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4.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5.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6.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7.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notesSlides/notesSlide8.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9.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10.xml" ContentType="application/vnd.openxmlformats-officedocument.presentationml.notesSlid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notesSlides/notesSlide11.xml" ContentType="application/vnd.openxmlformats-officedocument.presentationml.notesSlide+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5"/>
  </p:notesMasterIdLst>
  <p:sldIdLst>
    <p:sldId id="256" r:id="rId2"/>
    <p:sldId id="1075" r:id="rId3"/>
    <p:sldId id="1076" r:id="rId4"/>
    <p:sldId id="2666" r:id="rId5"/>
    <p:sldId id="2667" r:id="rId6"/>
    <p:sldId id="2665" r:id="rId7"/>
    <p:sldId id="1149" r:id="rId8"/>
    <p:sldId id="2668" r:id="rId9"/>
    <p:sldId id="1148" r:id="rId10"/>
    <p:sldId id="1754" r:id="rId11"/>
    <p:sldId id="2669" r:id="rId12"/>
    <p:sldId id="942" r:id="rId13"/>
    <p:sldId id="1733" r:id="rId14"/>
    <p:sldId id="259" r:id="rId15"/>
    <p:sldId id="262" r:id="rId16"/>
    <p:sldId id="258" r:id="rId17"/>
    <p:sldId id="602" r:id="rId18"/>
    <p:sldId id="1154" r:id="rId19"/>
    <p:sldId id="600" r:id="rId20"/>
    <p:sldId id="603" r:id="rId21"/>
    <p:sldId id="377" r:id="rId22"/>
    <p:sldId id="604" r:id="rId23"/>
    <p:sldId id="1131" r:id="rId24"/>
    <p:sldId id="1129" r:id="rId25"/>
    <p:sldId id="1130" r:id="rId26"/>
    <p:sldId id="1132" r:id="rId27"/>
    <p:sldId id="1155" r:id="rId28"/>
    <p:sldId id="2069" r:id="rId29"/>
    <p:sldId id="2656" r:id="rId30"/>
    <p:sldId id="606" r:id="rId31"/>
    <p:sldId id="1073" r:id="rId32"/>
    <p:sldId id="605" r:id="rId33"/>
    <p:sldId id="608" r:id="rId34"/>
    <p:sldId id="607" r:id="rId35"/>
    <p:sldId id="609" r:id="rId36"/>
    <p:sldId id="610" r:id="rId37"/>
    <p:sldId id="611" r:id="rId38"/>
    <p:sldId id="648" r:id="rId39"/>
    <p:sldId id="1156" r:id="rId40"/>
    <p:sldId id="2365" r:id="rId41"/>
    <p:sldId id="2366" r:id="rId42"/>
    <p:sldId id="2367" r:id="rId43"/>
    <p:sldId id="2368" r:id="rId44"/>
    <p:sldId id="2070" r:id="rId45"/>
    <p:sldId id="649" r:id="rId46"/>
    <p:sldId id="650" r:id="rId47"/>
    <p:sldId id="651" r:id="rId48"/>
    <p:sldId id="652" r:id="rId49"/>
    <p:sldId id="612" r:id="rId50"/>
    <p:sldId id="614" r:id="rId51"/>
    <p:sldId id="613" r:id="rId52"/>
    <p:sldId id="615" r:id="rId53"/>
    <p:sldId id="616" r:id="rId54"/>
    <p:sldId id="1077" r:id="rId55"/>
    <p:sldId id="484" r:id="rId56"/>
    <p:sldId id="646" r:id="rId57"/>
    <p:sldId id="2369" r:id="rId58"/>
    <p:sldId id="653" r:id="rId59"/>
    <p:sldId id="1168" r:id="rId60"/>
    <p:sldId id="1716" r:id="rId61"/>
    <p:sldId id="654" r:id="rId62"/>
    <p:sldId id="1718" r:id="rId63"/>
    <p:sldId id="655" r:id="rId64"/>
    <p:sldId id="1157" r:id="rId65"/>
    <p:sldId id="647" r:id="rId66"/>
    <p:sldId id="2071" r:id="rId67"/>
    <p:sldId id="667" r:id="rId68"/>
    <p:sldId id="666" r:id="rId69"/>
    <p:sldId id="1111" r:id="rId70"/>
    <p:sldId id="1112" r:id="rId71"/>
    <p:sldId id="1110" r:id="rId72"/>
    <p:sldId id="668" r:id="rId73"/>
    <p:sldId id="669" r:id="rId74"/>
    <p:sldId id="1074" r:id="rId75"/>
    <p:sldId id="670" r:id="rId76"/>
    <p:sldId id="665" r:id="rId77"/>
    <p:sldId id="671" r:id="rId78"/>
    <p:sldId id="1134" r:id="rId79"/>
    <p:sldId id="672" r:id="rId80"/>
    <p:sldId id="673" r:id="rId81"/>
    <p:sldId id="674" r:id="rId82"/>
    <p:sldId id="1135" r:id="rId83"/>
    <p:sldId id="850" r:id="rId84"/>
    <p:sldId id="852" r:id="rId85"/>
    <p:sldId id="939" r:id="rId86"/>
    <p:sldId id="940" r:id="rId87"/>
    <p:sldId id="941" r:id="rId88"/>
    <p:sldId id="855" r:id="rId89"/>
    <p:sldId id="675" r:id="rId90"/>
    <p:sldId id="676" r:id="rId91"/>
    <p:sldId id="677" r:id="rId92"/>
    <p:sldId id="678" r:id="rId93"/>
    <p:sldId id="679" r:id="rId94"/>
    <p:sldId id="681" r:id="rId95"/>
    <p:sldId id="683" r:id="rId96"/>
    <p:sldId id="684" r:id="rId97"/>
    <p:sldId id="685" r:id="rId98"/>
    <p:sldId id="682" r:id="rId99"/>
    <p:sldId id="686" r:id="rId100"/>
    <p:sldId id="687" r:id="rId101"/>
    <p:sldId id="688" r:id="rId102"/>
    <p:sldId id="689" r:id="rId103"/>
    <p:sldId id="691" r:id="rId104"/>
    <p:sldId id="1167" r:id="rId105"/>
    <p:sldId id="698" r:id="rId106"/>
    <p:sldId id="1062" r:id="rId107"/>
    <p:sldId id="1086" r:id="rId108"/>
    <p:sldId id="710" r:id="rId109"/>
    <p:sldId id="692" r:id="rId110"/>
    <p:sldId id="620" r:id="rId111"/>
    <p:sldId id="565" r:id="rId112"/>
    <p:sldId id="868" r:id="rId113"/>
    <p:sldId id="869" r:id="rId114"/>
    <p:sldId id="768" r:id="rId115"/>
    <p:sldId id="769" r:id="rId116"/>
    <p:sldId id="694" r:id="rId117"/>
    <p:sldId id="693" r:id="rId118"/>
    <p:sldId id="1092" r:id="rId119"/>
    <p:sldId id="1113" r:id="rId120"/>
    <p:sldId id="1734" r:id="rId121"/>
    <p:sldId id="1737" r:id="rId122"/>
    <p:sldId id="1736" r:id="rId123"/>
    <p:sldId id="1735" r:id="rId124"/>
    <p:sldId id="1738" r:id="rId125"/>
    <p:sldId id="695" r:id="rId126"/>
    <p:sldId id="699" r:id="rId127"/>
    <p:sldId id="700" r:id="rId128"/>
    <p:sldId id="701" r:id="rId129"/>
    <p:sldId id="2072" r:id="rId130"/>
    <p:sldId id="1095" r:id="rId131"/>
    <p:sldId id="707" r:id="rId132"/>
    <p:sldId id="708" r:id="rId133"/>
    <p:sldId id="709" r:id="rId134"/>
    <p:sldId id="711" r:id="rId135"/>
    <p:sldId id="1136" r:id="rId136"/>
    <p:sldId id="1137" r:id="rId137"/>
    <p:sldId id="1138" r:id="rId138"/>
    <p:sldId id="1139" r:id="rId139"/>
    <p:sldId id="515" r:id="rId140"/>
    <p:sldId id="1147" r:id="rId141"/>
    <p:sldId id="1719" r:id="rId142"/>
    <p:sldId id="1720" r:id="rId143"/>
    <p:sldId id="1721" r:id="rId144"/>
    <p:sldId id="1722" r:id="rId145"/>
    <p:sldId id="514" r:id="rId146"/>
    <p:sldId id="2371" r:id="rId147"/>
    <p:sldId id="516" r:id="rId148"/>
    <p:sldId id="517" r:id="rId149"/>
    <p:sldId id="712" r:id="rId150"/>
    <p:sldId id="713" r:id="rId151"/>
    <p:sldId id="326" r:id="rId152"/>
    <p:sldId id="1120" r:id="rId153"/>
    <p:sldId id="327" r:id="rId154"/>
    <p:sldId id="1121" r:id="rId155"/>
    <p:sldId id="328" r:id="rId156"/>
    <p:sldId id="329" r:id="rId157"/>
    <p:sldId id="714" r:id="rId158"/>
    <p:sldId id="1122" r:id="rId159"/>
    <p:sldId id="1158" r:id="rId160"/>
    <p:sldId id="1159" r:id="rId161"/>
    <p:sldId id="1742" r:id="rId162"/>
    <p:sldId id="1743" r:id="rId163"/>
    <p:sldId id="715" r:id="rId164"/>
    <p:sldId id="2370" r:id="rId165"/>
    <p:sldId id="1133" r:id="rId166"/>
    <p:sldId id="1739" r:id="rId167"/>
    <p:sldId id="1740" r:id="rId168"/>
    <p:sldId id="716" r:id="rId169"/>
    <p:sldId id="405" r:id="rId170"/>
    <p:sldId id="440" r:id="rId171"/>
    <p:sldId id="413" r:id="rId172"/>
    <p:sldId id="717" r:id="rId173"/>
    <p:sldId id="431" r:id="rId174"/>
    <p:sldId id="432" r:id="rId175"/>
    <p:sldId id="416" r:id="rId176"/>
    <p:sldId id="417" r:id="rId177"/>
    <p:sldId id="447" r:id="rId178"/>
    <p:sldId id="741" r:id="rId179"/>
    <p:sldId id="1140" r:id="rId180"/>
    <p:sldId id="1169" r:id="rId181"/>
    <p:sldId id="1163" r:id="rId182"/>
    <p:sldId id="1745" r:id="rId183"/>
    <p:sldId id="2664" r:id="rId184"/>
    <p:sldId id="742" r:id="rId185"/>
    <p:sldId id="743" r:id="rId186"/>
    <p:sldId id="744" r:id="rId187"/>
    <p:sldId id="1749" r:id="rId188"/>
    <p:sldId id="1750" r:id="rId189"/>
    <p:sldId id="1751" r:id="rId190"/>
    <p:sldId id="1752" r:id="rId191"/>
    <p:sldId id="745" r:id="rId192"/>
    <p:sldId id="746" r:id="rId193"/>
    <p:sldId id="751" r:id="rId194"/>
    <p:sldId id="752" r:id="rId195"/>
    <p:sldId id="1118" r:id="rId196"/>
    <p:sldId id="2663" r:id="rId197"/>
    <p:sldId id="2670" r:id="rId198"/>
    <p:sldId id="1160" r:id="rId199"/>
    <p:sldId id="834" r:id="rId200"/>
    <p:sldId id="2372" r:id="rId201"/>
    <p:sldId id="1071" r:id="rId202"/>
    <p:sldId id="1070" r:id="rId203"/>
    <p:sldId id="1069" r:id="rId204"/>
    <p:sldId id="747" r:id="rId205"/>
    <p:sldId id="1712" r:id="rId206"/>
    <p:sldId id="748" r:id="rId207"/>
    <p:sldId id="749" r:id="rId208"/>
    <p:sldId id="1161" r:id="rId209"/>
    <p:sldId id="2068" r:id="rId210"/>
    <p:sldId id="753" r:id="rId211"/>
    <p:sldId id="764" r:id="rId212"/>
    <p:sldId id="1119" r:id="rId213"/>
    <p:sldId id="2662" r:id="rId214"/>
    <p:sldId id="758" r:id="rId215"/>
    <p:sldId id="759" r:id="rId216"/>
    <p:sldId id="761" r:id="rId217"/>
    <p:sldId id="1088" r:id="rId218"/>
    <p:sldId id="1725" r:id="rId219"/>
    <p:sldId id="1091" r:id="rId220"/>
    <p:sldId id="760" r:id="rId221"/>
    <p:sldId id="856" r:id="rId222"/>
    <p:sldId id="771" r:id="rId223"/>
    <p:sldId id="857" r:id="rId224"/>
    <p:sldId id="1089" r:id="rId225"/>
    <p:sldId id="1090" r:id="rId226"/>
    <p:sldId id="765" r:id="rId227"/>
    <p:sldId id="859" r:id="rId228"/>
    <p:sldId id="858" r:id="rId229"/>
    <p:sldId id="773" r:id="rId230"/>
    <p:sldId id="776" r:id="rId231"/>
    <p:sldId id="777" r:id="rId232"/>
    <p:sldId id="778" r:id="rId233"/>
    <p:sldId id="2657" r:id="rId234"/>
    <p:sldId id="779" r:id="rId235"/>
    <p:sldId id="2374" r:id="rId236"/>
    <p:sldId id="2375" r:id="rId237"/>
    <p:sldId id="780" r:id="rId238"/>
    <p:sldId id="781" r:id="rId239"/>
    <p:sldId id="782" r:id="rId240"/>
    <p:sldId id="1081" r:id="rId241"/>
    <p:sldId id="783" r:id="rId242"/>
    <p:sldId id="784" r:id="rId243"/>
    <p:sldId id="1094" r:id="rId244"/>
    <p:sldId id="1744" r:id="rId245"/>
    <p:sldId id="1082" r:id="rId246"/>
    <p:sldId id="1142" r:id="rId247"/>
    <p:sldId id="1143" r:id="rId248"/>
    <p:sldId id="785" r:id="rId249"/>
    <p:sldId id="786" r:id="rId250"/>
    <p:sldId id="864" r:id="rId251"/>
    <p:sldId id="865" r:id="rId252"/>
    <p:sldId id="787" r:id="rId253"/>
    <p:sldId id="788" r:id="rId254"/>
    <p:sldId id="789" r:id="rId255"/>
    <p:sldId id="790" r:id="rId256"/>
    <p:sldId id="791" r:id="rId257"/>
    <p:sldId id="793" r:id="rId258"/>
    <p:sldId id="794" r:id="rId259"/>
    <p:sldId id="795" r:id="rId260"/>
    <p:sldId id="796" r:id="rId261"/>
    <p:sldId id="798" r:id="rId262"/>
    <p:sldId id="800" r:id="rId263"/>
    <p:sldId id="1728" r:id="rId264"/>
    <p:sldId id="2075" r:id="rId265"/>
    <p:sldId id="1087" r:id="rId266"/>
    <p:sldId id="1729" r:id="rId267"/>
    <p:sldId id="802" r:id="rId268"/>
    <p:sldId id="2076" r:id="rId269"/>
    <p:sldId id="804" r:id="rId270"/>
    <p:sldId id="807" r:id="rId271"/>
    <p:sldId id="1732" r:id="rId272"/>
    <p:sldId id="1727" r:id="rId273"/>
    <p:sldId id="1726" r:id="rId274"/>
    <p:sldId id="1731" r:id="rId275"/>
    <p:sldId id="1747" r:id="rId276"/>
    <p:sldId id="814" r:id="rId277"/>
    <p:sldId id="851" r:id="rId278"/>
    <p:sldId id="853" r:id="rId279"/>
    <p:sldId id="1124" r:id="rId280"/>
    <p:sldId id="817" r:id="rId281"/>
    <p:sldId id="818" r:id="rId282"/>
    <p:sldId id="854" r:id="rId283"/>
    <p:sldId id="1164" r:id="rId284"/>
    <p:sldId id="819" r:id="rId285"/>
    <p:sldId id="823" r:id="rId286"/>
    <p:sldId id="356" r:id="rId287"/>
    <p:sldId id="1748" r:id="rId288"/>
    <p:sldId id="375" r:id="rId289"/>
    <p:sldId id="359" r:id="rId290"/>
    <p:sldId id="360" r:id="rId291"/>
    <p:sldId id="361" r:id="rId292"/>
    <p:sldId id="1162" r:id="rId293"/>
    <p:sldId id="1166" r:id="rId294"/>
    <p:sldId id="1724" r:id="rId295"/>
    <p:sldId id="824" r:id="rId296"/>
    <p:sldId id="825" r:id="rId297"/>
    <p:sldId id="831" r:id="rId298"/>
    <p:sldId id="2658" r:id="rId299"/>
    <p:sldId id="2659" r:id="rId300"/>
    <p:sldId id="826" r:id="rId301"/>
    <p:sldId id="829" r:id="rId302"/>
    <p:sldId id="832" r:id="rId303"/>
    <p:sldId id="2373" r:id="rId304"/>
    <p:sldId id="2661" r:id="rId305"/>
    <p:sldId id="815" r:id="rId306"/>
    <p:sldId id="847" r:id="rId307"/>
    <p:sldId id="849" r:id="rId308"/>
    <p:sldId id="836" r:id="rId309"/>
    <p:sldId id="837" r:id="rId310"/>
    <p:sldId id="1723" r:id="rId311"/>
    <p:sldId id="944" r:id="rId312"/>
    <p:sldId id="2073" r:id="rId313"/>
    <p:sldId id="2074" r:id="rId314"/>
    <p:sldId id="835" r:id="rId315"/>
    <p:sldId id="867" r:id="rId316"/>
    <p:sldId id="838" r:id="rId317"/>
    <p:sldId id="839" r:id="rId318"/>
    <p:sldId id="840" r:id="rId319"/>
    <p:sldId id="841" r:id="rId320"/>
    <p:sldId id="842" r:id="rId321"/>
    <p:sldId id="843" r:id="rId322"/>
    <p:sldId id="844" r:id="rId323"/>
    <p:sldId id="845" r:id="rId324"/>
    <p:sldId id="846" r:id="rId325"/>
    <p:sldId id="848" r:id="rId326"/>
    <p:sldId id="1084" r:id="rId327"/>
    <p:sldId id="933" r:id="rId328"/>
    <p:sldId id="934" r:id="rId329"/>
    <p:sldId id="935" r:id="rId330"/>
    <p:sldId id="936" r:id="rId331"/>
    <p:sldId id="937" r:id="rId332"/>
    <p:sldId id="938" r:id="rId333"/>
    <p:sldId id="260" r:id="rId334"/>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90204" pitchFamily="34" charset="0"/>
        <a:ea typeface="黑体" panose="02010609060101010101" pitchFamily="49"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黑体" panose="02010609060101010101" pitchFamily="49"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黑体" panose="02010609060101010101" pitchFamily="49"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黑体" panose="02010609060101010101" pitchFamily="49"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9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9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9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90204" pitchFamily="34" charset="0"/>
        <a:ea typeface="黑体" panose="02010609060101010101" pitchFamily="49" charset="-122"/>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04" d="100"/>
          <a:sy n="104" d="100"/>
        </p:scale>
        <p:origin x="216" y="7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notesMaster" Target="notesMasters/notesMaster1.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viewProps" Target="viewProps.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theme" Target="theme/theme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tableStyles" Target="tableStyle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presProps" Target="presProps.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image" Target="../media/image1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625B3C0C-12E3-CF4C-83DD-FD83B55CE61A}" type="datetimeFigureOut">
              <a:rPr lang="zh-CN" altLang="en-US"/>
              <a:t>2022/2/18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defRPr>
            </a:lvl1pPr>
          </a:lstStyle>
          <a:p>
            <a:pPr>
              <a:defRPr/>
            </a:pPr>
            <a:fld id="{998B379D-5101-0244-B7E3-9B3DDBBA84F0}"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945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fontAlgn="base">
              <a:spcBef>
                <a:spcPct val="0"/>
              </a:spcBef>
              <a:spcAft>
                <a:spcPct val="0"/>
              </a:spcAft>
            </a:pPr>
            <a:fld id="{08889F21-EA22-D24C-9861-05929E15436F}" type="slidenum">
              <a:rPr lang="zh-CN" altLang="en-US" smtClean="0">
                <a:latin typeface="Calibri" panose="020F0502020204030204" pitchFamily="34" charset="0"/>
                <a:ea typeface="宋体" panose="02010600030101010101" pitchFamily="2" charset="-122"/>
              </a:rPr>
              <a:t>14</a:t>
            </a:fld>
            <a:endParaRPr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2210"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22221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fontAlgn="base">
              <a:spcBef>
                <a:spcPct val="0"/>
              </a:spcBef>
              <a:spcAft>
                <a:spcPct val="0"/>
              </a:spcAft>
            </a:pPr>
            <a:fld id="{315C352D-1092-C847-9A6C-05D5FE2AAF4B}" type="slidenum">
              <a:rPr lang="zh-CN" altLang="en-US" smtClean="0">
                <a:latin typeface="Calibri" panose="020F0502020204030204" pitchFamily="34" charset="0"/>
                <a:ea typeface="宋体" panose="02010600030101010101" pitchFamily="2" charset="-122"/>
              </a:rPr>
              <a:t>276</a:t>
            </a:fld>
            <a:endParaRPr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52930"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25293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fontAlgn="base">
              <a:spcBef>
                <a:spcPct val="0"/>
              </a:spcBef>
              <a:spcAft>
                <a:spcPct val="0"/>
              </a:spcAft>
            </a:pPr>
            <a:fld id="{B56EF4D5-C739-9C44-ABB5-783BFDD40F25}" type="slidenum">
              <a:rPr lang="zh-CN" altLang="en-US" smtClean="0">
                <a:latin typeface="Calibri" panose="020F0502020204030204" pitchFamily="34" charset="0"/>
                <a:ea typeface="宋体" panose="02010600030101010101" pitchFamily="2" charset="-122"/>
              </a:rPr>
              <a:t>305</a:t>
            </a:fld>
            <a:endParaRPr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72386"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27238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fontAlgn="base">
              <a:spcBef>
                <a:spcPct val="0"/>
              </a:spcBef>
              <a:spcAft>
                <a:spcPct val="0"/>
              </a:spcAft>
            </a:pPr>
            <a:fld id="{09F0513C-9197-9144-8372-FA2F4C40DA47}" type="slidenum">
              <a:rPr lang="zh-CN" altLang="en-US" smtClean="0">
                <a:latin typeface="Calibri" panose="020F0502020204030204" pitchFamily="34" charset="0"/>
                <a:ea typeface="宋体" panose="02010600030101010101" pitchFamily="2" charset="-122"/>
              </a:rPr>
              <a:t>333</a:t>
            </a:fld>
            <a:endParaRPr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506"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2150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fontAlgn="base">
              <a:spcBef>
                <a:spcPct val="0"/>
              </a:spcBef>
              <a:spcAft>
                <a:spcPct val="0"/>
              </a:spcAft>
            </a:pPr>
            <a:fld id="{48992F5B-374A-4843-BDA8-75CC83EBDEFA}" type="slidenum">
              <a:rPr lang="zh-CN" altLang="en-US" smtClean="0">
                <a:latin typeface="Calibri" panose="020F0502020204030204" pitchFamily="34" charset="0"/>
                <a:ea typeface="宋体" panose="02010600030101010101" pitchFamily="2" charset="-122"/>
              </a:rPr>
              <a:t>15</a:t>
            </a:fld>
            <a:endParaRPr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B09E985-1068-426A-A0F4-767632DC7269}" type="slidenum">
              <a:rPr lang="zh-CN" altLang="en-US" smtClean="0"/>
              <a:t>71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2466"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6246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fontAlgn="base">
              <a:spcBef>
                <a:spcPct val="0"/>
              </a:spcBef>
              <a:spcAft>
                <a:spcPct val="0"/>
              </a:spcAft>
            </a:pPr>
            <a:fld id="{D8645462-0CFB-F641-BF7A-B2DDBFCDF8AF}" type="slidenum">
              <a:rPr lang="zh-CN" altLang="en-US" smtClean="0">
                <a:latin typeface="Calibri" panose="020F0502020204030204" pitchFamily="34" charset="0"/>
                <a:ea typeface="宋体" panose="02010600030101010101" pitchFamily="2" charset="-122"/>
              </a:rPr>
              <a:t>76</a:t>
            </a:fld>
            <a:endParaRPr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3970"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8397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fontAlgn="base">
              <a:spcBef>
                <a:spcPct val="0"/>
              </a:spcBef>
              <a:spcAft>
                <a:spcPct val="0"/>
              </a:spcAft>
            </a:pPr>
            <a:fld id="{61B01F1A-FC01-8649-80CE-E2500EE29132}" type="slidenum">
              <a:rPr lang="zh-CN" altLang="en-US" smtClean="0">
                <a:latin typeface="Calibri" panose="020F0502020204030204" pitchFamily="34" charset="0"/>
                <a:ea typeface="宋体" panose="02010600030101010101" pitchFamily="2" charset="-122"/>
              </a:rPr>
              <a:t>101</a:t>
            </a:fld>
            <a:endParaRPr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3906"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390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fontAlgn="base">
              <a:spcBef>
                <a:spcPct val="0"/>
              </a:spcBef>
              <a:spcAft>
                <a:spcPct val="0"/>
              </a:spcAft>
            </a:pPr>
            <a:fld id="{244A8393-D2DE-D84F-BBA2-91322E1009A7}" type="slidenum">
              <a:rPr lang="zh-CN" altLang="en-US" smtClean="0">
                <a:latin typeface="Calibri" panose="020F0502020204030204" pitchFamily="34" charset="0"/>
                <a:ea typeface="宋体" panose="02010600030101010101" pitchFamily="2" charset="-122"/>
              </a:rPr>
              <a:t>168</a:t>
            </a:fld>
            <a:endParaRPr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6194"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3619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fontAlgn="base">
              <a:spcBef>
                <a:spcPct val="0"/>
              </a:spcBef>
              <a:spcAft>
                <a:spcPct val="0"/>
              </a:spcAft>
            </a:pPr>
            <a:fld id="{9FC3EB77-F103-1E4F-8FDB-58DA9F19420F}" type="slidenum">
              <a:rPr lang="zh-CN" altLang="en-US" smtClean="0">
                <a:latin typeface="Calibri" panose="020F0502020204030204" pitchFamily="34" charset="0"/>
                <a:ea typeface="宋体" panose="02010600030101010101" pitchFamily="2" charset="-122"/>
              </a:rPr>
              <a:t>178</a:t>
            </a:fld>
            <a:endParaRPr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1554"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5155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fontAlgn="base">
              <a:spcBef>
                <a:spcPct val="0"/>
              </a:spcBef>
              <a:spcAft>
                <a:spcPct val="0"/>
              </a:spcAft>
            </a:pPr>
            <a:fld id="{05B7883F-D880-2342-8A79-6D4671327E72}" type="slidenum">
              <a:rPr lang="zh-CN" altLang="en-US" smtClean="0">
                <a:latin typeface="Calibri" panose="020F0502020204030204" pitchFamily="34" charset="0"/>
                <a:ea typeface="宋体" panose="02010600030101010101" pitchFamily="2" charset="-122"/>
              </a:rPr>
              <a:t>214</a:t>
            </a:fld>
            <a:endParaRPr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7154"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7715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fontAlgn="base">
              <a:spcBef>
                <a:spcPct val="0"/>
              </a:spcBef>
              <a:spcAft>
                <a:spcPct val="0"/>
              </a:spcAft>
            </a:pPr>
            <a:fld id="{2CAB528B-2F4F-7349-B2F3-4AEACB9C513A}" type="slidenum">
              <a:rPr lang="zh-CN" altLang="en-US" smtClean="0">
                <a:latin typeface="Calibri" panose="020F0502020204030204" pitchFamily="34" charset="0"/>
                <a:ea typeface="宋体" panose="02010600030101010101" pitchFamily="2" charset="-122"/>
              </a:rPr>
              <a:t>238</a:t>
            </a:fld>
            <a:endParaRPr lang="zh-CN" altLang="en-US">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2400301"/>
            <a:ext cx="9144000" cy="1771650"/>
          </a:xfrm>
        </p:spPr>
        <p:txBody>
          <a:bodyPr anchor="b">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4171950"/>
            <a:ext cx="9144000" cy="857250"/>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E9B0E13F-BC5D-134B-A455-28069F45D364}" type="datetimeFigureOut">
              <a:rPr lang="zh-CN" altLang="en-US"/>
              <a:t>2022/2/18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7712C4C-7063-CA4D-8007-D2425BE5A1A3}" type="slidenum">
              <a:rPr lang="zh-CN" altLang="en-US"/>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29067"/>
            <a:ext cx="10515600" cy="557509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3"/>
          <p:cNvSpPr>
            <a:spLocks noGrp="1"/>
          </p:cNvSpPr>
          <p:nvPr>
            <p:ph type="dt" sz="half" idx="14"/>
          </p:nvPr>
        </p:nvSpPr>
        <p:spPr/>
        <p:txBody>
          <a:bodyPr/>
          <a:lstStyle>
            <a:lvl1pPr>
              <a:defRPr/>
            </a:lvl1pPr>
          </a:lstStyle>
          <a:p>
            <a:pPr>
              <a:defRPr/>
            </a:pPr>
            <a:fld id="{839F0808-2831-144B-AF7D-9224BD3908FB}" type="datetimeFigureOut">
              <a:rPr lang="zh-CN" altLang="en-US"/>
              <a:t>2022/2/18</a:t>
            </a:fld>
            <a:endParaRPr lang="zh-CN" altLang="en-US"/>
          </a:p>
        </p:txBody>
      </p:sp>
      <p:sp>
        <p:nvSpPr>
          <p:cNvPr id="4" name="页脚占位符 4"/>
          <p:cNvSpPr>
            <a:spLocks noGrp="1"/>
          </p:cNvSpPr>
          <p:nvPr>
            <p:ph type="ftr" sz="quarter" idx="15"/>
          </p:nvPr>
        </p:nvSpPr>
        <p:spPr/>
        <p:txBody>
          <a:bodyPr/>
          <a:lstStyle>
            <a:lvl1pPr>
              <a:defRPr/>
            </a:lvl1pPr>
          </a:lstStyle>
          <a:p>
            <a:pPr>
              <a:defRPr/>
            </a:pPr>
            <a:endParaRPr lang="zh-CN" altLang="en-US"/>
          </a:p>
        </p:txBody>
      </p:sp>
      <p:sp>
        <p:nvSpPr>
          <p:cNvPr id="5" name="灯片编号占位符 5"/>
          <p:cNvSpPr>
            <a:spLocks noGrp="1"/>
          </p:cNvSpPr>
          <p:nvPr>
            <p:ph type="sldNum" sz="quarter" idx="16"/>
          </p:nvPr>
        </p:nvSpPr>
        <p:spPr/>
        <p:txBody>
          <a:bodyPr/>
          <a:lstStyle>
            <a:lvl1pPr>
              <a:defRPr/>
            </a:lvl1pPr>
          </a:lstStyle>
          <a:p>
            <a:pPr>
              <a:defRPr/>
            </a:pPr>
            <a:fld id="{7EE3C0DA-49D2-1344-A625-DD61DB2CC6D7}" type="slidenum">
              <a:rPr lang="zh-CN" altLang="en-US"/>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Picture 2" descr="C:\Documents and Settings\Administrator\桌面\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0152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标题和表格">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7813"/>
            <a:ext cx="10972800" cy="1139825"/>
          </a:xfrm>
        </p:spPr>
        <p:txBody>
          <a:bodyPr/>
          <a:lstStyle/>
          <a:p>
            <a:r>
              <a:rPr lang="zh-CN" altLang="en-US" noProof="1"/>
              <a:t>单击此处编辑母版标题样式</a:t>
            </a:r>
          </a:p>
        </p:txBody>
      </p:sp>
      <p:sp>
        <p:nvSpPr>
          <p:cNvPr id="3" name="表格占位符 2"/>
          <p:cNvSpPr>
            <a:spLocks noGrp="1"/>
          </p:cNvSpPr>
          <p:nvPr>
            <p:ph type="tbl" idx="1"/>
          </p:nvPr>
        </p:nvSpPr>
        <p:spPr>
          <a:xfrm>
            <a:off x="609600" y="1600200"/>
            <a:ext cx="10972800" cy="4530725"/>
          </a:xfrm>
        </p:spPr>
        <p:txBody>
          <a:bodyPr rtlCol="0">
            <a:normAutofit/>
          </a:bodyPr>
          <a:lstStyle/>
          <a:p>
            <a:pPr lvl="0"/>
            <a:endParaRPr lang="zh-CN" altLang="en-US" noProof="0"/>
          </a:p>
        </p:txBody>
      </p:sp>
      <p:sp>
        <p:nvSpPr>
          <p:cNvPr id="4" name="Rectangle 4"/>
          <p:cNvSpPr>
            <a:spLocks noGrp="1" noChangeArrowheads="1"/>
          </p:cNvSpPr>
          <p:nvPr>
            <p:ph type="dt" sz="half" idx="10"/>
          </p:nvPr>
        </p:nvSpPr>
        <p:spPr bwMode="auto">
          <a:xfrm>
            <a:off x="609600" y="6243638"/>
            <a:ext cx="2844800" cy="457200"/>
          </a:xfrm>
        </p:spPr>
        <p:txBody>
          <a:bodyPr wrap="square" numCol="1" anchor="b" anchorCtr="0" compatLnSpc="1"/>
          <a:lstStyle>
            <a:lvl1pPr fontAlgn="base">
              <a:spcBef>
                <a:spcPct val="0"/>
              </a:spcBef>
              <a:spcAft>
                <a:spcPct val="0"/>
              </a:spcAft>
              <a:buFont typeface="Arial" panose="020B0604020202090204" pitchFamily="34" charset="0"/>
              <a:buNone/>
              <a:defRPr>
                <a:solidFill>
                  <a:schemeClr val="tx1"/>
                </a:solidFill>
                <a:latin typeface="Garamond" panose="02020404030301010803" pitchFamily="18" charset="0"/>
                <a:ea typeface="宋体" panose="02010600030101010101" pitchFamily="2" charset="-122"/>
              </a:defRPr>
            </a:lvl1pPr>
          </a:lstStyle>
          <a:p>
            <a:pPr>
              <a:defRPr/>
            </a:pPr>
            <a:endParaRPr lang="en-US" altLang="zh-CN"/>
          </a:p>
        </p:txBody>
      </p:sp>
      <p:sp>
        <p:nvSpPr>
          <p:cNvPr id="5" name="Rectangle 5"/>
          <p:cNvSpPr>
            <a:spLocks noGrp="1" noChangeArrowheads="1"/>
          </p:cNvSpPr>
          <p:nvPr>
            <p:ph type="ftr" sz="quarter" idx="11"/>
          </p:nvPr>
        </p:nvSpPr>
        <p:spPr bwMode="auto">
          <a:xfrm>
            <a:off x="4165600" y="6248400"/>
            <a:ext cx="3860800" cy="457200"/>
          </a:xfrm>
        </p:spPr>
        <p:txBody>
          <a:bodyPr wrap="square" numCol="1" anchor="b" anchorCtr="0" compatLnSpc="1"/>
          <a:lstStyle>
            <a:lvl1pPr fontAlgn="base">
              <a:spcBef>
                <a:spcPct val="0"/>
              </a:spcBef>
              <a:spcAft>
                <a:spcPct val="0"/>
              </a:spcAft>
              <a:buFont typeface="Arial" panose="020B0604020202090204" pitchFamily="34" charset="0"/>
              <a:buNone/>
              <a:defRPr>
                <a:solidFill>
                  <a:schemeClr val="tx1"/>
                </a:solidFill>
                <a:latin typeface="Garamond" panose="02020404030301010803" pitchFamily="18" charset="0"/>
                <a:ea typeface="宋体" panose="02010600030101010101" pitchFamily="2" charset="-122"/>
              </a:defRPr>
            </a:lvl1pPr>
          </a:lstStyle>
          <a:p>
            <a:pPr>
              <a:defRPr/>
            </a:pPr>
            <a:endParaRPr lang="en-US" altLang="zh-CN"/>
          </a:p>
        </p:txBody>
      </p:sp>
      <p:sp>
        <p:nvSpPr>
          <p:cNvPr id="6" name="Rectangle 6"/>
          <p:cNvSpPr>
            <a:spLocks noGrp="1" noChangeArrowheads="1"/>
          </p:cNvSpPr>
          <p:nvPr>
            <p:ph type="sldNum" sz="quarter" idx="12"/>
          </p:nvPr>
        </p:nvSpPr>
        <p:spPr bwMode="auto">
          <a:xfrm>
            <a:off x="8737600" y="6243638"/>
            <a:ext cx="2844800" cy="457200"/>
          </a:xfrm>
        </p:spPr>
        <p:txBody>
          <a:bodyPr wrap="square" numCol="1" anchor="b" anchorCtr="0" compatLnSpc="1"/>
          <a:lstStyle>
            <a:lvl1pPr fontAlgn="base">
              <a:defRPr noProof="1">
                <a:latin typeface="Garamond" panose="02020404030301010803" pitchFamily="18" charset="0"/>
                <a:ea typeface="宋体" panose="02010600030101010101" pitchFamily="2" charset="-122"/>
              </a:defRPr>
            </a:lvl1pPr>
          </a:lstStyle>
          <a:p>
            <a:pPr>
              <a:defRPr/>
            </a:pPr>
            <a:fld id="{A16E1C7A-B625-144D-95A5-2C296C0A5041}" type="slidenum">
              <a:rPr lang="en-US" altLang="zh-CN"/>
              <a:t>‹#›</a:t>
            </a:fld>
            <a:endParaRPr lang="en-US" altLang="zh-CN">
              <a:latin typeface="+mn-lt"/>
              <a:ea typeface="+mn-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10" name="Picture 2" descr="C:\Documents and Settings\Administrator\桌面\4.jpg"/>
          <p:cNvPicPr>
            <a:picLocks noChangeAspect="1" noChangeArrowheads="1"/>
          </p:cNvPicPr>
          <p:nvPr userDrawn="1"/>
        </p:nvPicPr>
        <p:blipFill>
          <a:blip r:embed="rId2" cstate="print"/>
          <a:srcRect/>
          <a:stretch>
            <a:fillRect/>
          </a:stretch>
        </p:blipFill>
        <p:spPr bwMode="auto">
          <a:xfrm>
            <a:off x="1" y="0"/>
            <a:ext cx="12212158" cy="6869343"/>
          </a:xfrm>
          <a:prstGeom prst="rect">
            <a:avLst/>
          </a:prstGeom>
          <a:noFill/>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1608666" y="1998133"/>
            <a:ext cx="9745133" cy="417883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11EEDDD9-29C1-034F-8F2C-D5C95BA4E8C2}" type="datetimeFigureOut">
              <a:rPr lang="zh-CN" altLang="en-US"/>
              <a:t>2022/2/18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9D663B2-4F49-434E-B730-0DC3BA679E9A}" type="slidenum">
              <a:rPr lang="zh-CN" altLang="en-US"/>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文本框 3"/>
          <p:cNvSpPr txBox="1"/>
          <p:nvPr/>
        </p:nvSpPr>
        <p:spPr>
          <a:xfrm>
            <a:off x="361950" y="228600"/>
            <a:ext cx="538609" cy="3124200"/>
          </a:xfrm>
          <a:prstGeom prst="rect">
            <a:avLst/>
          </a:prstGeom>
          <a:noFill/>
        </p:spPr>
        <p:txBody>
          <a:bodyPr vert="eaVert">
            <a:normAutofit fontScale="92500" lnSpcReduction="20000"/>
          </a:bodyPr>
          <a:lstStyle/>
          <a:p>
            <a:pPr eaLnBrk="1" fontAlgn="auto" hangingPunct="1">
              <a:spcBef>
                <a:spcPts val="0"/>
              </a:spcBef>
              <a:spcAft>
                <a:spcPts val="0"/>
              </a:spcAft>
              <a:defRPr/>
            </a:pPr>
            <a:r>
              <a:rPr lang="zh-CN" altLang="en-US" sz="2400" dirty="0">
                <a:solidFill>
                  <a:schemeClr val="tx1">
                    <a:alpha val="26000"/>
                  </a:schemeClr>
                </a:solidFill>
                <a:latin typeface="+mn-lt"/>
                <a:ea typeface="+mn-ea"/>
              </a:rPr>
              <a:t>章节</a:t>
            </a:r>
            <a:r>
              <a:rPr lang="zh-CN" altLang="en-US" sz="2800" dirty="0">
                <a:solidFill>
                  <a:schemeClr val="tx1">
                    <a:alpha val="26000"/>
                  </a:schemeClr>
                </a:solidFill>
                <a:latin typeface="+mn-lt"/>
                <a:ea typeface="+mn-ea"/>
              </a:rPr>
              <a:t>过渡</a:t>
            </a:r>
            <a:r>
              <a:rPr lang="zh-CN" altLang="en-US" sz="2400" dirty="0">
                <a:solidFill>
                  <a:schemeClr val="tx1">
                    <a:alpha val="26000"/>
                  </a:schemeClr>
                </a:solidFill>
                <a:latin typeface="+mn-lt"/>
                <a:ea typeface="+mn-ea"/>
              </a:rPr>
              <a:t>页</a:t>
            </a:r>
          </a:p>
        </p:txBody>
      </p:sp>
      <p:sp>
        <p:nvSpPr>
          <p:cNvPr id="5" name="椭圆 4"/>
          <p:cNvSpPr/>
          <p:nvPr/>
        </p:nvSpPr>
        <p:spPr>
          <a:xfrm>
            <a:off x="5200650" y="1714500"/>
            <a:ext cx="1828800" cy="1828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endParaRPr lang="zh-CN" altLang="en-US" sz="6600" b="1">
              <a:solidFill>
                <a:srgbClr val="FFFFFF"/>
              </a:solidFill>
            </a:endParaRPr>
          </a:p>
        </p:txBody>
      </p:sp>
      <p:sp>
        <p:nvSpPr>
          <p:cNvPr id="2" name="标题 1"/>
          <p:cNvSpPr>
            <a:spLocks noGrp="1"/>
          </p:cNvSpPr>
          <p:nvPr>
            <p:ph type="title"/>
          </p:nvPr>
        </p:nvSpPr>
        <p:spPr>
          <a:xfrm>
            <a:off x="831850" y="3905250"/>
            <a:ext cx="10515600" cy="1576386"/>
          </a:xfrm>
        </p:spPr>
        <p:txBody>
          <a:bodyPr anchor="b">
            <a:normAutofit/>
          </a:bodyPr>
          <a:lstStyle>
            <a:lvl1pPr algn="ctr">
              <a:defRPr sz="6000"/>
            </a:lvl1pPr>
          </a:lstStyle>
          <a:p>
            <a:r>
              <a:rPr lang="zh-CN" altLang="en-US" dirty="0"/>
              <a:t>单击此处编辑母版标题样式</a:t>
            </a:r>
          </a:p>
        </p:txBody>
      </p:sp>
      <p:sp>
        <p:nvSpPr>
          <p:cNvPr id="3" name="文本占位符 2"/>
          <p:cNvSpPr>
            <a:spLocks noGrp="1"/>
          </p:cNvSpPr>
          <p:nvPr>
            <p:ph type="body" idx="1"/>
          </p:nvPr>
        </p:nvSpPr>
        <p:spPr>
          <a:xfrm>
            <a:off x="831850" y="5481637"/>
            <a:ext cx="10515600" cy="715964"/>
          </a:xfrm>
        </p:spPr>
        <p:txBody>
          <a:bodyPr anchor="ctr">
            <a:normAutofit/>
          </a:bodyPr>
          <a:lstStyle>
            <a:lvl1pPr marL="0" indent="0" algn="ctr">
              <a:buNone/>
              <a:defRPr sz="28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zh-CN" altLang="en-US" dirty="0"/>
          </a:p>
        </p:txBody>
      </p:sp>
      <p:sp>
        <p:nvSpPr>
          <p:cNvPr id="6" name="日期占位符 3"/>
          <p:cNvSpPr>
            <a:spLocks noGrp="1"/>
          </p:cNvSpPr>
          <p:nvPr>
            <p:ph type="dt" sz="half" idx="10"/>
          </p:nvPr>
        </p:nvSpPr>
        <p:spPr/>
        <p:txBody>
          <a:bodyPr wrap="square"/>
          <a:lstStyle>
            <a:lvl1pPr>
              <a:defRPr/>
            </a:lvl1pPr>
          </a:lstStyle>
          <a:p>
            <a:pPr>
              <a:defRPr/>
            </a:pPr>
            <a:fld id="{5FC20752-5C2A-E44B-846C-83C4CF6BD69C}" type="datetimeFigureOut">
              <a:rPr lang="zh-CN" altLang="en-US"/>
              <a:t>2022/2/18</a:t>
            </a:fld>
            <a:endParaRPr lang="zh-CN" altLang="en-US"/>
          </a:p>
        </p:txBody>
      </p:sp>
      <p:sp>
        <p:nvSpPr>
          <p:cNvPr id="7" name="页脚占位符 4"/>
          <p:cNvSpPr>
            <a:spLocks noGrp="1"/>
          </p:cNvSpPr>
          <p:nvPr>
            <p:ph type="ftr" sz="quarter" idx="11"/>
          </p:nvPr>
        </p:nvSpPr>
        <p:spPr/>
        <p:txBody>
          <a:bodyPr wrap="square"/>
          <a:lstStyle>
            <a:lvl1pPr>
              <a:defRPr/>
            </a:lvl1pPr>
          </a:lstStyle>
          <a:p>
            <a:pPr>
              <a:defRPr/>
            </a:pPr>
            <a:endParaRPr lang="zh-CN" altLang="en-US"/>
          </a:p>
        </p:txBody>
      </p:sp>
      <p:sp>
        <p:nvSpPr>
          <p:cNvPr id="8" name="灯片编号占位符 5"/>
          <p:cNvSpPr>
            <a:spLocks noGrp="1"/>
          </p:cNvSpPr>
          <p:nvPr>
            <p:ph type="sldNum" sz="quarter" idx="12"/>
          </p:nvPr>
        </p:nvSpPr>
        <p:spPr/>
        <p:txBody>
          <a:bodyPr wrap="square"/>
          <a:lstStyle>
            <a:lvl1pPr>
              <a:defRPr/>
            </a:lvl1pPr>
          </a:lstStyle>
          <a:p>
            <a:pPr>
              <a:defRPr/>
            </a:pPr>
            <a:fld id="{DF4F91EC-6672-2943-8C2A-D0932F90839B}" type="slidenum">
              <a:rPr lang="zh-CN" altLang="en-US"/>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447800" y="1639622"/>
            <a:ext cx="9906000" cy="227197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1447800" y="4088073"/>
            <a:ext cx="9906000" cy="227197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3"/>
          <p:cNvSpPr>
            <a:spLocks noGrp="1"/>
          </p:cNvSpPr>
          <p:nvPr>
            <p:ph type="dt" sz="half" idx="10"/>
          </p:nvPr>
        </p:nvSpPr>
        <p:spPr/>
        <p:txBody>
          <a:bodyPr/>
          <a:lstStyle>
            <a:lvl1pPr>
              <a:defRPr/>
            </a:lvl1pPr>
          </a:lstStyle>
          <a:p>
            <a:pPr>
              <a:defRPr/>
            </a:pPr>
            <a:fld id="{A57EDDD1-1018-3E40-88C4-937F652B4EE1}" type="datetimeFigureOut">
              <a:rPr lang="zh-CN" altLang="en-US"/>
              <a:t>2022/2/18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2D10A8C-CA86-D248-82C5-E24AA79CA5F1}" type="slidenum">
              <a:rPr lang="zh-CN" altLang="en-US"/>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标题 9"/>
          <p:cNvSpPr>
            <a:spLocks noGrp="1"/>
          </p:cNvSpPr>
          <p:nvPr>
            <p:ph type="title"/>
          </p:nvPr>
        </p:nvSpPr>
        <p:spPr/>
        <p:txBody>
          <a:bodyPr/>
          <a:lstStyle/>
          <a:p>
            <a:r>
              <a:rPr lang="zh-CN" altLang="en-US"/>
              <a:t>单击此处编辑母版标题样式</a:t>
            </a:r>
          </a:p>
        </p:txBody>
      </p:sp>
      <p:sp>
        <p:nvSpPr>
          <p:cNvPr id="7" name="日期占位符 3"/>
          <p:cNvSpPr>
            <a:spLocks noGrp="1"/>
          </p:cNvSpPr>
          <p:nvPr>
            <p:ph type="dt" sz="half" idx="10"/>
          </p:nvPr>
        </p:nvSpPr>
        <p:spPr/>
        <p:txBody>
          <a:bodyPr/>
          <a:lstStyle>
            <a:lvl1pPr>
              <a:defRPr/>
            </a:lvl1pPr>
          </a:lstStyle>
          <a:p>
            <a:pPr>
              <a:defRPr/>
            </a:pPr>
            <a:fld id="{C660C33D-4B72-3E40-8AF4-09207657C060}" type="datetimeFigureOut">
              <a:rPr lang="zh-CN" altLang="en-US"/>
              <a:t>2022/2/18</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554B942D-9B77-3C48-AA58-0064D8CADEDE}" type="slidenum">
              <a:rPr lang="zh-CN" altLang="en-US"/>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矩形 2"/>
          <p:cNvSpPr/>
          <p:nvPr/>
        </p:nvSpPr>
        <p:spPr>
          <a:xfrm>
            <a:off x="2724150" y="1885950"/>
            <a:ext cx="6724650" cy="3124200"/>
          </a:xfrm>
          <a:prstGeom prst="rect">
            <a:avLst/>
          </a:prstGeom>
          <a:solidFill>
            <a:schemeClr val="accent1"/>
          </a:solidFill>
          <a:ln w="101600" cap="flat" cmpd="thickThin">
            <a:solidFill>
              <a:schemeClr val="accent1">
                <a:lumMod val="60000"/>
                <a:lumOff val="40000"/>
              </a:schemeClr>
            </a:solidFill>
            <a:miter lim="800000"/>
          </a:ln>
        </p:spPr>
        <p:txBody>
          <a:bodyPr anchor="ctr">
            <a:normAutofit/>
          </a:bodyPr>
          <a:lstStyle/>
          <a:p>
            <a:pPr algn="ctr" eaLnBrk="1" fontAlgn="auto" hangingPunct="1">
              <a:spcBef>
                <a:spcPts val="0"/>
              </a:spcBef>
              <a:spcAft>
                <a:spcPts val="0"/>
              </a:spcAft>
              <a:defRPr/>
            </a:pPr>
            <a:endParaRPr lang="zh-CN" altLang="en-US" sz="9600" dirty="0">
              <a:solidFill>
                <a:srgbClr val="FFFFFF"/>
              </a:solidFill>
              <a:latin typeface="Arail" charset="0"/>
              <a:ea typeface="Arail" charset="0"/>
              <a:cs typeface="Arail" charset="0"/>
            </a:endParaRPr>
          </a:p>
        </p:txBody>
      </p:sp>
      <p:sp>
        <p:nvSpPr>
          <p:cNvPr id="2" name="标题 1"/>
          <p:cNvSpPr>
            <a:spLocks noGrp="1"/>
          </p:cNvSpPr>
          <p:nvPr>
            <p:ph type="title"/>
          </p:nvPr>
        </p:nvSpPr>
        <p:spPr>
          <a:xfrm>
            <a:off x="2724150" y="1885950"/>
            <a:ext cx="6724650" cy="3124199"/>
          </a:xfrm>
        </p:spPr>
        <p:txBody>
          <a:bodyPr>
            <a:normAutofit/>
          </a:bodyPr>
          <a:lstStyle>
            <a:lvl1pPr algn="ctr">
              <a:defRPr sz="9600" b="0">
                <a:solidFill>
                  <a:schemeClr val="bg1"/>
                </a:solidFill>
              </a:defRPr>
            </a:lvl1pPr>
          </a:lstStyle>
          <a:p>
            <a:r>
              <a:rPr lang="zh-CN" altLang="en-US"/>
              <a:t>单击此处编辑母版标题样式</a:t>
            </a:r>
            <a:endParaRPr lang="zh-CN" altLang="en-US" dirty="0"/>
          </a:p>
        </p:txBody>
      </p:sp>
      <p:sp>
        <p:nvSpPr>
          <p:cNvPr id="4" name="日期占位符 2"/>
          <p:cNvSpPr>
            <a:spLocks noGrp="1"/>
          </p:cNvSpPr>
          <p:nvPr>
            <p:ph type="dt" sz="half" idx="10"/>
          </p:nvPr>
        </p:nvSpPr>
        <p:spPr/>
        <p:txBody>
          <a:bodyPr/>
          <a:lstStyle>
            <a:lvl1pPr>
              <a:defRPr/>
            </a:lvl1pPr>
          </a:lstStyle>
          <a:p>
            <a:pPr>
              <a:defRPr/>
            </a:pPr>
            <a:fld id="{F7B4682B-9A5C-4545-B8B5-8CFCED302215}" type="datetimeFigureOut">
              <a:rPr lang="zh-CN" altLang="en-US"/>
              <a:t>2022/2/18</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pPr>
              <a:defRPr/>
            </a:pPr>
            <a:fld id="{C283B0CA-07CE-0D4E-9396-E7AE24066DCB}" type="slidenum">
              <a:rPr lang="zh-CN" altLang="en-US"/>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AEAAD68-6F85-1745-AA6F-38FCE800820D}" type="datetimeFigureOut">
              <a:rPr lang="zh-CN" altLang="en-US"/>
              <a:t>2022/2/18</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2FC39A46-CFA9-D049-8D38-2599CC82EBF9}" type="slidenum">
              <a:rPr lang="zh-CN" altLang="en-US"/>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457200"/>
            <a:ext cx="4165200" cy="1600200"/>
          </a:xfrm>
        </p:spPr>
        <p:txBody>
          <a:bodyPr anchor="t"/>
          <a:lstStyle>
            <a:lvl1pPr>
              <a:defRPr sz="3200"/>
            </a:lvl1pPr>
          </a:lstStyle>
          <a:p>
            <a:r>
              <a:rPr lang="zh-CN" altLang="en-US" dirty="0"/>
              <a:t>单击此处编辑母版标题样式</a:t>
            </a:r>
          </a:p>
        </p:txBody>
      </p:sp>
      <p:sp>
        <p:nvSpPr>
          <p:cNvPr id="3" name="图片占位符 2"/>
          <p:cNvSpPr>
            <a:spLocks noGrp="1" noChangeAspect="1"/>
          </p:cNvSpPr>
          <p:nvPr>
            <p:ph type="pic" idx="1"/>
          </p:nvPr>
        </p:nvSpPr>
        <p:spPr>
          <a:xfrm>
            <a:off x="5184000" y="457200"/>
            <a:ext cx="6170400" cy="540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8B4F303E-B459-E145-A760-47FB572CB20F}" type="datetimeFigureOut">
              <a:rPr lang="zh-CN" altLang="en-US"/>
              <a:t>2022/2/18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4CC3DB9-5B50-8C49-AB43-C2C74F031E24}" type="slidenum">
              <a:rPr lang="zh-CN" altLang="en-US"/>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635066" y="365125"/>
            <a:ext cx="1718733"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199" y="365125"/>
            <a:ext cx="857673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a:defRPr/>
            </a:pPr>
            <a:fld id="{45222CCB-7E1D-C24D-BF4B-C51DEED3CA08}" type="datetimeFigureOut">
              <a:rPr lang="zh-CN" altLang="en-US"/>
              <a:t>2022/2/18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5782435-F2D2-A341-8084-6AE6438CDBC4}" type="slidenum">
              <a:rPr lang="zh-CN" altLang="en-US"/>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custDataLst>
              <p:tags r:id="rId15"/>
            </p:custDataLst>
          </p:nvPr>
        </p:nvSpPr>
        <p:spPr bwMode="auto">
          <a:xfrm>
            <a:off x="838200" y="365125"/>
            <a:ext cx="105156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noChangeArrowheads="1"/>
          </p:cNvSpPr>
          <p:nvPr>
            <p:ph type="body" idx="1"/>
            <p:custDataLst>
              <p:tags r:id="rId16"/>
            </p:custDataLst>
          </p:nvPr>
        </p:nvSpPr>
        <p:spPr bwMode="auto">
          <a:xfrm>
            <a:off x="838200" y="1638300"/>
            <a:ext cx="10515600"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eaLnBrk="1" fontAlgn="auto" hangingPunct="1">
              <a:spcBef>
                <a:spcPts val="0"/>
              </a:spcBef>
              <a:spcAft>
                <a:spcPts val="0"/>
              </a:spcAft>
              <a:defRPr sz="1200">
                <a:solidFill>
                  <a:schemeClr val="bg1"/>
                </a:solidFill>
                <a:latin typeface="+mn-lt"/>
                <a:ea typeface="+mn-ea"/>
              </a:defRPr>
            </a:lvl1pPr>
          </a:lstStyle>
          <a:p>
            <a:pPr>
              <a:defRPr/>
            </a:pPr>
            <a:fld id="{84B6CA63-184E-A749-9E78-13F8F6D7F1E3}" type="datetimeFigureOut">
              <a:rPr lang="zh-CN" altLang="en-US"/>
              <a:t>2022/2/18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chemeClr val="bg1"/>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eaLnBrk="1" fontAlgn="auto" hangingPunct="1">
              <a:spcBef>
                <a:spcPts val="0"/>
              </a:spcBef>
              <a:spcAft>
                <a:spcPts val="0"/>
              </a:spcAft>
              <a:defRPr sz="1200">
                <a:solidFill>
                  <a:schemeClr val="bg1"/>
                </a:solidFill>
                <a:latin typeface="+mn-lt"/>
                <a:ea typeface="+mn-ea"/>
              </a:defRPr>
            </a:lvl1pPr>
          </a:lstStyle>
          <a:p>
            <a:pPr>
              <a:defRPr/>
            </a:pPr>
            <a:fld id="{6271AD03-CAA9-B841-BDF0-45C5024C16A6}"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0" fontAlgn="base" hangingPunct="0">
        <a:lnSpc>
          <a:spcPct val="90000"/>
        </a:lnSpc>
        <a:spcBef>
          <a:spcPct val="0"/>
        </a:spcBef>
        <a:spcAft>
          <a:spcPct val="0"/>
        </a:spcAft>
        <a:defRPr sz="40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b="1">
          <a:solidFill>
            <a:schemeClr val="tx1"/>
          </a:solidFill>
          <a:latin typeface="Arial" panose="020B0604020202090204" pitchFamily="34" charset="0"/>
          <a:ea typeface="黑体" panose="02010609060101010101" pitchFamily="49" charset="-122"/>
        </a:defRPr>
      </a:lvl2pPr>
      <a:lvl3pPr algn="l" rtl="0" eaLnBrk="0" fontAlgn="base" hangingPunct="0">
        <a:lnSpc>
          <a:spcPct val="90000"/>
        </a:lnSpc>
        <a:spcBef>
          <a:spcPct val="0"/>
        </a:spcBef>
        <a:spcAft>
          <a:spcPct val="0"/>
        </a:spcAft>
        <a:defRPr sz="4000" b="1">
          <a:solidFill>
            <a:schemeClr val="tx1"/>
          </a:solidFill>
          <a:latin typeface="Arial" panose="020B0604020202090204" pitchFamily="34" charset="0"/>
          <a:ea typeface="黑体" panose="02010609060101010101" pitchFamily="49" charset="-122"/>
        </a:defRPr>
      </a:lvl3pPr>
      <a:lvl4pPr algn="l" rtl="0" eaLnBrk="0" fontAlgn="base" hangingPunct="0">
        <a:lnSpc>
          <a:spcPct val="90000"/>
        </a:lnSpc>
        <a:spcBef>
          <a:spcPct val="0"/>
        </a:spcBef>
        <a:spcAft>
          <a:spcPct val="0"/>
        </a:spcAft>
        <a:defRPr sz="4000" b="1">
          <a:solidFill>
            <a:schemeClr val="tx1"/>
          </a:solidFill>
          <a:latin typeface="Arial" panose="020B0604020202090204" pitchFamily="34" charset="0"/>
          <a:ea typeface="黑体" panose="02010609060101010101" pitchFamily="49" charset="-122"/>
        </a:defRPr>
      </a:lvl4pPr>
      <a:lvl5pPr algn="l" rtl="0" eaLnBrk="0" fontAlgn="base" hangingPunct="0">
        <a:lnSpc>
          <a:spcPct val="90000"/>
        </a:lnSpc>
        <a:spcBef>
          <a:spcPct val="0"/>
        </a:spcBef>
        <a:spcAft>
          <a:spcPct val="0"/>
        </a:spcAft>
        <a:defRPr sz="4000" b="1">
          <a:solidFill>
            <a:schemeClr val="tx1"/>
          </a:solidFill>
          <a:latin typeface="Arial" panose="020B0604020202090204" pitchFamily="34" charset="0"/>
          <a:ea typeface="黑体" panose="02010609060101010101" pitchFamily="49" charset="-122"/>
        </a:defRPr>
      </a:lvl5pPr>
      <a:lvl6pPr marL="457200" algn="l" rtl="0" fontAlgn="base">
        <a:lnSpc>
          <a:spcPct val="90000"/>
        </a:lnSpc>
        <a:spcBef>
          <a:spcPct val="0"/>
        </a:spcBef>
        <a:spcAft>
          <a:spcPct val="0"/>
        </a:spcAft>
        <a:defRPr sz="4000" b="1">
          <a:solidFill>
            <a:schemeClr val="tx1"/>
          </a:solidFill>
          <a:latin typeface="Arial" panose="020B0604020202090204" pitchFamily="34" charset="0"/>
          <a:ea typeface="黑体" panose="02010609060101010101" pitchFamily="49" charset="-122"/>
        </a:defRPr>
      </a:lvl6pPr>
      <a:lvl7pPr marL="914400" algn="l" rtl="0" fontAlgn="base">
        <a:lnSpc>
          <a:spcPct val="90000"/>
        </a:lnSpc>
        <a:spcBef>
          <a:spcPct val="0"/>
        </a:spcBef>
        <a:spcAft>
          <a:spcPct val="0"/>
        </a:spcAft>
        <a:defRPr sz="4000" b="1">
          <a:solidFill>
            <a:schemeClr val="tx1"/>
          </a:solidFill>
          <a:latin typeface="Arial" panose="020B0604020202090204" pitchFamily="34" charset="0"/>
          <a:ea typeface="黑体" panose="02010609060101010101" pitchFamily="49" charset="-122"/>
        </a:defRPr>
      </a:lvl7pPr>
      <a:lvl8pPr marL="1371600" algn="l" rtl="0" fontAlgn="base">
        <a:lnSpc>
          <a:spcPct val="90000"/>
        </a:lnSpc>
        <a:spcBef>
          <a:spcPct val="0"/>
        </a:spcBef>
        <a:spcAft>
          <a:spcPct val="0"/>
        </a:spcAft>
        <a:defRPr sz="4000" b="1">
          <a:solidFill>
            <a:schemeClr val="tx1"/>
          </a:solidFill>
          <a:latin typeface="Arial" panose="020B0604020202090204" pitchFamily="34" charset="0"/>
          <a:ea typeface="黑体" panose="02010609060101010101" pitchFamily="49" charset="-122"/>
        </a:defRPr>
      </a:lvl8pPr>
      <a:lvl9pPr marL="1828800" algn="l" rtl="0" fontAlgn="base">
        <a:lnSpc>
          <a:spcPct val="90000"/>
        </a:lnSpc>
        <a:spcBef>
          <a:spcPct val="0"/>
        </a:spcBef>
        <a:spcAft>
          <a:spcPct val="0"/>
        </a:spcAft>
        <a:defRPr sz="4000" b="1">
          <a:solidFill>
            <a:schemeClr val="tx1"/>
          </a:solidFill>
          <a:latin typeface="Arial" panose="020B0604020202090204" pitchFamily="34" charset="0"/>
          <a:ea typeface="黑体" panose="02010609060101010101" pitchFamily="49" charset="-122"/>
        </a:defRPr>
      </a:lvl9pPr>
    </p:titleStyle>
    <p:bodyStyle>
      <a:lvl1pPr marL="228600" indent="-228600" algn="l" rtl="0" eaLnBrk="0" fontAlgn="base" hangingPunct="0">
        <a:lnSpc>
          <a:spcPct val="130000"/>
        </a:lnSpc>
        <a:spcBef>
          <a:spcPts val="1000"/>
        </a:spcBef>
        <a:spcAft>
          <a:spcPct val="0"/>
        </a:spcAft>
        <a:buFont typeface="Arial" panose="020B0604020202090204" pitchFamily="34" charset="0"/>
        <a:buChar char="•"/>
        <a:defRPr sz="2400" kern="1200">
          <a:solidFill>
            <a:srgbClr val="404040"/>
          </a:solidFill>
          <a:latin typeface="+mn-lt"/>
          <a:ea typeface="+mn-ea"/>
          <a:cs typeface="+mn-cs"/>
        </a:defRPr>
      </a:lvl1pPr>
      <a:lvl2pPr marL="685800" indent="-228600" algn="l" rtl="0" eaLnBrk="0" fontAlgn="base" hangingPunct="0">
        <a:lnSpc>
          <a:spcPct val="130000"/>
        </a:lnSpc>
        <a:spcBef>
          <a:spcPts val="500"/>
        </a:spcBef>
        <a:spcAft>
          <a:spcPct val="0"/>
        </a:spcAft>
        <a:buFont typeface="Arial" panose="020B0604020202090204" pitchFamily="34" charset="0"/>
        <a:buChar char="•"/>
        <a:defRPr sz="2000" kern="1200">
          <a:solidFill>
            <a:srgbClr val="404040"/>
          </a:solidFill>
          <a:latin typeface="+mn-lt"/>
          <a:ea typeface="+mn-ea"/>
          <a:cs typeface="+mn-cs"/>
        </a:defRPr>
      </a:lvl2pPr>
      <a:lvl3pPr marL="1143000" indent="-228600" algn="l" rtl="0" eaLnBrk="0" fontAlgn="base" hangingPunct="0">
        <a:lnSpc>
          <a:spcPct val="130000"/>
        </a:lnSpc>
        <a:spcBef>
          <a:spcPts val="500"/>
        </a:spcBef>
        <a:spcAft>
          <a:spcPct val="0"/>
        </a:spcAft>
        <a:buFont typeface="Arial" panose="020B0604020202090204" pitchFamily="34" charset="0"/>
        <a:buChar char="•"/>
        <a:defRPr kern="1200">
          <a:solidFill>
            <a:srgbClr val="404040"/>
          </a:solidFill>
          <a:latin typeface="+mn-lt"/>
          <a:ea typeface="+mn-ea"/>
          <a:cs typeface="+mn-cs"/>
        </a:defRPr>
      </a:lvl3pPr>
      <a:lvl4pPr marL="1600200" indent="-228600" algn="l" rtl="0" eaLnBrk="0" fontAlgn="base" hangingPunct="0">
        <a:lnSpc>
          <a:spcPct val="130000"/>
        </a:lnSpc>
        <a:spcBef>
          <a:spcPts val="500"/>
        </a:spcBef>
        <a:spcAft>
          <a:spcPct val="0"/>
        </a:spcAft>
        <a:buFont typeface="Arial" panose="020B0604020202090204" pitchFamily="34" charset="0"/>
        <a:buChar char="•"/>
        <a:defRPr kern="1200">
          <a:solidFill>
            <a:srgbClr val="404040"/>
          </a:solidFill>
          <a:latin typeface="+mn-lt"/>
          <a:ea typeface="+mn-ea"/>
          <a:cs typeface="+mn-cs"/>
        </a:defRPr>
      </a:lvl4pPr>
      <a:lvl5pPr marL="2057400" indent="-228600" algn="l" rtl="0" eaLnBrk="0" fontAlgn="base" hangingPunct="0">
        <a:lnSpc>
          <a:spcPct val="130000"/>
        </a:lnSpc>
        <a:spcBef>
          <a:spcPts val="500"/>
        </a:spcBef>
        <a:spcAft>
          <a:spcPct val="0"/>
        </a:spcAft>
        <a:buFont typeface="Arial" panose="020B0604020202090204" pitchFamily="34" charset="0"/>
        <a:buChar char="•"/>
        <a:defRPr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01.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tags" Target="../tags/tag146.xml"/><Relationship Id="rId18" Type="http://schemas.openxmlformats.org/officeDocument/2006/relationships/tags" Target="../tags/tag151.xml"/><Relationship Id="rId3" Type="http://schemas.openxmlformats.org/officeDocument/2006/relationships/tags" Target="../tags/tag136.xml"/><Relationship Id="rId21" Type="http://schemas.openxmlformats.org/officeDocument/2006/relationships/slideLayout" Target="../slideLayouts/slideLayout7.xml"/><Relationship Id="rId7" Type="http://schemas.openxmlformats.org/officeDocument/2006/relationships/tags" Target="../tags/tag140.xml"/><Relationship Id="rId12" Type="http://schemas.openxmlformats.org/officeDocument/2006/relationships/tags" Target="../tags/tag145.xml"/><Relationship Id="rId17" Type="http://schemas.openxmlformats.org/officeDocument/2006/relationships/tags" Target="../tags/tag150.xml"/><Relationship Id="rId2" Type="http://schemas.openxmlformats.org/officeDocument/2006/relationships/tags" Target="../tags/tag135.xml"/><Relationship Id="rId16" Type="http://schemas.openxmlformats.org/officeDocument/2006/relationships/tags" Target="../tags/tag149.xml"/><Relationship Id="rId20" Type="http://schemas.openxmlformats.org/officeDocument/2006/relationships/tags" Target="../tags/tag153.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tags" Target="../tags/tag144.xml"/><Relationship Id="rId5" Type="http://schemas.openxmlformats.org/officeDocument/2006/relationships/tags" Target="../tags/tag138.xml"/><Relationship Id="rId15" Type="http://schemas.openxmlformats.org/officeDocument/2006/relationships/tags" Target="../tags/tag148.xml"/><Relationship Id="rId10" Type="http://schemas.openxmlformats.org/officeDocument/2006/relationships/tags" Target="../tags/tag143.xml"/><Relationship Id="rId19" Type="http://schemas.openxmlformats.org/officeDocument/2006/relationships/tags" Target="../tags/tag152.xml"/><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tags" Target="../tags/tag147.xml"/><Relationship Id="rId22" Type="http://schemas.openxmlformats.org/officeDocument/2006/relationships/notesSlide" Target="../notesSlides/notesSlide5.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4.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5.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6.xml"/></Relationships>
</file>

<file path=ppt/slides/_rels/slide105.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Layout" Target="../slideLayouts/slideLayout2.xml"/><Relationship Id="rId1" Type="http://schemas.openxmlformats.org/officeDocument/2006/relationships/tags" Target="../tags/tag157.xml"/></Relationships>
</file>

<file path=ppt/slides/_rels/slide10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158.xml"/></Relationships>
</file>

<file path=ppt/slides/_rels/slide10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5.xml"/><Relationship Id="rId1" Type="http://schemas.openxmlformats.org/officeDocument/2006/relationships/tags" Target="../tags/tag159.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1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172.xml"/><Relationship Id="rId4" Type="http://schemas.openxmlformats.org/officeDocument/2006/relationships/image" Target="../media/image59.png"/></Relationships>
</file>

<file path=ppt/slides/_rels/slide1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173.xml"/><Relationship Id="rId4" Type="http://schemas.openxmlformats.org/officeDocument/2006/relationships/image" Target="../media/image61.png"/></Relationships>
</file>

<file path=ppt/slides/_rels/slide1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174.xml"/><Relationship Id="rId4" Type="http://schemas.openxmlformats.org/officeDocument/2006/relationships/image" Target="../media/image63.png"/></Relationships>
</file>

<file path=ppt/slides/_rels/slide1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175.xml"/><Relationship Id="rId4" Type="http://schemas.openxmlformats.org/officeDocument/2006/relationships/image" Target="../media/image65.png"/></Relationships>
</file>

<file path=ppt/slides/_rels/slide1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176.xml"/><Relationship Id="rId4" Type="http://schemas.openxmlformats.org/officeDocument/2006/relationships/image" Target="../media/image67.png"/></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18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30.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slideLayout" Target="../slideLayouts/slideLayout2.xml"/><Relationship Id="rId1" Type="http://schemas.openxmlformats.org/officeDocument/2006/relationships/tags" Target="../tags/tag182.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3.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5.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7.xml"/></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8.xml"/></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0.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14.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tags" Target="../tags/tag25.xml"/><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notesSlide" Target="../notesSlides/notesSlide1.xml"/><Relationship Id="rId2" Type="http://schemas.openxmlformats.org/officeDocument/2006/relationships/tags" Target="../tags/tag14.xml"/><Relationship Id="rId16"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5" Type="http://schemas.openxmlformats.org/officeDocument/2006/relationships/tags" Target="../tags/tag27.xml"/><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2.xml"/></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4.xml"/></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7.xml"/></Relationships>
</file>

<file path=ppt/slides/_rels/slide1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198.xml"/><Relationship Id="rId4" Type="http://schemas.openxmlformats.org/officeDocument/2006/relationships/image" Target="../media/image71.jpeg"/></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9.xml"/></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1.xml"/></Relationships>
</file>

<file path=ppt/slides/_rels/slide15.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tags" Target="../tags/tag40.xml"/><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tags" Target="../tags/tag39.xml"/><Relationship Id="rId2" Type="http://schemas.openxmlformats.org/officeDocument/2006/relationships/tags" Target="../tags/tag29.xml"/><Relationship Id="rId16" Type="http://schemas.openxmlformats.org/officeDocument/2006/relationships/notesSlide" Target="../notesSlides/notesSlide2.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5" Type="http://schemas.openxmlformats.org/officeDocument/2006/relationships/slideLayout" Target="../slideLayouts/slideLayout7.xml"/><Relationship Id="rId10" Type="http://schemas.openxmlformats.org/officeDocument/2006/relationships/tags" Target="../tags/tag37.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tags" Target="../tags/tag41.xml"/></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02.xml"/></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3.xml"/></Relationships>
</file>

<file path=ppt/slides/_rels/slide1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5.xml"/></Relationships>
</file>

<file path=ppt/slides/_rels/slide1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206.xml"/></Relationships>
</file>

<file path=ppt/slides/_rels/slide1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7.xml"/></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9.xml"/></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1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tags" Target="../tags/tag213.xml"/></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5.xml"/></Relationships>
</file>

<file path=ppt/slides/_rels/slide1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7.xml"/></Relationships>
</file>

<file path=ppt/slides/_rels/slide1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tags" Target="../tags/tag219.xml"/></Relationships>
</file>

<file path=ppt/slides/_rels/slide168.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tags" Target="../tags/tag232.xml"/><Relationship Id="rId3" Type="http://schemas.openxmlformats.org/officeDocument/2006/relationships/tags" Target="../tags/tag222.xml"/><Relationship Id="rId7" Type="http://schemas.openxmlformats.org/officeDocument/2006/relationships/tags" Target="../tags/tag226.xml"/><Relationship Id="rId12" Type="http://schemas.openxmlformats.org/officeDocument/2006/relationships/tags" Target="../tags/tag231.xml"/><Relationship Id="rId2" Type="http://schemas.openxmlformats.org/officeDocument/2006/relationships/tags" Target="../tags/tag221.xml"/><Relationship Id="rId16" Type="http://schemas.openxmlformats.org/officeDocument/2006/relationships/notesSlide" Target="../notesSlides/notesSlide6.xml"/><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tags" Target="../tags/tag230.xml"/><Relationship Id="rId5" Type="http://schemas.openxmlformats.org/officeDocument/2006/relationships/tags" Target="../tags/tag224.xml"/><Relationship Id="rId15" Type="http://schemas.openxmlformats.org/officeDocument/2006/relationships/slideLayout" Target="../slideLayouts/slideLayout7.xml"/><Relationship Id="rId10" Type="http://schemas.openxmlformats.org/officeDocument/2006/relationships/tags" Target="../tags/tag229.xml"/><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tags" Target="../tags/tag233.xml"/></Relationships>
</file>

<file path=ppt/slides/_rels/slide1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21.jpeg"/></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5.xml"/></Relationships>
</file>

<file path=ppt/slides/_rels/slide1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6.xml"/></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7.xml"/></Relationships>
</file>

<file path=ppt/slides/_rels/slide1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8.xml"/></Relationships>
</file>

<file path=ppt/slides/_rels/slide1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9.xml"/></Relationships>
</file>

<file path=ppt/slides/_rels/slide1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0.xml"/></Relationships>
</file>

<file path=ppt/slides/_rels/slide1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1.xml"/></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2.xml"/></Relationships>
</file>

<file path=ppt/slides/_rels/slide178.xml.rels><?xml version="1.0" encoding="UTF-8" standalone="yes"?>
<Relationships xmlns="http://schemas.openxmlformats.org/package/2006/relationships"><Relationship Id="rId8" Type="http://schemas.openxmlformats.org/officeDocument/2006/relationships/tags" Target="../tags/tag250.xml"/><Relationship Id="rId13" Type="http://schemas.openxmlformats.org/officeDocument/2006/relationships/tags" Target="../tags/tag255.xml"/><Relationship Id="rId3" Type="http://schemas.openxmlformats.org/officeDocument/2006/relationships/tags" Target="../tags/tag245.xml"/><Relationship Id="rId7" Type="http://schemas.openxmlformats.org/officeDocument/2006/relationships/tags" Target="../tags/tag249.xml"/><Relationship Id="rId12" Type="http://schemas.openxmlformats.org/officeDocument/2006/relationships/tags" Target="../tags/tag254.xml"/><Relationship Id="rId2" Type="http://schemas.openxmlformats.org/officeDocument/2006/relationships/tags" Target="../tags/tag244.xml"/><Relationship Id="rId16" Type="http://schemas.openxmlformats.org/officeDocument/2006/relationships/notesSlide" Target="../notesSlides/notesSlide7.xml"/><Relationship Id="rId1" Type="http://schemas.openxmlformats.org/officeDocument/2006/relationships/tags" Target="../tags/tag243.xml"/><Relationship Id="rId6" Type="http://schemas.openxmlformats.org/officeDocument/2006/relationships/tags" Target="../tags/tag248.xml"/><Relationship Id="rId11" Type="http://schemas.openxmlformats.org/officeDocument/2006/relationships/tags" Target="../tags/tag253.xml"/><Relationship Id="rId5" Type="http://schemas.openxmlformats.org/officeDocument/2006/relationships/tags" Target="../tags/tag247.xml"/><Relationship Id="rId15" Type="http://schemas.openxmlformats.org/officeDocument/2006/relationships/slideLayout" Target="../slideLayouts/slideLayout7.xml"/><Relationship Id="rId10" Type="http://schemas.openxmlformats.org/officeDocument/2006/relationships/tags" Target="../tags/tag252.xml"/><Relationship Id="rId4" Type="http://schemas.openxmlformats.org/officeDocument/2006/relationships/tags" Target="../tags/tag246.xml"/><Relationship Id="rId9" Type="http://schemas.openxmlformats.org/officeDocument/2006/relationships/tags" Target="../tags/tag251.xml"/><Relationship Id="rId14" Type="http://schemas.openxmlformats.org/officeDocument/2006/relationships/tags" Target="../tags/tag256.xml"/></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1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tags" Target="../tags/tag258.xml"/></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9.xml"/></Relationships>
</file>

<file path=ppt/slides/_rels/slide18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slideLayout" Target="../slideLayouts/slideLayout2.xml"/><Relationship Id="rId1" Type="http://schemas.openxmlformats.org/officeDocument/2006/relationships/tags" Target="../tags/tag260.xml"/><Relationship Id="rId5" Type="http://schemas.openxmlformats.org/officeDocument/2006/relationships/image" Target="../media/image81.jpg"/><Relationship Id="rId4" Type="http://schemas.openxmlformats.org/officeDocument/2006/relationships/image" Target="../media/image80.jpg"/></Relationships>
</file>

<file path=ppt/slides/_rels/slide18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1.xml"/></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2.xml"/></Relationships>
</file>

<file path=ppt/slides/_rels/slide1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3.xml"/></Relationships>
</file>

<file path=ppt/slides/_rels/slide1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tags" Target="../tags/tag264.xml"/></Relationships>
</file>

<file path=ppt/slides/_rels/slide1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tags" Target="../tags/tag265.xml"/></Relationships>
</file>

<file path=ppt/slides/_rels/slide18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tags" Target="../tags/tag26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23.jpeg"/></Relationships>
</file>

<file path=ppt/slides/_rels/slide1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tags" Target="../tags/tag267.xml"/></Relationships>
</file>

<file path=ppt/slides/_rels/slide1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9.xml"/></Relationships>
</file>

<file path=ppt/slides/_rels/slide1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0.xml"/></Relationships>
</file>

<file path=ppt/slides/_rels/slide1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1.xml"/></Relationships>
</file>

<file path=ppt/slides/_rels/slide195.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slideLayout" Target="../slideLayouts/slideLayout7.xml"/><Relationship Id="rId1" Type="http://schemas.openxmlformats.org/officeDocument/2006/relationships/tags" Target="../tags/tag27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3.xml"/></Relationships>
</file>

<file path=ppt/slides/_rels/slide1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5.xml"/><Relationship Id="rId1" Type="http://schemas.openxmlformats.org/officeDocument/2006/relationships/tags" Target="../tags/tag6.xml"/><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2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xml"/><Relationship Id="rId1" Type="http://schemas.openxmlformats.org/officeDocument/2006/relationships/tags" Target="../tags/tag276.xml"/></Relationships>
</file>

<file path=ppt/slides/_rels/slide2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tags" Target="../tags/tag277.xml"/></Relationships>
</file>

<file path=ppt/slides/_rels/slide2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8.xml"/></Relationships>
</file>

<file path=ppt/slides/_rels/slide2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9.xml"/></Relationships>
</file>

<file path=ppt/slides/_rels/slide20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93.jpeg"/></Relationships>
</file>

<file path=ppt/slides/_rels/slide2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1.xml"/></Relationships>
</file>

<file path=ppt/slides/_rels/slide2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2.xml"/></Relationships>
</file>

<file path=ppt/slides/_rels/slide2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3.xml"/></Relationships>
</file>

<file path=ppt/slides/_rels/slide2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210.xml.rels><?xml version="1.0" encoding="UTF-8" standalone="yes"?>
<Relationships xmlns="http://schemas.openxmlformats.org/package/2006/relationships"><Relationship Id="rId3" Type="http://schemas.openxmlformats.org/officeDocument/2006/relationships/slide" Target="slide211.xml"/><Relationship Id="rId2" Type="http://schemas.openxmlformats.org/officeDocument/2006/relationships/slideLayout" Target="../slideLayouts/slideLayout2.xml"/><Relationship Id="rId1" Type="http://schemas.openxmlformats.org/officeDocument/2006/relationships/tags" Target="../tags/tag285.xml"/></Relationships>
</file>

<file path=ppt/slides/_rels/slide2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6.xml"/></Relationships>
</file>

<file path=ppt/slides/_rels/slide212.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slideLayout" Target="../slideLayouts/slideLayout7.xml"/><Relationship Id="rId1" Type="http://schemas.openxmlformats.org/officeDocument/2006/relationships/tags" Target="../tags/tag287.xml"/><Relationship Id="rId4" Type="http://schemas.openxmlformats.org/officeDocument/2006/relationships/image" Target="../media/image95.tiff"/></Relationships>
</file>

<file path=ppt/slides/_rels/slide21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8" Type="http://schemas.openxmlformats.org/officeDocument/2006/relationships/tags" Target="../tags/tag295.xml"/><Relationship Id="rId13" Type="http://schemas.openxmlformats.org/officeDocument/2006/relationships/tags" Target="../tags/tag300.xml"/><Relationship Id="rId3" Type="http://schemas.openxmlformats.org/officeDocument/2006/relationships/tags" Target="../tags/tag290.xml"/><Relationship Id="rId7" Type="http://schemas.openxmlformats.org/officeDocument/2006/relationships/tags" Target="../tags/tag294.xml"/><Relationship Id="rId12" Type="http://schemas.openxmlformats.org/officeDocument/2006/relationships/tags" Target="../tags/tag299.xml"/><Relationship Id="rId2" Type="http://schemas.openxmlformats.org/officeDocument/2006/relationships/tags" Target="../tags/tag289.xml"/><Relationship Id="rId16" Type="http://schemas.openxmlformats.org/officeDocument/2006/relationships/notesSlide" Target="../notesSlides/notesSlide8.xml"/><Relationship Id="rId1" Type="http://schemas.openxmlformats.org/officeDocument/2006/relationships/tags" Target="../tags/tag288.xml"/><Relationship Id="rId6" Type="http://schemas.openxmlformats.org/officeDocument/2006/relationships/tags" Target="../tags/tag293.xml"/><Relationship Id="rId11" Type="http://schemas.openxmlformats.org/officeDocument/2006/relationships/tags" Target="../tags/tag298.xml"/><Relationship Id="rId5" Type="http://schemas.openxmlformats.org/officeDocument/2006/relationships/tags" Target="../tags/tag292.xml"/><Relationship Id="rId15" Type="http://schemas.openxmlformats.org/officeDocument/2006/relationships/slideLayout" Target="../slideLayouts/slideLayout7.xml"/><Relationship Id="rId10" Type="http://schemas.openxmlformats.org/officeDocument/2006/relationships/tags" Target="../tags/tag297.xml"/><Relationship Id="rId4" Type="http://schemas.openxmlformats.org/officeDocument/2006/relationships/tags" Target="../tags/tag291.xml"/><Relationship Id="rId9" Type="http://schemas.openxmlformats.org/officeDocument/2006/relationships/tags" Target="../tags/tag296.xml"/><Relationship Id="rId14" Type="http://schemas.openxmlformats.org/officeDocument/2006/relationships/tags" Target="../tags/tag301.xml"/></Relationships>
</file>

<file path=ppt/slides/_rels/slide2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3.xml"/></Relationships>
</file>

<file path=ppt/slides/_rels/slide2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4.xml"/></Relationships>
</file>

<file path=ppt/slides/_rels/slide21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2.xml"/><Relationship Id="rId1" Type="http://schemas.openxmlformats.org/officeDocument/2006/relationships/tags" Target="../tags/tag305.xml"/><Relationship Id="rId4" Type="http://schemas.openxmlformats.org/officeDocument/2006/relationships/image" Target="../media/image98.png"/></Relationships>
</file>

<file path=ppt/slides/_rels/slide219.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2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7.xml"/></Relationships>
</file>

<file path=ppt/slides/_rels/slide2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2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9.xml"/></Relationships>
</file>

<file path=ppt/slides/_rels/slide2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24.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101.tiff"/></Relationships>
</file>

<file path=ppt/slides/_rels/slide2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3.xml"/></Relationships>
</file>

<file path=ppt/slides/_rels/slide22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2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8.xml"/></Relationships>
</file>

<file path=ppt/slides/_rels/slide2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9.xml"/></Relationships>
</file>

<file path=ppt/slides/_rels/slide2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tags" Target="../tags/tag320.xml"/></Relationships>
</file>

<file path=ppt/slides/_rels/slide2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1.xml"/></Relationships>
</file>

<file path=ppt/slides/_rels/slide2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2.xml"/><Relationship Id="rId1" Type="http://schemas.openxmlformats.org/officeDocument/2006/relationships/tags" Target="../tags/tag322.xml"/></Relationships>
</file>

<file path=ppt/slides/_rels/slide2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323.xml"/></Relationships>
</file>

<file path=ppt/slides/_rels/slide2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4.xml"/></Relationships>
</file>

<file path=ppt/slides/_rels/slide238.xml.rels><?xml version="1.0" encoding="UTF-8" standalone="yes"?>
<Relationships xmlns="http://schemas.openxmlformats.org/package/2006/relationships"><Relationship Id="rId8" Type="http://schemas.openxmlformats.org/officeDocument/2006/relationships/tags" Target="../tags/tag332.xml"/><Relationship Id="rId13" Type="http://schemas.openxmlformats.org/officeDocument/2006/relationships/tags" Target="../tags/tag337.xml"/><Relationship Id="rId3" Type="http://schemas.openxmlformats.org/officeDocument/2006/relationships/tags" Target="../tags/tag327.xml"/><Relationship Id="rId7" Type="http://schemas.openxmlformats.org/officeDocument/2006/relationships/tags" Target="../tags/tag331.xml"/><Relationship Id="rId12" Type="http://schemas.openxmlformats.org/officeDocument/2006/relationships/tags" Target="../tags/tag336.xml"/><Relationship Id="rId2" Type="http://schemas.openxmlformats.org/officeDocument/2006/relationships/tags" Target="../tags/tag326.xml"/><Relationship Id="rId16" Type="http://schemas.openxmlformats.org/officeDocument/2006/relationships/notesSlide" Target="../notesSlides/notesSlide9.xml"/><Relationship Id="rId1" Type="http://schemas.openxmlformats.org/officeDocument/2006/relationships/tags" Target="../tags/tag325.xml"/><Relationship Id="rId6" Type="http://schemas.openxmlformats.org/officeDocument/2006/relationships/tags" Target="../tags/tag330.xml"/><Relationship Id="rId11" Type="http://schemas.openxmlformats.org/officeDocument/2006/relationships/tags" Target="../tags/tag335.xml"/><Relationship Id="rId5" Type="http://schemas.openxmlformats.org/officeDocument/2006/relationships/tags" Target="../tags/tag329.xml"/><Relationship Id="rId15" Type="http://schemas.openxmlformats.org/officeDocument/2006/relationships/slideLayout" Target="../slideLayouts/slideLayout7.xml"/><Relationship Id="rId10" Type="http://schemas.openxmlformats.org/officeDocument/2006/relationships/tags" Target="../tags/tag334.xml"/><Relationship Id="rId4" Type="http://schemas.openxmlformats.org/officeDocument/2006/relationships/tags" Target="../tags/tag328.xml"/><Relationship Id="rId9" Type="http://schemas.openxmlformats.org/officeDocument/2006/relationships/tags" Target="../tags/tag333.xml"/><Relationship Id="rId14" Type="http://schemas.openxmlformats.org/officeDocument/2006/relationships/tags" Target="../tags/tag338.xml"/></Relationships>
</file>

<file path=ppt/slides/_rels/slide2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2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tags" Target="../tags/tag340.xml"/></Relationships>
</file>

<file path=ppt/slides/_rels/slide2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242.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243.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2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2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5.xml"/></Relationships>
</file>

<file path=ppt/slides/_rels/slide2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2.xml"/><Relationship Id="rId1" Type="http://schemas.openxmlformats.org/officeDocument/2006/relationships/tags" Target="../tags/tag346.xml"/></Relationships>
</file>

<file path=ppt/slides/_rels/slide2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7.xml"/></Relationships>
</file>

<file path=ppt/slides/_rels/slide2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8.xml"/></Relationships>
</file>

<file path=ppt/slides/_rels/slide2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250.xml.rels><?xml version="1.0" encoding="UTF-8" standalone="yes"?>
<Relationships xmlns="http://schemas.openxmlformats.org/package/2006/relationships"><Relationship Id="rId3" Type="http://schemas.openxmlformats.org/officeDocument/2006/relationships/slide" Target="slide251.xml"/><Relationship Id="rId2" Type="http://schemas.openxmlformats.org/officeDocument/2006/relationships/slideLayout" Target="../slideLayouts/slideLayout2.xml"/><Relationship Id="rId1" Type="http://schemas.openxmlformats.org/officeDocument/2006/relationships/tags" Target="../tags/tag350.xml"/></Relationships>
</file>

<file path=ppt/slides/_rels/slide2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1.xml"/></Relationships>
</file>

<file path=ppt/slides/_rels/slide2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2.xml"/></Relationships>
</file>

<file path=ppt/slides/_rels/slide2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3.xml"/></Relationships>
</file>

<file path=ppt/slides/_rels/slide2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4.xml"/></Relationships>
</file>

<file path=ppt/slides/_rels/slide2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2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257.xml.rels><?xml version="1.0" encoding="UTF-8" standalone="yes"?>
<Relationships xmlns="http://schemas.openxmlformats.org/package/2006/relationships"><Relationship Id="rId3" Type="http://schemas.openxmlformats.org/officeDocument/2006/relationships/slide" Target="slide258.xml"/><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2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8.xml"/></Relationships>
</file>

<file path=ppt/slides/_rels/slide259.xml.rels><?xml version="1.0" encoding="UTF-8" standalone="yes"?>
<Relationships xmlns="http://schemas.openxmlformats.org/package/2006/relationships"><Relationship Id="rId3" Type="http://schemas.openxmlformats.org/officeDocument/2006/relationships/slide" Target="slide260.xml"/><Relationship Id="rId2" Type="http://schemas.openxmlformats.org/officeDocument/2006/relationships/slideLayout" Target="../slideLayouts/slideLayout2.xml"/><Relationship Id="rId1" Type="http://schemas.openxmlformats.org/officeDocument/2006/relationships/tags" Target="../tags/tag359.xml"/><Relationship Id="rId4" Type="http://schemas.openxmlformats.org/officeDocument/2006/relationships/hyperlink" Target="&#20854;&#20182;&#36164;&#26009;/&#22914;&#20309;&#25512;&#36827;&#8220;&#19977;&#21435;&#19968;&#38477;&#19968;&#34917;&#8221;&#65311;/&#22914;&#20309;&#25512;&#36827;&#8220;&#19977;&#21435;&#19968;&#38477;&#19968;&#34917;&#8221;&#65311;03-14-&#22269;&#35821;&#27969;&#30021;.qsv" TargetMode="Externa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2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2.xml"/><Relationship Id="rId1" Type="http://schemas.openxmlformats.org/officeDocument/2006/relationships/tags" Target="../tags/tag360.xml"/></Relationships>
</file>

<file path=ppt/slides/_rels/slide26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1.emf"/><Relationship Id="rId2" Type="http://schemas.openxmlformats.org/officeDocument/2006/relationships/tags" Target="../tags/tag36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10.emf"/><Relationship Id="rId4" Type="http://schemas.openxmlformats.org/officeDocument/2006/relationships/oleObject" Target="../embeddings/oleObject1.bin"/></Relationships>
</file>

<file path=ppt/slides/_rels/slide2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2.xml"/></Relationships>
</file>

<file path=ppt/slides/_rels/slide2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tags" Target="../tags/tag363.xml"/></Relationships>
</file>

<file path=ppt/slides/_rels/slide2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4.xml"/></Relationships>
</file>

<file path=ppt/slides/_rels/slide2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5.xml"/></Relationships>
</file>

<file path=ppt/slides/_rels/slide2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tags" Target="../tags/tag366.xml"/></Relationships>
</file>

<file path=ppt/slides/_rels/slide2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2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tags" Target="../tags/tag368.xml"/></Relationships>
</file>

<file path=ppt/slides/_rels/slide26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2.xml"/><Relationship Id="rId1" Type="http://schemas.openxmlformats.org/officeDocument/2006/relationships/tags" Target="../tags/tag369.xml"/></Relationships>
</file>

<file path=ppt/slides/_rels/slide2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2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0.xml"/></Relationships>
</file>

<file path=ppt/slides/_rels/slide2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27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2.xml"/><Relationship Id="rId1" Type="http://schemas.openxmlformats.org/officeDocument/2006/relationships/tags" Target="../tags/tag372.xml"/></Relationships>
</file>

<file path=ppt/slides/_rels/slide27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2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4.xml"/></Relationships>
</file>

<file path=ppt/slides/_rels/slide2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276.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tags" Target="../tags/tag38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tags" Target="../tags/tag387.xml"/><Relationship Id="rId2" Type="http://schemas.openxmlformats.org/officeDocument/2006/relationships/tags" Target="../tags/tag377.xml"/><Relationship Id="rId16" Type="http://schemas.openxmlformats.org/officeDocument/2006/relationships/notesSlide" Target="../notesSlides/notesSlide10.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tags" Target="../tags/tag386.xml"/><Relationship Id="rId5" Type="http://schemas.openxmlformats.org/officeDocument/2006/relationships/tags" Target="../tags/tag380.xml"/><Relationship Id="rId15" Type="http://schemas.openxmlformats.org/officeDocument/2006/relationships/slideLayout" Target="../slideLayouts/slideLayout7.xml"/><Relationship Id="rId10" Type="http://schemas.openxmlformats.org/officeDocument/2006/relationships/tags" Target="../tags/tag385.xml"/><Relationship Id="rId4" Type="http://schemas.openxmlformats.org/officeDocument/2006/relationships/tags" Target="../tags/tag379.xml"/><Relationship Id="rId9" Type="http://schemas.openxmlformats.org/officeDocument/2006/relationships/tags" Target="../tags/tag384.xml"/><Relationship Id="rId14" Type="http://schemas.openxmlformats.org/officeDocument/2006/relationships/tags" Target="../tags/tag389.xml"/></Relationships>
</file>

<file path=ppt/slides/_rels/slide27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90.xml"/></Relationships>
</file>

<file path=ppt/slides/_rels/slide27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10.xml"/><Relationship Id="rId1" Type="http://schemas.openxmlformats.org/officeDocument/2006/relationships/tags" Target="../tags/tag391.xml"/></Relationships>
</file>

<file path=ppt/slides/_rels/slide27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10.xml"/><Relationship Id="rId1" Type="http://schemas.openxmlformats.org/officeDocument/2006/relationships/tags" Target="../tags/tag39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2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3.xml"/></Relationships>
</file>

<file path=ppt/slides/_rels/slide2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4.xml"/></Relationships>
</file>

<file path=ppt/slides/_rels/slide28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95.xml"/></Relationships>
</file>

<file path=ppt/slides/_rels/slide2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2.xml"/><Relationship Id="rId1" Type="http://schemas.openxmlformats.org/officeDocument/2006/relationships/tags" Target="../tags/tag396.xml"/><Relationship Id="rId4" Type="http://schemas.openxmlformats.org/officeDocument/2006/relationships/image" Target="../media/image122.jpeg"/></Relationships>
</file>

<file path=ppt/slides/_rels/slide2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7.xml"/></Relationships>
</file>

<file path=ppt/slides/_rels/slide2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2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28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28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2.xml"/><Relationship Id="rId1" Type="http://schemas.openxmlformats.org/officeDocument/2006/relationships/tags" Target="../tags/tag401.xml"/></Relationships>
</file>

<file path=ppt/slides/_rels/slide2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2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2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4.xml"/></Relationships>
</file>

<file path=ppt/slides/_rels/slide2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2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6.xml"/></Relationships>
</file>

<file path=ppt/slides/_rels/slide2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7.xml"/></Relationships>
</file>

<file path=ppt/slides/_rels/slide2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8.xml"/></Relationships>
</file>

<file path=ppt/slides/_rels/slide2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2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29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29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8.tiff"/></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30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14.xml"/><Relationship Id="rId1" Type="http://schemas.openxmlformats.org/officeDocument/2006/relationships/tags" Target="../tags/tag413.xml"/></Relationships>
</file>

<file path=ppt/slides/_rels/slide3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5.xml"/></Relationships>
</file>

<file path=ppt/slides/_rels/slide3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0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417.xml"/></Relationships>
</file>

<file path=ppt/slides/_rels/slide30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2.xml"/><Relationship Id="rId1" Type="http://schemas.openxmlformats.org/officeDocument/2006/relationships/tags" Target="../tags/tag418.xml"/></Relationships>
</file>

<file path=ppt/slides/_rels/slide305.xml.rels><?xml version="1.0" encoding="UTF-8" standalone="yes"?>
<Relationships xmlns="http://schemas.openxmlformats.org/package/2006/relationships"><Relationship Id="rId8" Type="http://schemas.openxmlformats.org/officeDocument/2006/relationships/tags" Target="../tags/tag426.xml"/><Relationship Id="rId13" Type="http://schemas.openxmlformats.org/officeDocument/2006/relationships/tags" Target="../tags/tag431.xml"/><Relationship Id="rId3" Type="http://schemas.openxmlformats.org/officeDocument/2006/relationships/tags" Target="../tags/tag421.xml"/><Relationship Id="rId7" Type="http://schemas.openxmlformats.org/officeDocument/2006/relationships/tags" Target="../tags/tag425.xml"/><Relationship Id="rId12" Type="http://schemas.openxmlformats.org/officeDocument/2006/relationships/tags" Target="../tags/tag430.xml"/><Relationship Id="rId2" Type="http://schemas.openxmlformats.org/officeDocument/2006/relationships/tags" Target="../tags/tag420.xml"/><Relationship Id="rId16" Type="http://schemas.openxmlformats.org/officeDocument/2006/relationships/notesSlide" Target="../notesSlides/notesSlide11.xml"/><Relationship Id="rId1" Type="http://schemas.openxmlformats.org/officeDocument/2006/relationships/tags" Target="../tags/tag419.xml"/><Relationship Id="rId6" Type="http://schemas.openxmlformats.org/officeDocument/2006/relationships/tags" Target="../tags/tag424.xml"/><Relationship Id="rId11" Type="http://schemas.openxmlformats.org/officeDocument/2006/relationships/tags" Target="../tags/tag429.xml"/><Relationship Id="rId5" Type="http://schemas.openxmlformats.org/officeDocument/2006/relationships/tags" Target="../tags/tag423.xml"/><Relationship Id="rId15" Type="http://schemas.openxmlformats.org/officeDocument/2006/relationships/slideLayout" Target="../slideLayouts/slideLayout7.xml"/><Relationship Id="rId10" Type="http://schemas.openxmlformats.org/officeDocument/2006/relationships/tags" Target="../tags/tag428.xml"/><Relationship Id="rId4" Type="http://schemas.openxmlformats.org/officeDocument/2006/relationships/tags" Target="../tags/tag422.xml"/><Relationship Id="rId9" Type="http://schemas.openxmlformats.org/officeDocument/2006/relationships/tags" Target="../tags/tag427.xml"/><Relationship Id="rId14" Type="http://schemas.openxmlformats.org/officeDocument/2006/relationships/tags" Target="../tags/tag432.xml"/></Relationships>
</file>

<file path=ppt/slides/_rels/slide3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3.xml"/></Relationships>
</file>

<file path=ppt/slides/_rels/slide3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4.xml"/></Relationships>
</file>

<file path=ppt/slides/_rels/slide3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5.xml"/></Relationships>
</file>

<file path=ppt/slides/_rels/slide3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6.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31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3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38.xml"/></Relationships>
</file>

<file path=ppt/slides/_rels/slide31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439.xml"/></Relationships>
</file>

<file path=ppt/slides/_rels/slide3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314.xml.rels><?xml version="1.0" encoding="UTF-8" standalone="yes"?>
<Relationships xmlns="http://schemas.openxmlformats.org/package/2006/relationships"><Relationship Id="rId3" Type="http://schemas.openxmlformats.org/officeDocument/2006/relationships/slide" Target="slide315.xml"/><Relationship Id="rId2" Type="http://schemas.openxmlformats.org/officeDocument/2006/relationships/slideLayout" Target="../slideLayouts/slideLayout2.xml"/><Relationship Id="rId1" Type="http://schemas.openxmlformats.org/officeDocument/2006/relationships/tags" Target="../tags/tag441.xml"/></Relationships>
</file>

<file path=ppt/slides/_rels/slide3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3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3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3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5.xml"/></Relationships>
</file>

<file path=ppt/slides/_rels/slide3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3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7.xml"/></Relationships>
</file>

<file path=ppt/slides/_rels/slide3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8.xml"/></Relationships>
</file>

<file path=ppt/slides/_rels/slide3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3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0.xml"/></Relationships>
</file>

<file path=ppt/slides/_rels/slide3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1.xml"/></Relationships>
</file>

<file path=ppt/slides/_rels/slide3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326.xml.rels><?xml version="1.0" encoding="UTF-8" standalone="yes"?>
<Relationships xmlns="http://schemas.openxmlformats.org/package/2006/relationships"><Relationship Id="rId3" Type="http://schemas.openxmlformats.org/officeDocument/2006/relationships/image" Target="../media/image131.tiff"/><Relationship Id="rId2" Type="http://schemas.openxmlformats.org/officeDocument/2006/relationships/slideLayout" Target="../slideLayouts/slideLayout2.xml"/><Relationship Id="rId1" Type="http://schemas.openxmlformats.org/officeDocument/2006/relationships/tags" Target="../tags/tag453.xml"/></Relationships>
</file>

<file path=ppt/slides/_rels/slide327.xml.rels><?xml version="1.0" encoding="UTF-8" standalone="yes"?>
<Relationships xmlns="http://schemas.openxmlformats.org/package/2006/relationships"><Relationship Id="rId3" Type="http://schemas.openxmlformats.org/officeDocument/2006/relationships/image" Target="../media/image132.tiff"/><Relationship Id="rId2" Type="http://schemas.openxmlformats.org/officeDocument/2006/relationships/slideLayout" Target="../slideLayouts/slideLayout7.xml"/><Relationship Id="rId1" Type="http://schemas.openxmlformats.org/officeDocument/2006/relationships/tags" Target="../tags/tag454.xml"/></Relationships>
</file>

<file path=ppt/slides/_rels/slide3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55.xml"/></Relationships>
</file>

<file path=ppt/slides/_rels/slide3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56.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3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57.xml"/></Relationships>
</file>

<file path=ppt/slides/_rels/slide3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58.xml"/></Relationships>
</file>

<file path=ppt/slides/_rels/slide3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59.xml"/></Relationships>
</file>

<file path=ppt/slides/_rels/slide3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61.xml"/><Relationship Id="rId1" Type="http://schemas.openxmlformats.org/officeDocument/2006/relationships/tags" Target="../tags/tag460.xml"/><Relationship Id="rId4"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60.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6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ags" Target="../tags/tag63.xml"/><Relationship Id="rId5" Type="http://schemas.openxmlformats.org/officeDocument/2006/relationships/image" Target="../media/image33.jpeg"/><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4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1.xml"/><Relationship Id="rId1" Type="http://schemas.openxmlformats.org/officeDocument/2006/relationships/tags" Target="../tags/tag81.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1.xml"/><Relationship Id="rId1" Type="http://schemas.openxmlformats.org/officeDocument/2006/relationships/tags" Target="../tags/tag82.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xml"/><Relationship Id="rId1" Type="http://schemas.openxmlformats.org/officeDocument/2006/relationships/tags" Target="../tags/tag83.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97.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9.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5.xml"/><Relationship Id="rId1" Type="http://schemas.openxmlformats.org/officeDocument/2006/relationships/tags" Target="../tags/tag100.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76.xml.rels><?xml version="1.0" encoding="UTF-8" standalone="yes"?>
<Relationships xmlns="http://schemas.openxmlformats.org/package/2006/relationships"><Relationship Id="rId8" Type="http://schemas.openxmlformats.org/officeDocument/2006/relationships/tags" Target="../tags/tag109.xml"/><Relationship Id="rId3" Type="http://schemas.openxmlformats.org/officeDocument/2006/relationships/tags" Target="../tags/tag104.xml"/><Relationship Id="rId7" Type="http://schemas.openxmlformats.org/officeDocument/2006/relationships/tags" Target="../tags/tag108.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5" Type="http://schemas.openxmlformats.org/officeDocument/2006/relationships/tags" Target="../tags/tag106.xml"/><Relationship Id="rId10" Type="http://schemas.openxmlformats.org/officeDocument/2006/relationships/notesSlide" Target="../notesSlides/notesSlide4.xml"/><Relationship Id="rId4" Type="http://schemas.openxmlformats.org/officeDocument/2006/relationships/tags" Target="../tags/tag105.xml"/><Relationship Id="rId9"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3.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4.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8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tags" Target="../tags/tag118.xml"/></Relationships>
</file>

<file path=ppt/slides/_rels/slide8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8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tags" Target="../tags/tag120.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8.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814388" y="939800"/>
            <a:ext cx="10563225" cy="1562100"/>
          </a:xfrm>
          <a:prstGeom prst="roundRect">
            <a:avLst/>
          </a:prstGeom>
          <a:solidFill>
            <a:schemeClr val="bg2">
              <a:lumMod val="90000"/>
            </a:schemeClr>
          </a:solidFill>
          <a:ln w="63500" cap="flat" cmpd="sng">
            <a:noFill/>
            <a:miter lim="800000"/>
          </a:ln>
        </p:spPr>
        <p:txBody>
          <a:bodyPr anchor="ctr"/>
          <a:lstStyle/>
          <a:p>
            <a:pPr algn="ctr" eaLnBrk="1" fontAlgn="auto" hangingPunct="1">
              <a:spcBef>
                <a:spcPts val="0"/>
              </a:spcBef>
              <a:spcAft>
                <a:spcPts val="0"/>
              </a:spcAft>
              <a:defRPr/>
            </a:pPr>
            <a:r>
              <a:rPr lang="zh-CN" altLang="en-US" sz="9600" dirty="0">
                <a:solidFill>
                  <a:srgbClr val="C00000"/>
                </a:solidFill>
                <a:latin typeface="华文琥珀" panose="02010800040101010101" charset="-122"/>
                <a:ea typeface="华文琥珀" panose="02010800040101010101" charset="-122"/>
                <a:cs typeface="Arail" charset="0"/>
              </a:rPr>
              <a:t>社会主义经济理论</a:t>
            </a:r>
          </a:p>
        </p:txBody>
      </p:sp>
      <p:sp>
        <p:nvSpPr>
          <p:cNvPr id="15362" name="标题 15262"/>
          <p:cNvSpPr>
            <a:spLocks noGrp="1" noChangeArrowheads="1"/>
          </p:cNvSpPr>
          <p:nvPr>
            <p:ph type="ctrTitle"/>
            <p:custDataLst>
              <p:tags r:id="rId2"/>
            </p:custDataLst>
          </p:nvPr>
        </p:nvSpPr>
        <p:spPr>
          <a:xfrm>
            <a:off x="1524000" y="2400300"/>
            <a:ext cx="9144000" cy="1771650"/>
          </a:xfrm>
        </p:spPr>
        <p:txBody>
          <a:bodyPr/>
          <a:lstStyle/>
          <a:p>
            <a:pPr eaLnBrk="1" hangingPunct="1"/>
            <a:r>
              <a:rPr lang="zh-CN" altLang="en-US">
                <a:solidFill>
                  <a:srgbClr val="7030A0"/>
                </a:solidFill>
                <a:latin typeface="华文行楷" panose="02010800040101010101" pitchFamily="2" charset="-122"/>
                <a:ea typeface="华文行楷" panose="02010800040101010101" pitchFamily="2" charset="-122"/>
              </a:rPr>
              <a:t>主讲人：张 霞</a:t>
            </a:r>
          </a:p>
        </p:txBody>
      </p:sp>
      <p:sp>
        <p:nvSpPr>
          <p:cNvPr id="15363" name="副标题 575"/>
          <p:cNvSpPr>
            <a:spLocks noGrp="1" noChangeArrowheads="1"/>
          </p:cNvSpPr>
          <p:nvPr>
            <p:ph type="subTitle" idx="1"/>
            <p:custDataLst>
              <p:tags r:id="rId3"/>
            </p:custDataLst>
          </p:nvPr>
        </p:nvSpPr>
        <p:spPr>
          <a:xfrm>
            <a:off x="1539875" y="4356100"/>
            <a:ext cx="9144000" cy="857250"/>
          </a:xfrm>
        </p:spPr>
        <p:txBody>
          <a:bodyPr/>
          <a:lstStyle/>
          <a:p>
            <a:pPr eaLnBrk="1" hangingPunct="1"/>
            <a:r>
              <a:rPr lang="zh-CN" altLang="en-US">
                <a:latin typeface="Times New Roman" panose="02020503050405090304" pitchFamily="18" charset="0"/>
                <a:cs typeface="Times New Roman" panose="02020503050405090304" pitchFamily="18" charset="0"/>
              </a:rPr>
              <a:t>中南财经政法大学经济学院</a:t>
            </a:r>
            <a:endParaRPr lang="en-US" altLang="zh-CN">
              <a:latin typeface="Times New Roman" panose="02020503050405090304" pitchFamily="18" charset="0"/>
              <a:cs typeface="Times New Roman" panose="02020503050405090304" pitchFamily="18"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朝鲜经济的困境</a:t>
            </a:r>
          </a:p>
        </p:txBody>
      </p:sp>
      <p:sp>
        <p:nvSpPr>
          <p:cNvPr id="3" name="内容占位符 2"/>
          <p:cNvSpPr>
            <a:spLocks noGrp="1"/>
          </p:cNvSpPr>
          <p:nvPr>
            <p:ph idx="1"/>
          </p:nvPr>
        </p:nvSpPr>
        <p:spPr/>
        <p:txBody>
          <a:bodyPr/>
          <a:lstStyle/>
          <a:p>
            <a:pPr>
              <a:lnSpc>
                <a:spcPct val="150000"/>
              </a:lnSpc>
            </a:pPr>
            <a:r>
              <a:rPr lang="zh-CN" altLang="en-US" b="1" dirty="0"/>
              <a:t>军部经济与内阁经济的矛盾；</a:t>
            </a:r>
            <a:endParaRPr lang="en-US" altLang="zh-CN" b="1" dirty="0"/>
          </a:p>
          <a:p>
            <a:pPr>
              <a:lnSpc>
                <a:spcPct val="150000"/>
              </a:lnSpc>
            </a:pPr>
            <a:r>
              <a:rPr lang="zh-CN" altLang="en-US" b="1" dirty="0"/>
              <a:t>市场功能与强化计划的矛盾；（</a:t>
            </a:r>
            <a:r>
              <a:rPr lang="en-US" altLang="zh-CN" b="1" dirty="0"/>
              <a:t>2002-2005-2010</a:t>
            </a:r>
            <a:r>
              <a:rPr lang="zh-CN" altLang="en-US" b="1" dirty="0"/>
              <a:t>）</a:t>
            </a:r>
            <a:endParaRPr lang="en-US" altLang="zh-CN" b="1" dirty="0"/>
          </a:p>
          <a:p>
            <a:pPr>
              <a:lnSpc>
                <a:spcPct val="150000"/>
              </a:lnSpc>
            </a:pPr>
            <a:r>
              <a:rPr lang="zh-CN" altLang="en-US" b="1" dirty="0"/>
              <a:t>经济开发区与自立民族经济的矛盾。</a:t>
            </a:r>
            <a:endParaRPr lang="en-US" altLang="zh-CN" b="1" dirty="0"/>
          </a:p>
          <a:p>
            <a:endParaRPr lang="zh-CN" altLang="en-US" dirty="0"/>
          </a:p>
        </p:txBody>
      </p:sp>
    </p:spTree>
    <p:custDataLst>
      <p:tags r:id="rId1"/>
    </p:custData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标题 1"/>
          <p:cNvSpPr>
            <a:spLocks noGrp="1" noChangeArrowheads="1"/>
          </p:cNvSpPr>
          <p:nvPr>
            <p:ph type="title"/>
          </p:nvPr>
        </p:nvSpPr>
        <p:spPr/>
        <p:txBody>
          <a:bodyPr/>
          <a:lstStyle/>
          <a:p>
            <a:pPr eaLnBrk="1" hangingPunct="1"/>
            <a:r>
              <a:rPr lang="zh-CN" altLang="en-US" dirty="0">
                <a:solidFill>
                  <a:srgbClr val="C00000"/>
                </a:solidFill>
              </a:rPr>
              <a:t>二、制度变迁方式的转换</a:t>
            </a:r>
          </a:p>
        </p:txBody>
      </p:sp>
      <p:sp>
        <p:nvSpPr>
          <p:cNvPr id="3" name="内容占位符 2"/>
          <p:cNvSpPr>
            <a:spLocks noGrp="1"/>
          </p:cNvSpPr>
          <p:nvPr>
            <p:ph idx="1"/>
          </p:nvPr>
        </p:nvSpPr>
        <p:spPr>
          <a:xfrm>
            <a:off x="701675" y="1498600"/>
            <a:ext cx="11077575" cy="5180013"/>
          </a:xfrm>
        </p:spPr>
        <p:txBody>
          <a:bodyPr rtlCol="0">
            <a:normAutofit lnSpcReduction="10000"/>
          </a:bodyPr>
          <a:lstStyle/>
          <a:p>
            <a:pPr marL="0" indent="0" eaLnBrk="1" fontAlgn="auto" hangingPunct="1">
              <a:lnSpc>
                <a:spcPct val="140000"/>
              </a:lnSpc>
              <a:spcAft>
                <a:spcPts val="0"/>
              </a:spcAft>
              <a:buFont typeface="Arial" panose="020B0604020202090204" pitchFamily="34" charset="0"/>
              <a:buNone/>
              <a:defRPr/>
            </a:pPr>
            <a:r>
              <a:rPr lang="en-US" altLang="zh-CN" sz="2800" b="1" dirty="0">
                <a:solidFill>
                  <a:schemeClr val="tx1">
                    <a:lumMod val="75000"/>
                    <a:lumOff val="25000"/>
                  </a:schemeClr>
                </a:solidFill>
                <a:sym typeface="+mn-ea"/>
              </a:rPr>
              <a:t>3</a:t>
            </a:r>
            <a:r>
              <a:rPr lang="zh-CN" altLang="en-US" sz="2800" b="1" dirty="0">
                <a:solidFill>
                  <a:schemeClr val="tx1">
                    <a:lumMod val="75000"/>
                    <a:lumOff val="25000"/>
                  </a:schemeClr>
                </a:solidFill>
                <a:sym typeface="+mn-ea"/>
              </a:rPr>
              <a:t>、深化改革的突破口</a:t>
            </a:r>
          </a:p>
          <a:p>
            <a:pPr marL="0" indent="0" eaLnBrk="1" fontAlgn="auto" hangingPunct="1">
              <a:lnSpc>
                <a:spcPct val="140000"/>
              </a:lnSpc>
              <a:spcAft>
                <a:spcPts val="0"/>
              </a:spcAft>
              <a:buFont typeface="Arial" panose="020B0604020202090204" pitchFamily="34" charset="0"/>
              <a:buNone/>
              <a:defRPr/>
            </a:pPr>
            <a:r>
              <a:rPr lang="zh-CN" altLang="en-US" sz="2800" b="1" dirty="0">
                <a:solidFill>
                  <a:schemeClr val="tx1">
                    <a:lumMod val="75000"/>
                    <a:lumOff val="25000"/>
                  </a:schemeClr>
                </a:solidFill>
                <a:sym typeface="+mn-ea"/>
              </a:rPr>
              <a:t>    </a:t>
            </a:r>
            <a:r>
              <a:rPr lang="zh-CN" altLang="en-US" b="1" dirty="0">
                <a:solidFill>
                  <a:schemeClr val="tx1">
                    <a:lumMod val="75000"/>
                    <a:lumOff val="25000"/>
                  </a:schemeClr>
                </a:solidFill>
                <a:sym typeface="+mn-ea"/>
              </a:rPr>
              <a:t> </a:t>
            </a:r>
            <a:r>
              <a:rPr lang="en-US" altLang="zh-CN" dirty="0">
                <a:solidFill>
                  <a:schemeClr val="tx1">
                    <a:lumMod val="75000"/>
                    <a:lumOff val="25000"/>
                  </a:schemeClr>
                </a:solidFill>
                <a:sym typeface="+mn-ea"/>
              </a:rPr>
              <a:t>A</a:t>
            </a:r>
            <a:r>
              <a:rPr lang="zh-CN" altLang="en-US" dirty="0">
                <a:solidFill>
                  <a:schemeClr val="tx1">
                    <a:lumMod val="75000"/>
                    <a:lumOff val="25000"/>
                  </a:schemeClr>
                </a:solidFill>
                <a:sym typeface="+mn-ea"/>
              </a:rPr>
              <a:t>、政府功能重新定位；（政府与市场的边界问题）</a:t>
            </a:r>
          </a:p>
          <a:p>
            <a:pPr marL="0" indent="0" eaLnBrk="1" fontAlgn="auto" hangingPunct="1">
              <a:lnSpc>
                <a:spcPct val="14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B</a:t>
            </a:r>
            <a:r>
              <a:rPr lang="zh-CN" altLang="en-US" dirty="0">
                <a:solidFill>
                  <a:schemeClr val="tx1">
                    <a:lumMod val="75000"/>
                    <a:lumOff val="25000"/>
                  </a:schemeClr>
                </a:solidFill>
                <a:sym typeface="+mn-ea"/>
              </a:rPr>
              <a:t>、深化国有企业改革；（产权制度改革：国有、私有、土地）</a:t>
            </a:r>
          </a:p>
          <a:p>
            <a:pPr marL="0" indent="0" eaLnBrk="1" fontAlgn="auto" hangingPunct="1">
              <a:lnSpc>
                <a:spcPct val="14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C</a:t>
            </a:r>
            <a:r>
              <a:rPr lang="zh-CN" altLang="en-US" dirty="0">
                <a:solidFill>
                  <a:schemeClr val="tx1">
                    <a:lumMod val="75000"/>
                    <a:lumOff val="25000"/>
                  </a:schemeClr>
                </a:solidFill>
                <a:sym typeface="+mn-ea"/>
              </a:rPr>
              <a:t>、完善要素市场和分配体制；</a:t>
            </a:r>
          </a:p>
          <a:p>
            <a:pPr marL="0" indent="0" eaLnBrk="1" fontAlgn="auto" hangingPunct="1">
              <a:lnSpc>
                <a:spcPct val="14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D</a:t>
            </a:r>
            <a:r>
              <a:rPr lang="zh-CN" altLang="en-US" dirty="0">
                <a:solidFill>
                  <a:schemeClr val="tx1">
                    <a:lumMod val="75000"/>
                    <a:lumOff val="25000"/>
                  </a:schemeClr>
                </a:solidFill>
                <a:sym typeface="+mn-ea"/>
              </a:rPr>
              <a:t>、社会改革。 </a:t>
            </a:r>
            <a:endParaRPr lang="en-US" altLang="zh-CN" dirty="0">
              <a:solidFill>
                <a:schemeClr val="tx1">
                  <a:lumMod val="75000"/>
                  <a:lumOff val="25000"/>
                </a:schemeClr>
              </a:solidFill>
              <a:sym typeface="+mn-ea"/>
            </a:endParaRPr>
          </a:p>
          <a:p>
            <a:pPr marL="0" indent="0" eaLnBrk="1" fontAlgn="auto" hangingPunct="1">
              <a:lnSpc>
                <a:spcPct val="140000"/>
              </a:lnSpc>
              <a:spcAft>
                <a:spcPts val="0"/>
              </a:spcAft>
              <a:buFont typeface="Arial" panose="020B0604020202090204" pitchFamily="34" charset="0"/>
              <a:buNone/>
              <a:defRPr/>
            </a:pPr>
            <a:endParaRPr lang="en-US" altLang="zh-CN" dirty="0">
              <a:solidFill>
                <a:schemeClr val="tx1">
                  <a:lumMod val="75000"/>
                  <a:lumOff val="25000"/>
                </a:schemeClr>
              </a:solidFill>
              <a:sym typeface="+mn-ea"/>
            </a:endParaRPr>
          </a:p>
          <a:p>
            <a:pPr marL="0" indent="0" eaLnBrk="1" fontAlgn="auto" hangingPunct="1">
              <a:lnSpc>
                <a:spcPct val="140000"/>
              </a:lnSpc>
              <a:spcAft>
                <a:spcPts val="0"/>
              </a:spcAft>
              <a:buFont typeface="Arial" panose="020B0604020202090204" pitchFamily="34" charset="0"/>
              <a:buNone/>
              <a:defRPr/>
            </a:pPr>
            <a:r>
              <a:rPr lang="zh-CN" altLang="en-US" b="1" dirty="0">
                <a:solidFill>
                  <a:srgbClr val="FF0000"/>
                </a:solidFill>
                <a:sym typeface="+mn-ea"/>
              </a:rPr>
              <a:t>“制度分析试图理解政策在形成和实施中对经济绩效的作用，</a:t>
            </a:r>
            <a:endParaRPr lang="en-US" altLang="zh-CN" b="1" dirty="0">
              <a:solidFill>
                <a:srgbClr val="FF0000"/>
              </a:solidFill>
              <a:sym typeface="+mn-ea"/>
            </a:endParaRPr>
          </a:p>
          <a:p>
            <a:pPr marL="0" indent="0" eaLnBrk="1" fontAlgn="auto" hangingPunct="1">
              <a:lnSpc>
                <a:spcPct val="140000"/>
              </a:lnSpc>
              <a:spcAft>
                <a:spcPts val="0"/>
              </a:spcAft>
              <a:buFont typeface="Arial" panose="020B0604020202090204" pitchFamily="34" charset="0"/>
              <a:buNone/>
              <a:defRPr/>
            </a:pPr>
            <a:r>
              <a:rPr lang="zh-CN" altLang="en-US" b="1" dirty="0">
                <a:solidFill>
                  <a:srgbClr val="FF0000"/>
                </a:solidFill>
                <a:sym typeface="+mn-ea"/>
              </a:rPr>
              <a:t>    但最终要上升到国家这个层面上来！”</a:t>
            </a:r>
          </a:p>
          <a:p>
            <a:pPr marL="0" indent="0" eaLnBrk="1" fontAlgn="auto" hangingPunct="1">
              <a:lnSpc>
                <a:spcPct val="140000"/>
              </a:lnSpc>
              <a:spcAft>
                <a:spcPts val="0"/>
              </a:spcAft>
              <a:buFont typeface="Arial" panose="020B0604020202090204" pitchFamily="34" charset="0"/>
              <a:buNone/>
              <a:defRPr/>
            </a:pPr>
            <a:endParaRPr lang="en-US" altLang="zh-CN" dirty="0">
              <a:solidFill>
                <a:schemeClr val="tx1">
                  <a:lumMod val="75000"/>
                  <a:lumOff val="25000"/>
                </a:schemeClr>
              </a:solidFill>
              <a:sym typeface="+mn-ea"/>
            </a:endParaRPr>
          </a:p>
        </p:txBody>
      </p:sp>
    </p:spTree>
    <p:custDataLst>
      <p:tags r:id="rId1"/>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2"/>
            </p:custDataLst>
          </p:nvPr>
        </p:nvSpPr>
        <p:spPr>
          <a:xfrm>
            <a:off x="8382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sz="2000" b="1" dirty="0">
                <a:solidFill>
                  <a:schemeClr val="bg1"/>
                </a:solidFill>
              </a:rPr>
              <a:t>马克思的所有制理论</a:t>
            </a:r>
            <a:r>
              <a:rPr lang="zh-CN" altLang="en-US" sz="2000" b="1" dirty="0">
                <a:solidFill>
                  <a:schemeClr val="bg1"/>
                </a:solidFill>
              </a:rPr>
              <a:t>及产权理论</a:t>
            </a:r>
            <a:endParaRPr lang="zh-CN" sz="2000" b="1" dirty="0">
              <a:solidFill>
                <a:schemeClr val="bg1"/>
              </a:solidFill>
            </a:endParaRPr>
          </a:p>
        </p:txBody>
      </p:sp>
      <p:sp>
        <p:nvSpPr>
          <p:cNvPr id="5" name="等腰三角形 4"/>
          <p:cNvSpPr/>
          <p:nvPr>
            <p:custDataLst>
              <p:tags r:id="rId3"/>
            </p:custDataLst>
          </p:nvPr>
        </p:nvSpPr>
        <p:spPr>
          <a:xfrm>
            <a:off x="8382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6" name="椭圆 5"/>
          <p:cNvSpPr/>
          <p:nvPr>
            <p:custDataLst>
              <p:tags r:id="rId4"/>
            </p:custDataLst>
          </p:nvPr>
        </p:nvSpPr>
        <p:spPr>
          <a:xfrm>
            <a:off x="14938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一</a:t>
            </a:r>
          </a:p>
        </p:txBody>
      </p:sp>
      <p:sp>
        <p:nvSpPr>
          <p:cNvPr id="14" name="任意多边形 13"/>
          <p:cNvSpPr/>
          <p:nvPr>
            <p:custDataLst>
              <p:tags r:id="rId5"/>
            </p:custDataLst>
          </p:nvPr>
        </p:nvSpPr>
        <p:spPr>
          <a:xfrm>
            <a:off x="36576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国有企业产权制度改革</a:t>
            </a:r>
          </a:p>
        </p:txBody>
      </p:sp>
      <p:sp>
        <p:nvSpPr>
          <p:cNvPr id="15" name="等腰三角形 14"/>
          <p:cNvSpPr/>
          <p:nvPr>
            <p:custDataLst>
              <p:tags r:id="rId6"/>
            </p:custDataLst>
          </p:nvPr>
        </p:nvSpPr>
        <p:spPr>
          <a:xfrm>
            <a:off x="36576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16" name="椭圆 15"/>
          <p:cNvSpPr/>
          <p:nvPr>
            <p:custDataLst>
              <p:tags r:id="rId7"/>
            </p:custDataLst>
          </p:nvPr>
        </p:nvSpPr>
        <p:spPr>
          <a:xfrm>
            <a:off x="43132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二</a:t>
            </a:r>
          </a:p>
        </p:txBody>
      </p:sp>
      <p:sp>
        <p:nvSpPr>
          <p:cNvPr id="18" name="任意多边形 17"/>
          <p:cNvSpPr/>
          <p:nvPr>
            <p:custDataLst>
              <p:tags r:id="rId8"/>
            </p:custDataLst>
          </p:nvPr>
        </p:nvSpPr>
        <p:spPr>
          <a:xfrm>
            <a:off x="64770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国企改革两难问题</a:t>
            </a:r>
          </a:p>
        </p:txBody>
      </p:sp>
      <p:sp>
        <p:nvSpPr>
          <p:cNvPr id="19" name="等腰三角形 18"/>
          <p:cNvSpPr/>
          <p:nvPr>
            <p:custDataLst>
              <p:tags r:id="rId9"/>
            </p:custDataLst>
          </p:nvPr>
        </p:nvSpPr>
        <p:spPr>
          <a:xfrm>
            <a:off x="64770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0" name="椭圆 19"/>
          <p:cNvSpPr/>
          <p:nvPr>
            <p:custDataLst>
              <p:tags r:id="rId10"/>
            </p:custDataLst>
          </p:nvPr>
        </p:nvSpPr>
        <p:spPr>
          <a:xfrm>
            <a:off x="71326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三</a:t>
            </a:r>
          </a:p>
        </p:txBody>
      </p:sp>
      <p:grpSp>
        <p:nvGrpSpPr>
          <p:cNvPr id="82954" name="组合 2"/>
          <p:cNvGrpSpPr/>
          <p:nvPr/>
        </p:nvGrpSpPr>
        <p:grpSpPr bwMode="auto">
          <a:xfrm>
            <a:off x="9296400" y="2427288"/>
            <a:ext cx="2073275" cy="2762250"/>
            <a:chOff x="9296400" y="2438516"/>
            <a:chExt cx="2074053" cy="2763167"/>
          </a:xfrm>
        </p:grpSpPr>
        <p:sp>
          <p:nvSpPr>
            <p:cNvPr id="22" name="任意多边形 21"/>
            <p:cNvSpPr/>
            <p:nvPr>
              <p:custDataLst>
                <p:tags r:id="rId18"/>
              </p:custDataLst>
            </p:nvPr>
          </p:nvSpPr>
          <p:spPr>
            <a:xfrm>
              <a:off x="9296400" y="2795822"/>
              <a:ext cx="2074053" cy="2405861"/>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国企分类改革战略</a:t>
              </a:r>
            </a:p>
          </p:txBody>
        </p:sp>
        <p:sp>
          <p:nvSpPr>
            <p:cNvPr id="23" name="等腰三角形 22"/>
            <p:cNvSpPr/>
            <p:nvPr>
              <p:custDataLst>
                <p:tags r:id="rId19"/>
              </p:custDataLst>
            </p:nvPr>
          </p:nvSpPr>
          <p:spPr>
            <a:xfrm>
              <a:off x="9296400" y="2795822"/>
              <a:ext cx="2074053" cy="514521"/>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4" name="椭圆 23"/>
            <p:cNvSpPr/>
            <p:nvPr>
              <p:custDataLst>
                <p:tags r:id="rId20"/>
              </p:custDataLst>
            </p:nvPr>
          </p:nvSpPr>
          <p:spPr>
            <a:xfrm>
              <a:off x="9952284" y="2438516"/>
              <a:ext cx="762286" cy="762253"/>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四</a:t>
              </a:r>
            </a:p>
          </p:txBody>
        </p:sp>
      </p:grpSp>
      <p:sp>
        <p:nvSpPr>
          <p:cNvPr id="82955" name="文本框 16"/>
          <p:cNvSpPr txBox="1">
            <a:spLocks noChangeArrowheads="1"/>
          </p:cNvSpPr>
          <p:nvPr>
            <p:custDataLst>
              <p:tags r:id="rId11"/>
            </p:custDataLst>
          </p:nvPr>
        </p:nvSpPr>
        <p:spPr bwMode="auto">
          <a:xfrm>
            <a:off x="838200" y="365125"/>
            <a:ext cx="10515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50000"/>
              </a:lnSpc>
              <a:spcBef>
                <a:spcPct val="0"/>
              </a:spcBef>
              <a:buFontTx/>
              <a:buNone/>
            </a:pPr>
            <a:r>
              <a:rPr lang="zh-CN" altLang="en-US" sz="3600" b="1">
                <a:solidFill>
                  <a:srgbClr val="C00000"/>
                </a:solidFill>
              </a:rPr>
              <a:t>第三章    国企改革理论</a:t>
            </a:r>
            <a:endParaRPr lang="en-US" altLang="zh-CN" sz="3600" b="1">
              <a:solidFill>
                <a:srgbClr val="C00000"/>
              </a:solidFill>
            </a:endParaRPr>
          </a:p>
          <a:p>
            <a:pPr eaLnBrk="1" hangingPunct="1">
              <a:lnSpc>
                <a:spcPct val="150000"/>
              </a:lnSpc>
              <a:spcBef>
                <a:spcPct val="0"/>
              </a:spcBef>
              <a:buFontTx/>
              <a:buNone/>
            </a:pPr>
            <a:r>
              <a:rPr lang="en-US" altLang="zh-CN" sz="3600" b="1">
                <a:solidFill>
                  <a:schemeClr val="tx1"/>
                </a:solidFill>
              </a:rPr>
              <a:t>                ——</a:t>
            </a:r>
            <a:r>
              <a:rPr lang="zh-CN" altLang="en-US" sz="3600" b="1">
                <a:solidFill>
                  <a:schemeClr val="tx1"/>
                </a:solidFill>
              </a:rPr>
              <a:t>社会主义产权制度与国企改革              </a:t>
            </a:r>
          </a:p>
        </p:txBody>
      </p:sp>
      <p:grpSp>
        <p:nvGrpSpPr>
          <p:cNvPr id="82956" name="组合 20"/>
          <p:cNvGrpSpPr/>
          <p:nvPr/>
        </p:nvGrpSpPr>
        <p:grpSpPr bwMode="auto">
          <a:xfrm>
            <a:off x="7894638" y="4408488"/>
            <a:ext cx="2074862" cy="2762250"/>
            <a:chOff x="9296400" y="2438516"/>
            <a:chExt cx="2074053" cy="2763167"/>
          </a:xfrm>
        </p:grpSpPr>
        <p:sp>
          <p:nvSpPr>
            <p:cNvPr id="25" name="任意多边形 21"/>
            <p:cNvSpPr/>
            <p:nvPr>
              <p:custDataLst>
                <p:tags r:id="rId15"/>
              </p:custDataLst>
            </p:nvPr>
          </p:nvSpPr>
          <p:spPr>
            <a:xfrm>
              <a:off x="9296400" y="2795822"/>
              <a:ext cx="2074053" cy="2405861"/>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国企混改</a:t>
              </a:r>
            </a:p>
          </p:txBody>
        </p:sp>
        <p:sp>
          <p:nvSpPr>
            <p:cNvPr id="26" name="等腰三角形 25"/>
            <p:cNvSpPr/>
            <p:nvPr>
              <p:custDataLst>
                <p:tags r:id="rId16"/>
              </p:custDataLst>
            </p:nvPr>
          </p:nvSpPr>
          <p:spPr>
            <a:xfrm>
              <a:off x="9296400" y="2795822"/>
              <a:ext cx="2074053" cy="514521"/>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7" name="椭圆 26"/>
            <p:cNvSpPr/>
            <p:nvPr>
              <p:custDataLst>
                <p:tags r:id="rId17"/>
              </p:custDataLst>
            </p:nvPr>
          </p:nvSpPr>
          <p:spPr>
            <a:xfrm>
              <a:off x="9951781" y="2438516"/>
              <a:ext cx="763290" cy="762253"/>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五</a:t>
              </a:r>
            </a:p>
          </p:txBody>
        </p:sp>
      </p:grpSp>
      <p:grpSp>
        <p:nvGrpSpPr>
          <p:cNvPr id="82957" name="组合 27"/>
          <p:cNvGrpSpPr/>
          <p:nvPr/>
        </p:nvGrpSpPr>
        <p:grpSpPr bwMode="auto">
          <a:xfrm>
            <a:off x="10058400" y="4419600"/>
            <a:ext cx="2074863" cy="2763838"/>
            <a:chOff x="9296400" y="2438516"/>
            <a:chExt cx="2074053" cy="2763167"/>
          </a:xfrm>
        </p:grpSpPr>
        <p:sp>
          <p:nvSpPr>
            <p:cNvPr id="29" name="任意多边形 21"/>
            <p:cNvSpPr/>
            <p:nvPr>
              <p:custDataLst>
                <p:tags r:id="rId12"/>
              </p:custDataLst>
            </p:nvPr>
          </p:nvSpPr>
          <p:spPr>
            <a:xfrm>
              <a:off x="9296400" y="2795617"/>
              <a:ext cx="2074053" cy="2406066"/>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分类改革下的国资管理体制</a:t>
              </a:r>
            </a:p>
          </p:txBody>
        </p:sp>
        <p:sp>
          <p:nvSpPr>
            <p:cNvPr id="30" name="等腰三角形 29"/>
            <p:cNvSpPr/>
            <p:nvPr>
              <p:custDataLst>
                <p:tags r:id="rId13"/>
              </p:custDataLst>
            </p:nvPr>
          </p:nvSpPr>
          <p:spPr>
            <a:xfrm>
              <a:off x="9296400" y="2795617"/>
              <a:ext cx="2074053" cy="514225"/>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31" name="椭圆 30"/>
            <p:cNvSpPr/>
            <p:nvPr>
              <p:custDataLst>
                <p:tags r:id="rId14"/>
              </p:custDataLst>
            </p:nvPr>
          </p:nvSpPr>
          <p:spPr>
            <a:xfrm>
              <a:off x="9951782" y="2438516"/>
              <a:ext cx="763289" cy="761815"/>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六</a:t>
              </a:r>
            </a:p>
          </p:txBody>
        </p:sp>
      </p:grpSp>
    </p:spTree>
    <p:custDataLst>
      <p:tags r:id="rId1"/>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标题 1"/>
          <p:cNvSpPr>
            <a:spLocks noGrp="1" noChangeArrowheads="1"/>
          </p:cNvSpPr>
          <p:nvPr>
            <p:ph type="title"/>
          </p:nvPr>
        </p:nvSpPr>
        <p:spPr/>
        <p:txBody>
          <a:bodyPr/>
          <a:lstStyle/>
          <a:p>
            <a:pPr eaLnBrk="1" hangingPunct="1"/>
            <a:r>
              <a:rPr lang="zh-CN" altLang="en-US">
                <a:solidFill>
                  <a:srgbClr val="C00000"/>
                </a:solidFill>
              </a:rPr>
              <a:t>一、马克思的所有制理论及产权理论</a:t>
            </a:r>
          </a:p>
        </p:txBody>
      </p:sp>
      <p:sp>
        <p:nvSpPr>
          <p:cNvPr id="84994" name="内容占位符 2"/>
          <p:cNvSpPr>
            <a:spLocks noGrp="1" noChangeArrowheads="1"/>
          </p:cNvSpPr>
          <p:nvPr>
            <p:ph idx="1"/>
          </p:nvPr>
        </p:nvSpPr>
        <p:spPr>
          <a:xfrm>
            <a:off x="430893" y="1338580"/>
            <a:ext cx="11329307" cy="5180013"/>
          </a:xfrm>
        </p:spPr>
        <p:txBody>
          <a:bodyPr/>
          <a:lstStyle/>
          <a:p>
            <a:pPr marL="0" indent="0" eaLnBrk="1" hangingPunct="1">
              <a:lnSpc>
                <a:spcPct val="140000"/>
              </a:lnSpc>
              <a:buFont typeface="Arial" panose="020B0604020202090204" pitchFamily="34" charset="0"/>
              <a:buNone/>
            </a:pPr>
            <a:r>
              <a:rPr lang="en-US" altLang="zh-CN" sz="2800" b="1" dirty="0">
                <a:sym typeface="+mn-ea"/>
              </a:rPr>
              <a:t>1</a:t>
            </a:r>
            <a:r>
              <a:rPr lang="zh-CN" altLang="en-US" sz="2800" b="1" dirty="0">
                <a:sym typeface="+mn-ea"/>
              </a:rPr>
              <a:t>、所有制与所有权</a:t>
            </a:r>
          </a:p>
          <a:p>
            <a:pPr marL="0" indent="0" eaLnBrk="1" hangingPunct="1">
              <a:lnSpc>
                <a:spcPct val="160000"/>
              </a:lnSpc>
              <a:buFont typeface="Arial" panose="020B0604020202090204" pitchFamily="34" charset="0"/>
              <a:buNone/>
            </a:pPr>
            <a:r>
              <a:rPr lang="zh-CN" altLang="en-US" sz="2800" b="1" dirty="0">
                <a:sym typeface="+mn-ea"/>
              </a:rPr>
              <a:t>     </a:t>
            </a:r>
            <a:r>
              <a:rPr lang="zh-CN" altLang="en-US" b="1" dirty="0">
                <a:sym typeface="+mn-ea"/>
              </a:rPr>
              <a:t>所有制：</a:t>
            </a:r>
            <a:r>
              <a:rPr lang="zh-CN" altLang="en-US" dirty="0">
                <a:sym typeface="+mn-ea"/>
              </a:rPr>
              <a:t>作为经济关系的所有制范畴体现的是经济主体对客观生产条件的占有关系，这种关系是通过在一定生产方式下的生产、分配、交换、消费活动体现出来的。</a:t>
            </a:r>
            <a:endParaRPr lang="zh-CN" altLang="en-US" dirty="0"/>
          </a:p>
          <a:p>
            <a:pPr marL="0" indent="0" eaLnBrk="1" hangingPunct="1">
              <a:lnSpc>
                <a:spcPct val="160000"/>
              </a:lnSpc>
              <a:buFont typeface="Arial" panose="020B0604020202090204" pitchFamily="34" charset="0"/>
              <a:buNone/>
            </a:pPr>
            <a:r>
              <a:rPr lang="zh-CN" altLang="en-US" dirty="0">
                <a:sym typeface="+mn-ea"/>
              </a:rPr>
              <a:t>   </a:t>
            </a:r>
            <a:r>
              <a:rPr lang="zh-CN" altLang="en-US" b="1" dirty="0">
                <a:sym typeface="+mn-ea"/>
              </a:rPr>
              <a:t>   所有权：</a:t>
            </a:r>
            <a:r>
              <a:rPr lang="zh-CN" altLang="en-US" dirty="0">
                <a:sym typeface="+mn-ea"/>
              </a:rPr>
              <a:t>作为法律关系的所有制范畴体现的是一种意志关系的法权关系，它表现为占有主体对占有对象具有一种任意支配的权利，又称为</a:t>
            </a:r>
            <a:r>
              <a:rPr lang="zh-CN" altLang="en-US" dirty="0">
                <a:solidFill>
                  <a:srgbClr val="C00000"/>
                </a:solidFill>
                <a:sym typeface="+mn-ea"/>
              </a:rPr>
              <a:t>财产权利或产权</a:t>
            </a:r>
            <a:r>
              <a:rPr lang="zh-CN" altLang="en-US" dirty="0">
                <a:sym typeface="+mn-ea"/>
              </a:rPr>
              <a:t>。</a:t>
            </a:r>
          </a:p>
          <a:p>
            <a:pPr marL="0" indent="0" eaLnBrk="1" hangingPunct="1">
              <a:lnSpc>
                <a:spcPct val="160000"/>
              </a:lnSpc>
              <a:buFont typeface="Arial" panose="020B0604020202090204" pitchFamily="34" charset="0"/>
              <a:buNone/>
            </a:pPr>
            <a:r>
              <a:rPr lang="zh-CN" altLang="en-US" dirty="0">
                <a:sym typeface="+mn-ea"/>
              </a:rPr>
              <a:t>     </a:t>
            </a:r>
            <a:r>
              <a:rPr lang="zh-CN" altLang="en-US" sz="2800" dirty="0">
                <a:solidFill>
                  <a:srgbClr val="FF0000"/>
                </a:solidFill>
                <a:sym typeface="+mn-ea"/>
              </a:rPr>
              <a:t>产权是经济所有制关系的法律表现形式！</a:t>
            </a:r>
            <a:r>
              <a:rPr lang="zh-CN" altLang="en-US" sz="2800" dirty="0">
                <a:solidFill>
                  <a:schemeClr val="tx1"/>
                </a:solidFill>
                <a:sym typeface="+mn-ea"/>
              </a:rPr>
              <a:t>（</a:t>
            </a:r>
            <a:r>
              <a:rPr lang="zh-CN" altLang="en-US" dirty="0">
                <a:solidFill>
                  <a:schemeClr val="tx1"/>
                </a:solidFill>
                <a:sym typeface="+mn-ea"/>
              </a:rPr>
              <a:t>强调人对物占有下的人与</a:t>
            </a:r>
          </a:p>
          <a:p>
            <a:pPr marL="0" indent="0" eaLnBrk="1" hangingPunct="1">
              <a:lnSpc>
                <a:spcPct val="160000"/>
              </a:lnSpc>
              <a:buFont typeface="Arial" panose="020B0604020202090204" pitchFamily="34" charset="0"/>
              <a:buNone/>
            </a:pPr>
            <a:r>
              <a:rPr lang="zh-CN" altLang="en-US" dirty="0">
                <a:solidFill>
                  <a:schemeClr val="tx1"/>
                </a:solidFill>
                <a:sym typeface="+mn-ea"/>
              </a:rPr>
              <a:t>                                                                                     人之间的关系）</a:t>
            </a:r>
            <a:endParaRPr lang="zh-CN" altLang="en-US" sz="2800" dirty="0">
              <a:solidFill>
                <a:schemeClr val="tx1"/>
              </a:solidFill>
            </a:endParaRPr>
          </a:p>
          <a:p>
            <a:pPr marL="0" indent="0" eaLnBrk="1" hangingPunct="1">
              <a:lnSpc>
                <a:spcPct val="160000"/>
              </a:lnSpc>
              <a:buFont typeface="Arial" panose="020B0604020202090204" pitchFamily="34" charset="0"/>
              <a:buNone/>
            </a:pPr>
            <a:endParaRPr lang="zh-CN" altLang="en-US" sz="2800" dirty="0">
              <a:solidFill>
                <a:schemeClr val="tx1"/>
              </a:solidFill>
              <a:sym typeface="+mn-ea"/>
            </a:endParaRPr>
          </a:p>
        </p:txBody>
      </p:sp>
    </p:spTree>
    <p:custDataLst>
      <p:tags r:id="rId1"/>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433705" y="257175"/>
            <a:ext cx="11276965" cy="847725"/>
          </a:xfrm>
        </p:spPr>
        <p:txBody>
          <a:bodyPr anchor="t"/>
          <a:lstStyle/>
          <a:p>
            <a:pPr eaLnBrk="1" hangingPunct="1"/>
            <a:r>
              <a:rPr lang="en-US" altLang="zh-CN" sz="3400" dirty="0"/>
              <a:t>2</a:t>
            </a:r>
            <a:r>
              <a:rPr lang="zh-CN" altLang="en-US" sz="3400" dirty="0"/>
              <a:t>、产权的内涵</a:t>
            </a:r>
            <a:br>
              <a:rPr lang="zh-CN" altLang="en-US" sz="3400" dirty="0"/>
            </a:br>
            <a:br>
              <a:rPr lang="zh-CN" altLang="en-US" sz="3400" dirty="0"/>
            </a:br>
            <a:r>
              <a:rPr lang="zh-CN" altLang="en-US" sz="3400" dirty="0"/>
              <a:t>——</a:t>
            </a:r>
            <a:r>
              <a:rPr lang="zh-CN" altLang="en-US" sz="2400" dirty="0">
                <a:latin typeface="+mn-ea"/>
                <a:ea typeface="+mn-ea"/>
              </a:rPr>
              <a:t>产权是一种通过</a:t>
            </a:r>
            <a:r>
              <a:rPr lang="zh-CN" altLang="en-US" sz="2400" dirty="0">
                <a:solidFill>
                  <a:srgbClr val="C00000"/>
                </a:solidFill>
                <a:latin typeface="+mn-ea"/>
                <a:ea typeface="+mn-ea"/>
              </a:rPr>
              <a:t>社会强制</a:t>
            </a:r>
            <a:r>
              <a:rPr lang="zh-CN" altLang="en-US" sz="2400" dirty="0">
                <a:latin typeface="+mn-ea"/>
                <a:ea typeface="+mn-ea"/>
              </a:rPr>
              <a:t>而实现的对某种经济物品</a:t>
            </a:r>
            <a:r>
              <a:rPr lang="zh-CN" altLang="en-US" sz="2400" dirty="0">
                <a:solidFill>
                  <a:srgbClr val="C00000"/>
                </a:solidFill>
                <a:latin typeface="+mn-ea"/>
                <a:ea typeface="+mn-ea"/>
              </a:rPr>
              <a:t>多种用途</a:t>
            </a:r>
            <a:r>
              <a:rPr lang="zh-CN" altLang="en-US" sz="2400" dirty="0">
                <a:latin typeface="+mn-ea"/>
                <a:ea typeface="+mn-ea"/>
              </a:rPr>
              <a:t>进行</a:t>
            </a:r>
            <a:r>
              <a:rPr lang="zh-CN" altLang="en-US" sz="2400" dirty="0">
                <a:solidFill>
                  <a:srgbClr val="C00000"/>
                </a:solidFill>
                <a:latin typeface="+mn-ea"/>
                <a:ea typeface="+mn-ea"/>
              </a:rPr>
              <a:t>选择</a:t>
            </a:r>
            <a:r>
              <a:rPr lang="zh-CN" altLang="en-US" sz="2400" dirty="0">
                <a:latin typeface="+mn-ea"/>
                <a:ea typeface="+mn-ea"/>
              </a:rPr>
              <a:t>的权利。</a:t>
            </a:r>
          </a:p>
        </p:txBody>
      </p:sp>
      <p:sp>
        <p:nvSpPr>
          <p:cNvPr id="87042" name="Rectangle 3"/>
          <p:cNvSpPr>
            <a:spLocks noGrp="1" noChangeArrowheads="1"/>
          </p:cNvSpPr>
          <p:nvPr>
            <p:ph idx="1"/>
          </p:nvPr>
        </p:nvSpPr>
        <p:spPr>
          <a:xfrm>
            <a:off x="1188525" y="2171553"/>
            <a:ext cx="10193215" cy="4506425"/>
          </a:xfrm>
        </p:spPr>
        <p:txBody>
          <a:bodyPr/>
          <a:lstStyle/>
          <a:p>
            <a:pPr eaLnBrk="1" hangingPunct="1"/>
            <a:r>
              <a:rPr lang="zh-CN" altLang="en-US" dirty="0">
                <a:solidFill>
                  <a:srgbClr val="C00000"/>
                </a:solidFill>
              </a:rPr>
              <a:t>（</a:t>
            </a:r>
            <a:r>
              <a:rPr lang="en-US" altLang="zh-CN" dirty="0">
                <a:solidFill>
                  <a:srgbClr val="C00000"/>
                </a:solidFill>
              </a:rPr>
              <a:t>1</a:t>
            </a:r>
            <a:r>
              <a:rPr lang="zh-CN" altLang="en-US" dirty="0">
                <a:solidFill>
                  <a:srgbClr val="C00000"/>
                </a:solidFill>
              </a:rPr>
              <a:t>）法学上的产权与经济学上的产权</a:t>
            </a:r>
            <a:endParaRPr lang="en-US" altLang="zh-CN" dirty="0">
              <a:solidFill>
                <a:srgbClr val="C00000"/>
              </a:solidFill>
            </a:endParaRPr>
          </a:p>
          <a:p>
            <a:pPr marL="0" indent="0" eaLnBrk="1" hangingPunct="1">
              <a:buNone/>
            </a:pPr>
            <a:r>
              <a:rPr lang="zh-CN" altLang="en-US" dirty="0"/>
              <a:t>    </a:t>
            </a:r>
            <a:r>
              <a:rPr lang="zh-CN" altLang="en-US" dirty="0">
                <a:solidFill>
                  <a:schemeClr val="tx1"/>
                </a:solidFill>
              </a:rPr>
              <a:t>法学上</a:t>
            </a:r>
            <a:r>
              <a:rPr lang="en-US" altLang="zh-CN" dirty="0">
                <a:solidFill>
                  <a:schemeClr val="tx1"/>
                </a:solidFill>
              </a:rPr>
              <a:t>——</a:t>
            </a:r>
            <a:r>
              <a:rPr lang="zh-CN" altLang="en-US" dirty="0">
                <a:solidFill>
                  <a:schemeClr val="tx1"/>
                </a:solidFill>
              </a:rPr>
              <a:t>“物权”、占有关系；经济学上</a:t>
            </a:r>
            <a:r>
              <a:rPr lang="en-US" altLang="zh-CN" dirty="0">
                <a:solidFill>
                  <a:schemeClr val="tx1"/>
                </a:solidFill>
              </a:rPr>
              <a:t>——</a:t>
            </a:r>
            <a:r>
              <a:rPr lang="zh-CN" altLang="en-US" dirty="0">
                <a:solidFill>
                  <a:schemeClr val="tx1"/>
                </a:solidFill>
              </a:rPr>
              <a:t>“人权”、使用关系。</a:t>
            </a:r>
          </a:p>
          <a:p>
            <a:pPr eaLnBrk="1" hangingPunct="1"/>
            <a:r>
              <a:rPr lang="zh-CN" altLang="en-US" dirty="0">
                <a:solidFill>
                  <a:srgbClr val="C00000"/>
                </a:solidFill>
              </a:rPr>
              <a:t>（</a:t>
            </a:r>
            <a:r>
              <a:rPr lang="en-US" altLang="zh-CN" dirty="0">
                <a:solidFill>
                  <a:srgbClr val="C00000"/>
                </a:solidFill>
              </a:rPr>
              <a:t>2</a:t>
            </a:r>
            <a:r>
              <a:rPr lang="zh-CN" altLang="en-US" dirty="0">
                <a:solidFill>
                  <a:srgbClr val="C00000"/>
                </a:solidFill>
              </a:rPr>
              <a:t>）经济学上的产权概念</a:t>
            </a:r>
            <a:endParaRPr lang="en-US" altLang="zh-CN" dirty="0">
              <a:solidFill>
                <a:srgbClr val="C00000"/>
              </a:solidFill>
            </a:endParaRPr>
          </a:p>
          <a:p>
            <a:pPr marL="0" indent="0" eaLnBrk="1" hangingPunct="1">
              <a:buNone/>
            </a:pPr>
            <a:r>
              <a:rPr lang="zh-CN" altLang="en-US" dirty="0">
                <a:solidFill>
                  <a:schemeClr val="tx1"/>
                </a:solidFill>
              </a:rPr>
              <a:t>      ❖人与人之间的基本关系，不仅是人对物的关系；</a:t>
            </a:r>
            <a:endParaRPr lang="en-US" altLang="zh-CN" dirty="0">
              <a:solidFill>
                <a:schemeClr val="tx1"/>
              </a:solidFill>
            </a:endParaRPr>
          </a:p>
          <a:p>
            <a:pPr marL="0" indent="0" eaLnBrk="1" hangingPunct="1">
              <a:buNone/>
            </a:pPr>
            <a:r>
              <a:rPr lang="zh-CN" altLang="en-US" dirty="0">
                <a:solidFill>
                  <a:schemeClr val="tx1"/>
                </a:solidFill>
              </a:rPr>
              <a:t>      ❖ 产权是一组</a:t>
            </a:r>
            <a:r>
              <a:rPr lang="zh-CN" altLang="en-US" dirty="0">
                <a:solidFill>
                  <a:srgbClr val="7030A0"/>
                </a:solidFill>
              </a:rPr>
              <a:t>行为性权利</a:t>
            </a:r>
            <a:r>
              <a:rPr lang="zh-CN" altLang="en-US" dirty="0">
                <a:solidFill>
                  <a:schemeClr val="tx1"/>
                </a:solidFill>
              </a:rPr>
              <a:t>，即一个“权利束”；（以汽车为例）</a:t>
            </a:r>
            <a:endParaRPr lang="en-US" altLang="zh-CN" dirty="0">
              <a:solidFill>
                <a:schemeClr val="tx1"/>
              </a:solidFill>
            </a:endParaRPr>
          </a:p>
          <a:p>
            <a:pPr marL="0" indent="0" eaLnBrk="1" hangingPunct="1">
              <a:buNone/>
            </a:pPr>
            <a:r>
              <a:rPr lang="zh-CN" altLang="en-US" dirty="0">
                <a:solidFill>
                  <a:schemeClr val="tx1"/>
                </a:solidFill>
              </a:rPr>
              <a:t>      ❖ 产权的数量多少和受保护的强度决定物品的价值大小；</a:t>
            </a:r>
            <a:endParaRPr lang="en-US" altLang="zh-CN" dirty="0">
              <a:solidFill>
                <a:schemeClr val="tx1"/>
              </a:solidFill>
            </a:endParaRPr>
          </a:p>
          <a:p>
            <a:pPr marL="0" indent="0" eaLnBrk="1" hangingPunct="1">
              <a:buNone/>
            </a:pPr>
            <a:r>
              <a:rPr lang="zh-CN" altLang="en-US" dirty="0">
                <a:solidFill>
                  <a:schemeClr val="tx1"/>
                </a:solidFill>
              </a:rPr>
              <a:t>      ❖  产权是一系列社会制度。    </a:t>
            </a:r>
          </a:p>
        </p:txBody>
      </p:sp>
    </p:spTree>
    <p:custDataLst>
      <p:tags r:id="rId1"/>
    </p:custData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199" y="194468"/>
            <a:ext cx="10515600" cy="973138"/>
          </a:xfrm>
        </p:spPr>
        <p:txBody>
          <a:bodyPr/>
          <a:lstStyle/>
          <a:p>
            <a:pPr eaLnBrk="1" hangingPunct="1"/>
            <a:r>
              <a:rPr lang="en-US" altLang="zh-CN" sz="3400" dirty="0"/>
              <a:t>3</a:t>
            </a:r>
            <a:r>
              <a:rPr lang="zh-CN" altLang="en-US" sz="3400" dirty="0"/>
              <a:t>、产权的基本构成</a:t>
            </a:r>
          </a:p>
        </p:txBody>
      </p:sp>
      <p:sp>
        <p:nvSpPr>
          <p:cNvPr id="3" name="内容占位符 2"/>
          <p:cNvSpPr>
            <a:spLocks noGrp="1"/>
          </p:cNvSpPr>
          <p:nvPr>
            <p:ph idx="1"/>
          </p:nvPr>
        </p:nvSpPr>
        <p:spPr>
          <a:xfrm>
            <a:off x="838199" y="1301262"/>
            <a:ext cx="9745133" cy="5362270"/>
          </a:xfrm>
        </p:spPr>
        <p:txBody>
          <a:bodyPr/>
          <a:lstStyle/>
          <a:p>
            <a:r>
              <a:rPr kumimoji="1" lang="zh-CN" altLang="en-US" dirty="0">
                <a:solidFill>
                  <a:srgbClr val="C00000"/>
                </a:solidFill>
              </a:rPr>
              <a:t>（</a:t>
            </a:r>
            <a:r>
              <a:rPr kumimoji="1" lang="en-US" altLang="zh-CN" dirty="0">
                <a:solidFill>
                  <a:srgbClr val="C00000"/>
                </a:solidFill>
              </a:rPr>
              <a:t>1</a:t>
            </a:r>
            <a:r>
              <a:rPr kumimoji="1" lang="zh-CN" altLang="en-US" dirty="0">
                <a:solidFill>
                  <a:srgbClr val="C00000"/>
                </a:solidFill>
              </a:rPr>
              <a:t>）所有权</a:t>
            </a:r>
            <a:r>
              <a:rPr kumimoji="1" lang="zh-CN" altLang="en-US" dirty="0">
                <a:solidFill>
                  <a:schemeClr val="tx1"/>
                </a:solidFill>
              </a:rPr>
              <a:t>：产权主体把财产当作自己的专有物，排斥他人随意加以侵夺的权利。</a:t>
            </a:r>
            <a:endParaRPr kumimoji="1" lang="en-US" altLang="zh-CN" dirty="0">
              <a:solidFill>
                <a:schemeClr val="tx1"/>
              </a:solidFill>
            </a:endParaRPr>
          </a:p>
          <a:p>
            <a:pPr marL="0" indent="0">
              <a:buNone/>
            </a:pPr>
            <a:r>
              <a:rPr kumimoji="1" lang="zh-CN" altLang="en-US" dirty="0"/>
              <a:t>    </a:t>
            </a:r>
            <a:r>
              <a:rPr kumimoji="1" lang="zh-CN" altLang="en-US" dirty="0">
                <a:solidFill>
                  <a:schemeClr val="tx1"/>
                </a:solidFill>
              </a:rPr>
              <a:t>主体的权益、他人的义务</a:t>
            </a:r>
            <a:r>
              <a:rPr kumimoji="1" lang="en-US" altLang="zh-CN" dirty="0">
                <a:solidFill>
                  <a:schemeClr val="tx1"/>
                </a:solidFill>
              </a:rPr>
              <a:t>//</a:t>
            </a:r>
            <a:r>
              <a:rPr kumimoji="1" lang="zh-CN" altLang="en-US" dirty="0">
                <a:solidFill>
                  <a:schemeClr val="tx1"/>
                </a:solidFill>
              </a:rPr>
              <a:t>  在法律许可下分解所有权</a:t>
            </a:r>
            <a:r>
              <a:rPr kumimoji="1" lang="en-US" altLang="zh-CN" dirty="0">
                <a:solidFill>
                  <a:schemeClr val="tx1"/>
                </a:solidFill>
              </a:rPr>
              <a:t>//</a:t>
            </a:r>
            <a:r>
              <a:rPr kumimoji="1" lang="zh-CN" altLang="en-US" dirty="0">
                <a:solidFill>
                  <a:schemeClr val="tx1"/>
                </a:solidFill>
              </a:rPr>
              <a:t> 经济利益。</a:t>
            </a:r>
            <a:endParaRPr kumimoji="1" lang="en-US" altLang="zh-CN" dirty="0">
              <a:solidFill>
                <a:schemeClr val="tx1"/>
              </a:solidFill>
            </a:endParaRPr>
          </a:p>
          <a:p>
            <a:r>
              <a:rPr kumimoji="1" lang="zh-CN" altLang="en-US" dirty="0">
                <a:solidFill>
                  <a:srgbClr val="C00000"/>
                </a:solidFill>
              </a:rPr>
              <a:t>（</a:t>
            </a:r>
            <a:r>
              <a:rPr kumimoji="1" lang="en-US" altLang="zh-CN" dirty="0">
                <a:solidFill>
                  <a:srgbClr val="C00000"/>
                </a:solidFill>
              </a:rPr>
              <a:t>2</a:t>
            </a:r>
            <a:r>
              <a:rPr kumimoji="1" lang="zh-CN" altLang="en-US" dirty="0">
                <a:solidFill>
                  <a:srgbClr val="C00000"/>
                </a:solidFill>
              </a:rPr>
              <a:t>）使用权</a:t>
            </a:r>
            <a:r>
              <a:rPr kumimoji="1" lang="zh-CN" altLang="en-US" dirty="0">
                <a:solidFill>
                  <a:schemeClr val="tx1"/>
                </a:solidFill>
              </a:rPr>
              <a:t>：产权主体使用财产的权利。</a:t>
            </a:r>
            <a:endParaRPr kumimoji="1" lang="en-US" altLang="zh-CN" dirty="0">
              <a:solidFill>
                <a:schemeClr val="tx1"/>
              </a:solidFill>
            </a:endParaRPr>
          </a:p>
          <a:p>
            <a:pPr marL="0" indent="0">
              <a:buNone/>
            </a:pPr>
            <a:r>
              <a:rPr kumimoji="1" lang="zh-CN" altLang="en-US" dirty="0">
                <a:solidFill>
                  <a:schemeClr val="tx1"/>
                </a:solidFill>
              </a:rPr>
              <a:t>     三种形式：不改变财产形态</a:t>
            </a:r>
            <a:r>
              <a:rPr kumimoji="1" lang="en-US" altLang="zh-CN" dirty="0">
                <a:solidFill>
                  <a:schemeClr val="tx1"/>
                </a:solidFill>
              </a:rPr>
              <a:t>//</a:t>
            </a:r>
            <a:r>
              <a:rPr kumimoji="1" lang="zh-CN" altLang="en-US" dirty="0">
                <a:solidFill>
                  <a:schemeClr val="tx1"/>
                </a:solidFill>
              </a:rPr>
              <a:t> 部分改变</a:t>
            </a:r>
            <a:r>
              <a:rPr kumimoji="1" lang="en-US" altLang="zh-CN" dirty="0">
                <a:solidFill>
                  <a:schemeClr val="tx1"/>
                </a:solidFill>
              </a:rPr>
              <a:t>//</a:t>
            </a:r>
            <a:r>
              <a:rPr kumimoji="1" lang="zh-CN" altLang="en-US" dirty="0">
                <a:solidFill>
                  <a:schemeClr val="tx1"/>
                </a:solidFill>
              </a:rPr>
              <a:t>  完全改变。</a:t>
            </a:r>
            <a:endParaRPr kumimoji="1" lang="en-US" altLang="zh-CN" dirty="0">
              <a:solidFill>
                <a:schemeClr val="tx1"/>
              </a:solidFill>
            </a:endParaRPr>
          </a:p>
          <a:p>
            <a:r>
              <a:rPr kumimoji="1" lang="zh-CN" altLang="en-US" dirty="0">
                <a:solidFill>
                  <a:srgbClr val="C00000"/>
                </a:solidFill>
              </a:rPr>
              <a:t>（</a:t>
            </a:r>
            <a:r>
              <a:rPr kumimoji="1" lang="en-US" altLang="zh-CN" dirty="0">
                <a:solidFill>
                  <a:srgbClr val="C00000"/>
                </a:solidFill>
              </a:rPr>
              <a:t>3</a:t>
            </a:r>
            <a:r>
              <a:rPr kumimoji="1" lang="zh-CN" altLang="en-US" dirty="0">
                <a:solidFill>
                  <a:srgbClr val="C00000"/>
                </a:solidFill>
              </a:rPr>
              <a:t>）收益权</a:t>
            </a:r>
            <a:r>
              <a:rPr kumimoji="1" lang="zh-CN" altLang="en-US" dirty="0">
                <a:solidFill>
                  <a:schemeClr val="tx1"/>
                </a:solidFill>
              </a:rPr>
              <a:t>：获得资产收益的权利。</a:t>
            </a:r>
            <a:endParaRPr kumimoji="1" lang="en-US" altLang="zh-CN" dirty="0">
              <a:solidFill>
                <a:schemeClr val="tx1"/>
              </a:solidFill>
            </a:endParaRPr>
          </a:p>
          <a:p>
            <a:pPr marL="0" indent="0">
              <a:buNone/>
            </a:pPr>
            <a:r>
              <a:rPr kumimoji="1" lang="zh-CN" altLang="en-US" dirty="0">
                <a:solidFill>
                  <a:schemeClr val="tx1"/>
                </a:solidFill>
              </a:rPr>
              <a:t>     仅对财产的果实拥有排他权，不拥有带来果实的资产。（二房东）</a:t>
            </a:r>
            <a:endParaRPr kumimoji="1" lang="en-US" altLang="zh-CN" dirty="0">
              <a:solidFill>
                <a:schemeClr val="tx1"/>
              </a:solidFill>
            </a:endParaRPr>
          </a:p>
          <a:p>
            <a:r>
              <a:rPr kumimoji="1" lang="zh-CN" altLang="en-US" dirty="0">
                <a:solidFill>
                  <a:srgbClr val="C00000"/>
                </a:solidFill>
              </a:rPr>
              <a:t>（</a:t>
            </a:r>
            <a:r>
              <a:rPr kumimoji="1" lang="en-US" altLang="zh-CN" dirty="0">
                <a:solidFill>
                  <a:srgbClr val="C00000"/>
                </a:solidFill>
              </a:rPr>
              <a:t>4</a:t>
            </a:r>
            <a:r>
              <a:rPr kumimoji="1" lang="zh-CN" altLang="en-US" dirty="0">
                <a:solidFill>
                  <a:srgbClr val="C00000"/>
                </a:solidFill>
              </a:rPr>
              <a:t>）让渡权：</a:t>
            </a:r>
            <a:r>
              <a:rPr kumimoji="1" lang="zh-CN" altLang="en-US" dirty="0">
                <a:solidFill>
                  <a:schemeClr val="tx1"/>
                </a:solidFill>
              </a:rPr>
              <a:t>以双方一致同意的价格把所有或部分上述权利转让给其他人的权利。（体现产权的完整性）</a:t>
            </a:r>
          </a:p>
        </p:txBody>
      </p:sp>
    </p:spTree>
    <p:custDataLst>
      <p:tags r:id="rId1"/>
    </p:custData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标题 1"/>
          <p:cNvSpPr>
            <a:spLocks noGrp="1" noChangeArrowheads="1"/>
          </p:cNvSpPr>
          <p:nvPr>
            <p:ph type="title"/>
          </p:nvPr>
        </p:nvSpPr>
        <p:spPr/>
        <p:txBody>
          <a:bodyPr/>
          <a:lstStyle/>
          <a:p>
            <a:pPr eaLnBrk="1" hangingPunct="1"/>
            <a:r>
              <a:rPr lang="en-US" altLang="zh-CN" sz="3200"/>
              <a:t>4</a:t>
            </a:r>
            <a:r>
              <a:rPr lang="zh-CN" altLang="en-US" sz="3200"/>
              <a:t>、产权的功能</a:t>
            </a:r>
          </a:p>
        </p:txBody>
      </p:sp>
      <p:sp>
        <p:nvSpPr>
          <p:cNvPr id="3" name="内容占位符 2"/>
          <p:cNvSpPr>
            <a:spLocks noGrp="1"/>
          </p:cNvSpPr>
          <p:nvPr>
            <p:ph idx="1"/>
          </p:nvPr>
        </p:nvSpPr>
        <p:spPr>
          <a:xfrm>
            <a:off x="1608138" y="1148984"/>
            <a:ext cx="9745662" cy="5343891"/>
          </a:xfrm>
        </p:spPr>
        <p:txBody>
          <a:bodyPr rtlCol="0">
            <a:normAutofit lnSpcReduction="10000"/>
          </a:bodyPr>
          <a:lstStyle/>
          <a:p>
            <a:pPr eaLnBrk="1" fontAlgn="auto" hangingPunct="1">
              <a:lnSpc>
                <a:spcPct val="200000"/>
              </a:lnSpc>
              <a:spcAft>
                <a:spcPts val="0"/>
              </a:spcAft>
              <a:defRPr/>
            </a:pPr>
            <a:r>
              <a:rPr lang="zh-CN" altLang="en-US" dirty="0">
                <a:solidFill>
                  <a:srgbClr val="C00000"/>
                </a:solidFill>
              </a:rPr>
              <a:t>激励和约束功能</a:t>
            </a:r>
            <a:r>
              <a:rPr lang="en-US" altLang="zh-CN" dirty="0">
                <a:solidFill>
                  <a:schemeClr val="tx1">
                    <a:lumMod val="75000"/>
                    <a:lumOff val="25000"/>
                  </a:schemeClr>
                </a:solidFill>
              </a:rPr>
              <a:t>——</a:t>
            </a:r>
            <a:r>
              <a:rPr lang="zh-CN" altLang="en-US" dirty="0">
                <a:solidFill>
                  <a:schemeClr val="tx1">
                    <a:lumMod val="75000"/>
                    <a:lumOff val="25000"/>
                  </a:schemeClr>
                </a:solidFill>
                <a:hlinkClick r:id="rId3" action="ppaction://hlinksldjump"/>
              </a:rPr>
              <a:t>有恒产才有恒心。</a:t>
            </a:r>
            <a:endParaRPr lang="zh-CN" altLang="en-US" dirty="0">
              <a:solidFill>
                <a:schemeClr val="tx1">
                  <a:lumMod val="75000"/>
                  <a:lumOff val="25000"/>
                </a:schemeClr>
              </a:solidFill>
            </a:endParaRPr>
          </a:p>
          <a:p>
            <a:pPr eaLnBrk="1" fontAlgn="auto" hangingPunct="1">
              <a:lnSpc>
                <a:spcPct val="200000"/>
              </a:lnSpc>
              <a:spcAft>
                <a:spcPts val="0"/>
              </a:spcAft>
              <a:defRPr/>
            </a:pPr>
            <a:r>
              <a:rPr lang="zh-CN" altLang="en-US" dirty="0">
                <a:solidFill>
                  <a:srgbClr val="C00000"/>
                </a:solidFill>
              </a:rPr>
              <a:t>外部性内在化</a:t>
            </a:r>
            <a:r>
              <a:rPr lang="en-US" altLang="zh-CN" dirty="0">
                <a:solidFill>
                  <a:schemeClr val="tx1">
                    <a:lumMod val="75000"/>
                    <a:lumOff val="25000"/>
                  </a:schemeClr>
                </a:solidFill>
              </a:rPr>
              <a:t>——</a:t>
            </a:r>
            <a:r>
              <a:rPr lang="zh-CN" altLang="en-US" dirty="0">
                <a:solidFill>
                  <a:schemeClr val="tx1"/>
                </a:solidFill>
                <a:effectLst>
                  <a:outerShdw blurRad="38100" dist="38100" dir="2700000" algn="tl">
                    <a:srgbClr val="C0C0C0"/>
                  </a:outerShdw>
                </a:effectLst>
                <a:sym typeface="+mn-ea"/>
              </a:rPr>
              <a:t>正外部性内在化能够提高产权主体的收益，从而起到激励产权主体的作用；负外部性内在化则会增加产权主体的成本，从而起到约束产权主体的作用。</a:t>
            </a:r>
            <a:endParaRPr lang="en-US" altLang="zh-CN" dirty="0">
              <a:solidFill>
                <a:schemeClr val="tx1"/>
              </a:solidFill>
              <a:effectLst>
                <a:outerShdw blurRad="38100" dist="38100" dir="2700000" algn="tl">
                  <a:srgbClr val="C0C0C0"/>
                </a:outerShdw>
              </a:effectLst>
              <a:sym typeface="+mn-ea"/>
            </a:endParaRPr>
          </a:p>
          <a:p>
            <a:pPr eaLnBrk="1" fontAlgn="auto" hangingPunct="1">
              <a:lnSpc>
                <a:spcPct val="200000"/>
              </a:lnSpc>
              <a:spcAft>
                <a:spcPts val="0"/>
              </a:spcAft>
              <a:defRPr/>
            </a:pPr>
            <a:r>
              <a:rPr lang="zh-CN" altLang="en-US" dirty="0">
                <a:solidFill>
                  <a:srgbClr val="C00000"/>
                </a:solidFill>
                <a:effectLst>
                  <a:outerShdw blurRad="38100" dist="38100" dir="2700000" algn="tl">
                    <a:srgbClr val="C0C0C0"/>
                  </a:outerShdw>
                </a:effectLst>
              </a:rPr>
              <a:t>资源配置功能</a:t>
            </a:r>
            <a:r>
              <a:rPr lang="en-US" altLang="zh-CN" dirty="0">
                <a:solidFill>
                  <a:schemeClr val="tx1"/>
                </a:solidFill>
                <a:effectLst>
                  <a:outerShdw blurRad="38100" dist="38100" dir="2700000" algn="tl">
                    <a:srgbClr val="C0C0C0"/>
                  </a:outerShdw>
                </a:effectLst>
              </a:rPr>
              <a:t>——</a:t>
            </a:r>
            <a:r>
              <a:rPr lang="zh-CN" altLang="en-US" dirty="0">
                <a:solidFill>
                  <a:schemeClr val="tx1"/>
                </a:solidFill>
                <a:effectLst>
                  <a:outerShdw blurRad="38100" dist="38100" dir="2700000" algn="tl">
                    <a:srgbClr val="C0C0C0"/>
                  </a:outerShdw>
                </a:effectLst>
              </a:rPr>
              <a:t>不同的产权制度会影响人们的行为方式、并通过对行为的影响而对资源配置、产出构成、收入分配等产生影响。</a:t>
            </a:r>
            <a:endParaRPr lang="en-US" altLang="zh-CN" dirty="0">
              <a:solidFill>
                <a:schemeClr val="tx1"/>
              </a:solidFill>
              <a:effectLst>
                <a:outerShdw blurRad="38100" dist="38100" dir="2700000" algn="tl">
                  <a:srgbClr val="C0C0C0"/>
                </a:outerShdw>
              </a:effectLst>
            </a:endParaRPr>
          </a:p>
          <a:p>
            <a:pPr eaLnBrk="1" fontAlgn="auto" hangingPunct="1">
              <a:lnSpc>
                <a:spcPct val="200000"/>
              </a:lnSpc>
              <a:spcAft>
                <a:spcPts val="0"/>
              </a:spcAft>
              <a:defRPr/>
            </a:pPr>
            <a:r>
              <a:rPr lang="zh-CN" altLang="en-US" dirty="0">
                <a:solidFill>
                  <a:srgbClr val="C00000"/>
                </a:solidFill>
                <a:effectLst>
                  <a:outerShdw blurRad="38100" dist="38100" dir="2700000" algn="tl">
                    <a:srgbClr val="C0C0C0"/>
                  </a:outerShdw>
                </a:effectLst>
              </a:rPr>
              <a:t>减少不确定性</a:t>
            </a:r>
            <a:r>
              <a:rPr lang="zh-CN" altLang="en-US" dirty="0">
                <a:solidFill>
                  <a:schemeClr val="tx1"/>
                </a:solidFill>
                <a:effectLst>
                  <a:outerShdw blurRad="38100" dist="38100" dir="2700000" algn="tl">
                    <a:srgbClr val="C0C0C0"/>
                  </a:outerShdw>
                </a:effectLst>
              </a:rPr>
              <a:t>——界定和保护产权。</a:t>
            </a:r>
          </a:p>
          <a:p>
            <a:pPr marL="0" indent="0" eaLnBrk="1" fontAlgn="auto" hangingPunct="1">
              <a:spcAft>
                <a:spcPts val="0"/>
              </a:spcAft>
              <a:buNone/>
              <a:defRPr/>
            </a:pPr>
            <a:endParaRPr lang="en-US" altLang="zh-CN" dirty="0">
              <a:solidFill>
                <a:schemeClr val="tx1">
                  <a:lumMod val="75000"/>
                  <a:lumOff val="25000"/>
                </a:schemeClr>
              </a:solidFill>
            </a:endParaRPr>
          </a:p>
          <a:p>
            <a:pPr eaLnBrk="1" fontAlgn="auto" hangingPunct="1">
              <a:spcAft>
                <a:spcPts val="0"/>
              </a:spcAft>
              <a:defRPr/>
            </a:pPr>
            <a:endParaRPr lang="zh-CN" altLang="en-US" dirty="0">
              <a:solidFill>
                <a:schemeClr val="tx1">
                  <a:lumMod val="75000"/>
                  <a:lumOff val="25000"/>
                </a:schemeClr>
              </a:solidFill>
            </a:endParaRPr>
          </a:p>
        </p:txBody>
      </p:sp>
    </p:spTree>
    <p:custDataLst>
      <p:tags r:id="rId1"/>
    </p:custData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标题 1"/>
          <p:cNvSpPr>
            <a:spLocks noGrp="1" noChangeArrowheads="1"/>
          </p:cNvSpPr>
          <p:nvPr>
            <p:ph type="title"/>
          </p:nvPr>
        </p:nvSpPr>
        <p:spPr/>
        <p:txBody>
          <a:bodyPr/>
          <a:lstStyle/>
          <a:p>
            <a:pPr eaLnBrk="1" hangingPunct="1"/>
            <a:r>
              <a:rPr lang="en-US" altLang="zh-CN" sz="3200"/>
              <a:t>《</a:t>
            </a:r>
            <a:r>
              <a:rPr lang="zh-CN" altLang="en-US" sz="3200"/>
              <a:t>中国国际移民报告（</a:t>
            </a:r>
            <a:r>
              <a:rPr lang="en-US" altLang="zh-CN" sz="3200"/>
              <a:t>2014</a:t>
            </a:r>
            <a:r>
              <a:rPr lang="zh-CN" altLang="en-US" sz="3200"/>
              <a:t>）</a:t>
            </a:r>
            <a:r>
              <a:rPr lang="en-US" altLang="zh-CN" sz="3200"/>
              <a:t>》</a:t>
            </a:r>
            <a:endParaRPr lang="zh-CN" altLang="en-US" sz="3200"/>
          </a:p>
        </p:txBody>
      </p:sp>
      <p:sp>
        <p:nvSpPr>
          <p:cNvPr id="89090" name="内容占位符 2"/>
          <p:cNvSpPr>
            <a:spLocks noGrp="1" noChangeArrowheads="1"/>
          </p:cNvSpPr>
          <p:nvPr>
            <p:ph idx="1"/>
          </p:nvPr>
        </p:nvSpPr>
        <p:spPr>
          <a:xfrm>
            <a:off x="1774825" y="1268413"/>
            <a:ext cx="8229600" cy="4686300"/>
          </a:xfrm>
        </p:spPr>
        <p:txBody>
          <a:bodyPr/>
          <a:lstStyle/>
          <a:p>
            <a:pPr eaLnBrk="1" hangingPunct="1">
              <a:lnSpc>
                <a:spcPct val="150000"/>
              </a:lnSpc>
            </a:pPr>
            <a:r>
              <a:rPr lang="zh-CN" altLang="en-US" b="1"/>
              <a:t>“</a:t>
            </a:r>
            <a:r>
              <a:rPr lang="en-US" altLang="zh-CN" b="1"/>
              <a:t>1990-2013</a:t>
            </a:r>
            <a:r>
              <a:rPr lang="zh-CN" altLang="en-US" b="1"/>
              <a:t>年间，移民海外的中国公民达到了</a:t>
            </a:r>
            <a:r>
              <a:rPr lang="en-US" altLang="zh-CN" b="1"/>
              <a:t>934.3</a:t>
            </a:r>
            <a:r>
              <a:rPr lang="zh-CN" altLang="en-US" b="1"/>
              <a:t>万人（获得美国永久居留权的中国大陆人口约</a:t>
            </a:r>
            <a:r>
              <a:rPr lang="en-US" altLang="zh-CN" b="1"/>
              <a:t>90.3</a:t>
            </a:r>
            <a:r>
              <a:rPr lang="zh-CN" altLang="en-US" b="1"/>
              <a:t>万人）。</a:t>
            </a:r>
            <a:r>
              <a:rPr lang="en-US" altLang="zh-CN" b="1"/>
              <a:t>1990</a:t>
            </a:r>
            <a:r>
              <a:rPr lang="zh-CN" altLang="en-US" b="1"/>
              <a:t>年，世界移民输出国排行榜中，中国列第七； </a:t>
            </a:r>
            <a:r>
              <a:rPr lang="en-US" altLang="zh-CN" b="1"/>
              <a:t>2013</a:t>
            </a:r>
            <a:r>
              <a:rPr lang="zh-CN" altLang="en-US" b="1"/>
              <a:t>年，则行列第四。</a:t>
            </a:r>
            <a:r>
              <a:rPr lang="zh-CN" altLang="en-US"/>
              <a:t>”</a:t>
            </a:r>
          </a:p>
        </p:txBody>
      </p:sp>
      <p:pic>
        <p:nvPicPr>
          <p:cNvPr id="89091"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3611563"/>
            <a:ext cx="6313487"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sz="half" idx="2"/>
          </p:nvPr>
        </p:nvPicPr>
        <p:blipFill>
          <a:blip r:embed="rId3"/>
          <a:stretch>
            <a:fillRect/>
          </a:stretch>
        </p:blipFill>
        <p:spPr>
          <a:xfrm>
            <a:off x="-1" y="1363058"/>
            <a:ext cx="5815013" cy="5549319"/>
          </a:xfrm>
          <a:prstGeom prst="rect">
            <a:avLst/>
          </a:prstGeom>
        </p:spPr>
      </p:pic>
      <p:sp>
        <p:nvSpPr>
          <p:cNvPr id="8" name="内容占位符 7"/>
          <p:cNvSpPr>
            <a:spLocks noGrp="1"/>
          </p:cNvSpPr>
          <p:nvPr>
            <p:ph sz="quarter" idx="4"/>
          </p:nvPr>
        </p:nvSpPr>
        <p:spPr>
          <a:xfrm>
            <a:off x="8243888" y="2462213"/>
            <a:ext cx="3754438" cy="3684588"/>
          </a:xfrm>
        </p:spPr>
        <p:txBody>
          <a:bodyPr/>
          <a:lstStyle/>
          <a:p>
            <a:r>
              <a:rPr kumimoji="1" lang="zh-CN" altLang="en-US" sz="2800" dirty="0"/>
              <a:t>良好的生存环境</a:t>
            </a:r>
            <a:endParaRPr kumimoji="1" lang="en-US" altLang="zh-CN" sz="2800" dirty="0"/>
          </a:p>
          <a:p>
            <a:r>
              <a:rPr kumimoji="1" lang="zh-CN" altLang="en-US" sz="2800" dirty="0"/>
              <a:t>健全的法律体系</a:t>
            </a:r>
            <a:endParaRPr kumimoji="1" lang="en-US" altLang="zh-CN" sz="2800" dirty="0"/>
          </a:p>
          <a:p>
            <a:r>
              <a:rPr kumimoji="1" lang="zh-CN" altLang="en-US" sz="2800" dirty="0"/>
              <a:t>安全的资产管理</a:t>
            </a:r>
          </a:p>
        </p:txBody>
      </p:sp>
      <p:sp>
        <p:nvSpPr>
          <p:cNvPr id="5" name="标题 4"/>
          <p:cNvSpPr>
            <a:spLocks noGrp="1"/>
          </p:cNvSpPr>
          <p:nvPr>
            <p:ph type="title"/>
          </p:nvPr>
        </p:nvSpPr>
        <p:spPr/>
        <p:txBody>
          <a:bodyPr/>
          <a:lstStyle/>
          <a:p>
            <a:r>
              <a:rPr kumimoji="1" lang="en-US" altLang="zh-CN" dirty="0"/>
              <a:t>《2019</a:t>
            </a:r>
            <a:r>
              <a:rPr kumimoji="1" lang="zh-CN" altLang="en-US" dirty="0"/>
              <a:t>年全球财富迁移报告</a:t>
            </a:r>
            <a:r>
              <a:rPr kumimoji="1" lang="en-US" altLang="zh-CN" dirty="0"/>
              <a:t>》</a:t>
            </a:r>
            <a:endParaRPr kumimoji="1" lang="zh-CN" altLang="en-US" dirty="0"/>
          </a:p>
        </p:txBody>
      </p:sp>
      <p:sp>
        <p:nvSpPr>
          <p:cNvPr id="10" name="右箭头 9"/>
          <p:cNvSpPr/>
          <p:nvPr/>
        </p:nvSpPr>
        <p:spPr>
          <a:xfrm>
            <a:off x="6600825" y="2942431"/>
            <a:ext cx="1428750" cy="973138"/>
          </a:xfrm>
          <a:prstGeom prst="rightArrow">
            <a:avLst/>
          </a:prstGeom>
          <a:solidFill>
            <a:schemeClr val="accent2"/>
          </a:solidFill>
          <a:ln w="63500" cap="flat" cmpd="sng">
            <a:solidFill>
              <a:schemeClr val="accent1"/>
            </a:solidFill>
            <a:miter lim="800000"/>
          </a:ln>
        </p:spPr>
        <p:txBody>
          <a:bodyPr rtlCol="0" anchor="ctr"/>
          <a:lstStyle/>
          <a:p>
            <a:pPr algn="ctr"/>
            <a:endParaRPr kumimoji="1" lang="zh-CN" altLang="en-US">
              <a:solidFill>
                <a:schemeClr val="tx1"/>
              </a:solidFill>
              <a:latin typeface="Arail" charset="0"/>
              <a:ea typeface="Arail" charset="0"/>
              <a:cs typeface="Arail" charset="0"/>
            </a:endParaRPr>
          </a:p>
        </p:txBody>
      </p:sp>
    </p:spTree>
    <p:custDataLst>
      <p:tags r:id="rId1"/>
    </p:custData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标题 1"/>
          <p:cNvSpPr>
            <a:spLocks noGrp="1" noChangeArrowheads="1"/>
          </p:cNvSpPr>
          <p:nvPr>
            <p:ph type="title"/>
          </p:nvPr>
        </p:nvSpPr>
        <p:spPr/>
        <p:txBody>
          <a:bodyPr/>
          <a:lstStyle/>
          <a:p>
            <a:pPr eaLnBrk="1" hangingPunct="1"/>
            <a:r>
              <a:rPr lang="en-US" altLang="zh-CN" sz="3200"/>
              <a:t>5</a:t>
            </a:r>
            <a:r>
              <a:rPr lang="zh-CN" altLang="en-US" sz="3200"/>
              <a:t>、产权的特征</a:t>
            </a:r>
          </a:p>
        </p:txBody>
      </p:sp>
      <p:sp>
        <p:nvSpPr>
          <p:cNvPr id="3" name="内容占位符 2"/>
          <p:cNvSpPr>
            <a:spLocks noGrp="1"/>
          </p:cNvSpPr>
          <p:nvPr>
            <p:ph idx="1"/>
          </p:nvPr>
        </p:nvSpPr>
        <p:spPr>
          <a:xfrm>
            <a:off x="1608138" y="1998663"/>
            <a:ext cx="9745662" cy="4178300"/>
          </a:xfrm>
        </p:spPr>
        <p:txBody>
          <a:bodyPr rtlCol="0">
            <a:normAutofit/>
          </a:bodyPr>
          <a:lstStyle/>
          <a:p>
            <a:pPr eaLnBrk="1" fontAlgn="auto" hangingPunct="1">
              <a:spcAft>
                <a:spcPts val="0"/>
              </a:spcAft>
              <a:defRPr/>
            </a:pPr>
            <a:r>
              <a:rPr lang="zh-CN" altLang="en-US" dirty="0">
                <a:solidFill>
                  <a:srgbClr val="C00000"/>
                </a:solidFill>
              </a:rPr>
              <a:t>产权的排他性（</a:t>
            </a:r>
            <a:r>
              <a:rPr lang="zh-CN" altLang="en-US" dirty="0">
                <a:solidFill>
                  <a:schemeClr val="tx1"/>
                </a:solidFill>
              </a:rPr>
              <a:t>权利和义务</a:t>
            </a:r>
            <a:r>
              <a:rPr lang="zh-CN" altLang="en-US" dirty="0">
                <a:solidFill>
                  <a:srgbClr val="C00000"/>
                </a:solidFill>
              </a:rPr>
              <a:t>）</a:t>
            </a:r>
            <a:endParaRPr lang="en-US" altLang="zh-CN" dirty="0">
              <a:solidFill>
                <a:srgbClr val="C00000"/>
              </a:solidFill>
            </a:endParaRPr>
          </a:p>
          <a:p>
            <a:pPr eaLnBrk="1" fontAlgn="auto" hangingPunct="1">
              <a:spcAft>
                <a:spcPts val="0"/>
              </a:spcAft>
              <a:defRPr/>
            </a:pPr>
            <a:r>
              <a:rPr lang="zh-CN" altLang="en-US" dirty="0">
                <a:solidFill>
                  <a:srgbClr val="C00000"/>
                </a:solidFill>
              </a:rPr>
              <a:t>产权的可分割性（</a:t>
            </a:r>
            <a:r>
              <a:rPr lang="zh-CN" altLang="en-US" dirty="0">
                <a:solidFill>
                  <a:schemeClr val="tx1"/>
                </a:solidFill>
              </a:rPr>
              <a:t>权利束；不同主体拥有不同的权利</a:t>
            </a:r>
            <a:r>
              <a:rPr lang="zh-CN" altLang="en-US" dirty="0">
                <a:solidFill>
                  <a:srgbClr val="C00000"/>
                </a:solidFill>
              </a:rPr>
              <a:t>）</a:t>
            </a:r>
            <a:endParaRPr lang="en-US" altLang="zh-CN" dirty="0">
              <a:solidFill>
                <a:srgbClr val="C00000"/>
              </a:solidFill>
            </a:endParaRPr>
          </a:p>
          <a:p>
            <a:pPr eaLnBrk="1" fontAlgn="auto" hangingPunct="1">
              <a:spcAft>
                <a:spcPts val="0"/>
              </a:spcAft>
              <a:defRPr/>
            </a:pPr>
            <a:r>
              <a:rPr lang="zh-CN" altLang="en-US" dirty="0">
                <a:solidFill>
                  <a:srgbClr val="C00000"/>
                </a:solidFill>
                <a:effectLst>
                  <a:outerShdw blurRad="38100" dist="38100" dir="2700000" algn="tl">
                    <a:srgbClr val="C0C0C0"/>
                  </a:outerShdw>
                </a:effectLst>
              </a:rPr>
              <a:t>产权的可转让性（</a:t>
            </a:r>
            <a:r>
              <a:rPr lang="zh-CN" altLang="en-US" dirty="0">
                <a:solidFill>
                  <a:schemeClr val="tx1"/>
                </a:solidFill>
                <a:effectLst>
                  <a:outerShdw blurRad="38100" dist="38100" dir="2700000" algn="tl">
                    <a:srgbClr val="C0C0C0"/>
                  </a:outerShdw>
                </a:effectLst>
              </a:rPr>
              <a:t>收益最大化原则</a:t>
            </a:r>
            <a:r>
              <a:rPr lang="zh-CN" altLang="en-US" dirty="0">
                <a:solidFill>
                  <a:srgbClr val="C00000"/>
                </a:solidFill>
                <a:effectLst>
                  <a:outerShdw blurRad="38100" dist="38100" dir="2700000" algn="tl">
                    <a:srgbClr val="C0C0C0"/>
                  </a:outerShdw>
                </a:effectLst>
              </a:rPr>
              <a:t>）</a:t>
            </a:r>
            <a:endParaRPr lang="en-US" altLang="zh-CN" dirty="0">
              <a:solidFill>
                <a:srgbClr val="C00000"/>
              </a:solidFill>
              <a:effectLst>
                <a:outerShdw blurRad="38100" dist="38100" dir="2700000" algn="tl">
                  <a:srgbClr val="C0C0C0"/>
                </a:outerShdw>
              </a:effectLst>
            </a:endParaRPr>
          </a:p>
          <a:p>
            <a:pPr marL="0" indent="0" eaLnBrk="1" fontAlgn="auto" hangingPunct="1">
              <a:spcAft>
                <a:spcPts val="0"/>
              </a:spcAft>
              <a:buFont typeface="Arial" panose="020B0604020202090204" pitchFamily="34" charset="0"/>
              <a:buNone/>
              <a:defRPr/>
            </a:pPr>
            <a:endParaRPr lang="en-US" altLang="zh-CN"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rPr>
              <a:t>产权的有效保护</a:t>
            </a:r>
            <a:r>
              <a:rPr lang="en-US" altLang="zh-CN" dirty="0">
                <a:solidFill>
                  <a:schemeClr val="tx1">
                    <a:lumMod val="75000"/>
                    <a:lumOff val="25000"/>
                  </a:schemeClr>
                </a:solidFill>
              </a:rPr>
              <a:t>——</a:t>
            </a:r>
            <a:r>
              <a:rPr lang="zh-CN" altLang="en-US" dirty="0">
                <a:solidFill>
                  <a:schemeClr val="tx1">
                    <a:lumMod val="75000"/>
                    <a:lumOff val="25000"/>
                  </a:schemeClr>
                </a:solidFill>
              </a:rPr>
              <a:t>暴力；意识形态；习俗惯例；法律制度。</a:t>
            </a:r>
          </a:p>
          <a:p>
            <a:pPr eaLnBrk="1" fontAlgn="auto" hangingPunct="1">
              <a:spcAft>
                <a:spcPts val="0"/>
              </a:spcAft>
              <a:defRPr/>
            </a:pPr>
            <a:endParaRPr lang="zh-CN" altLang="en-US" dirty="0">
              <a:solidFill>
                <a:schemeClr val="tx1">
                  <a:lumMod val="75000"/>
                  <a:lumOff val="25000"/>
                </a:schemeClr>
              </a:solidFill>
            </a:endParaRPr>
          </a:p>
        </p:txBody>
      </p:sp>
    </p:spTree>
    <p:custDataLst>
      <p:tags r:id="rId1"/>
    </p:custData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a:xfrm>
            <a:off x="776288" y="649288"/>
            <a:ext cx="10515600" cy="973137"/>
          </a:xfrm>
        </p:spPr>
        <p:txBody>
          <a:bodyPr rtlCol="0" anchor="t">
            <a:normAutofit fontScale="90000"/>
          </a:bodyPr>
          <a:lstStyle/>
          <a:p>
            <a:pPr eaLnBrk="1" fontAlgn="auto" hangingPunct="1">
              <a:spcAft>
                <a:spcPts val="0"/>
              </a:spcAft>
              <a:defRPr/>
            </a:pPr>
            <a:r>
              <a:rPr lang="en-US" altLang="zh-CN" sz="3800" dirty="0"/>
              <a:t>6</a:t>
            </a:r>
            <a:r>
              <a:rPr lang="zh-CN" altLang="en-US" sz="3800" dirty="0"/>
              <a:t>、所有权各项权能的分离与组合</a:t>
            </a:r>
            <a:br>
              <a:rPr lang="zh-CN" altLang="en-US" sz="3800" dirty="0"/>
            </a:br>
            <a:endParaRPr lang="zh-CN" altLang="en-US" sz="3800" dirty="0"/>
          </a:p>
        </p:txBody>
      </p:sp>
      <p:sp>
        <p:nvSpPr>
          <p:cNvPr id="52227" name="Rectangle 3"/>
          <p:cNvSpPr>
            <a:spLocks noGrp="1"/>
          </p:cNvSpPr>
          <p:nvPr>
            <p:ph idx="1"/>
          </p:nvPr>
        </p:nvSpPr>
        <p:spPr>
          <a:xfrm>
            <a:off x="1919288" y="1916113"/>
            <a:ext cx="8548687" cy="3641725"/>
          </a:xfrm>
        </p:spPr>
        <p:txBody>
          <a:bodyPr rtlCol="0">
            <a:normAutofit/>
          </a:bodyPr>
          <a:lstStyle/>
          <a:p>
            <a:pPr eaLnBrk="1" fontAlgn="auto" hangingPunct="1">
              <a:spcAft>
                <a:spcPts val="0"/>
              </a:spcAft>
              <a:defRPr/>
            </a:pPr>
            <a:r>
              <a:rPr lang="en-US" altLang="zh-CN" dirty="0">
                <a:solidFill>
                  <a:schemeClr val="tx1">
                    <a:lumMod val="75000"/>
                    <a:lumOff val="25000"/>
                  </a:schemeClr>
                </a:solidFill>
              </a:rPr>
              <a:t>1</a:t>
            </a:r>
            <a:r>
              <a:rPr lang="zh-CN" altLang="en-US" dirty="0">
                <a:solidFill>
                  <a:schemeClr val="tx1">
                    <a:lumMod val="75000"/>
                    <a:lumOff val="25000"/>
                  </a:schemeClr>
                </a:solidFill>
              </a:rPr>
              <a:t>．资本的法律所有权与经济所有权的分离</a:t>
            </a: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rPr>
              <a:t>         （</a:t>
            </a:r>
            <a:r>
              <a:rPr lang="zh-CN" altLang="en-US" dirty="0">
                <a:solidFill>
                  <a:srgbClr val="C00000"/>
                </a:solidFill>
              </a:rPr>
              <a:t>为谁所有 </a:t>
            </a:r>
            <a:r>
              <a:rPr lang="en-US" altLang="zh-CN" dirty="0">
                <a:solidFill>
                  <a:srgbClr val="C00000"/>
                </a:solidFill>
              </a:rPr>
              <a:t>VS </a:t>
            </a:r>
            <a:r>
              <a:rPr lang="zh-CN" altLang="en-US" dirty="0">
                <a:solidFill>
                  <a:srgbClr val="C00000"/>
                </a:solidFill>
              </a:rPr>
              <a:t>为谁所用</a:t>
            </a:r>
            <a:r>
              <a:rPr lang="en-US" altLang="zh-CN" dirty="0">
                <a:solidFill>
                  <a:srgbClr val="C00000"/>
                </a:solidFill>
              </a:rPr>
              <a:t>——</a:t>
            </a:r>
            <a:r>
              <a:rPr lang="zh-CN" altLang="en-US" dirty="0">
                <a:solidFill>
                  <a:srgbClr val="C00000"/>
                </a:solidFill>
              </a:rPr>
              <a:t>借贷资本家 </a:t>
            </a:r>
            <a:r>
              <a:rPr lang="en-US" altLang="zh-CN" dirty="0">
                <a:solidFill>
                  <a:srgbClr val="C00000"/>
                </a:solidFill>
              </a:rPr>
              <a:t>VS </a:t>
            </a:r>
            <a:r>
              <a:rPr lang="zh-CN" altLang="en-US" dirty="0">
                <a:solidFill>
                  <a:srgbClr val="C00000"/>
                </a:solidFill>
              </a:rPr>
              <a:t>职能资本家</a:t>
            </a:r>
            <a:r>
              <a:rPr lang="zh-CN" altLang="en-US" dirty="0">
                <a:solidFill>
                  <a:schemeClr val="tx1">
                    <a:lumMod val="75000"/>
                    <a:lumOff val="25000"/>
                  </a:schemeClr>
                </a:solidFill>
              </a:rPr>
              <a:t>）</a:t>
            </a:r>
          </a:p>
          <a:p>
            <a:pPr eaLnBrk="1" fontAlgn="auto" hangingPunct="1">
              <a:spcAft>
                <a:spcPts val="0"/>
              </a:spcAft>
              <a:defRPr/>
            </a:pPr>
            <a:r>
              <a:rPr lang="en-US" altLang="zh-CN" dirty="0">
                <a:solidFill>
                  <a:schemeClr val="tx1">
                    <a:lumMod val="75000"/>
                    <a:lumOff val="25000"/>
                  </a:schemeClr>
                </a:solidFill>
              </a:rPr>
              <a:t>2</a:t>
            </a:r>
            <a:r>
              <a:rPr lang="zh-CN" altLang="en-US" dirty="0">
                <a:solidFill>
                  <a:schemeClr val="tx1">
                    <a:lumMod val="75000"/>
                    <a:lumOff val="25000"/>
                  </a:schemeClr>
                </a:solidFill>
              </a:rPr>
              <a:t>．资本职能与管理、监督职能的分离</a:t>
            </a: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rPr>
              <a:t>          （</a:t>
            </a:r>
            <a:r>
              <a:rPr lang="zh-CN" altLang="en-US" dirty="0">
                <a:solidFill>
                  <a:srgbClr val="C00000"/>
                </a:solidFill>
              </a:rPr>
              <a:t>所有权 </a:t>
            </a:r>
            <a:r>
              <a:rPr lang="en-US" altLang="zh-CN" dirty="0">
                <a:solidFill>
                  <a:srgbClr val="C00000"/>
                </a:solidFill>
              </a:rPr>
              <a:t>VS </a:t>
            </a:r>
            <a:r>
              <a:rPr lang="zh-CN" altLang="en-US" dirty="0">
                <a:solidFill>
                  <a:srgbClr val="C00000"/>
                </a:solidFill>
              </a:rPr>
              <a:t>管理权</a:t>
            </a:r>
            <a:r>
              <a:rPr lang="zh-CN" altLang="en-US" dirty="0">
                <a:solidFill>
                  <a:schemeClr val="tx1">
                    <a:lumMod val="75000"/>
                    <a:lumOff val="25000"/>
                  </a:schemeClr>
                </a:solidFill>
              </a:rPr>
              <a:t>）</a:t>
            </a:r>
          </a:p>
          <a:p>
            <a:pPr marL="0" indent="0" eaLnBrk="1" fontAlgn="auto" hangingPunct="1">
              <a:spcAft>
                <a:spcPts val="0"/>
              </a:spcAft>
              <a:buFont typeface="Arial" panose="020B0604020202090204" pitchFamily="34" charset="0"/>
              <a:buNone/>
              <a:defRPr/>
            </a:pPr>
            <a:r>
              <a:rPr lang="zh-CN" altLang="en-US" b="1" dirty="0">
                <a:solidFill>
                  <a:srgbClr val="7030A0"/>
                </a:solidFill>
              </a:rPr>
              <a:t>股份公司正是各项权能分离的最好例证！</a:t>
            </a:r>
          </a:p>
        </p:txBody>
      </p:sp>
    </p:spTree>
    <p:custDataLst>
      <p:tags r:id="rId1"/>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A1F3D0-0605-7748-91D6-77E087B61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5000"/>
            <a:ext cx="12192000" cy="5573309"/>
          </a:xfrm>
          <a:prstGeom prst="rect">
            <a:avLst/>
          </a:prstGeom>
        </p:spPr>
      </p:pic>
      <p:sp>
        <p:nvSpPr>
          <p:cNvPr id="4" name="圆角矩形 3">
            <a:extLst>
              <a:ext uri="{FF2B5EF4-FFF2-40B4-BE49-F238E27FC236}">
                <a16:creationId xmlns:a16="http://schemas.microsoft.com/office/drawing/2014/main" id="{24647D27-3C11-814B-8697-52CC78B6D388}"/>
              </a:ext>
            </a:extLst>
          </p:cNvPr>
          <p:cNvSpPr/>
          <p:nvPr/>
        </p:nvSpPr>
        <p:spPr>
          <a:xfrm>
            <a:off x="3180943" y="359923"/>
            <a:ext cx="5369669" cy="914400"/>
          </a:xfrm>
          <a:prstGeom prst="roundRect">
            <a:avLst/>
          </a:prstGeom>
          <a:noFill/>
          <a:ln w="63500" cap="flat" cmpd="sng">
            <a:solidFill>
              <a:schemeClr val="accent1"/>
            </a:solidFill>
            <a:miter lim="800000"/>
          </a:ln>
        </p:spPr>
        <p:txBody>
          <a:bodyPr rtlCol="0" anchor="ctr"/>
          <a:lstStyle/>
          <a:p>
            <a:pPr algn="ctr"/>
            <a:r>
              <a:rPr kumimoji="1" lang="zh-CN" altLang="en-US" sz="2800" b="1" dirty="0">
                <a:solidFill>
                  <a:schemeClr val="tx1"/>
                </a:solidFill>
                <a:latin typeface="Arail" charset="0"/>
                <a:ea typeface="Arail" charset="0"/>
                <a:cs typeface="Arail" charset="0"/>
              </a:rPr>
              <a:t>中国历年人均</a:t>
            </a:r>
            <a:r>
              <a:rPr kumimoji="1" lang="en-US" altLang="zh-CN" sz="2800" b="1" dirty="0">
                <a:latin typeface="Arail" charset="0"/>
                <a:ea typeface="Arail" charset="0"/>
                <a:cs typeface="Arail" charset="0"/>
              </a:rPr>
              <a:t>GDP</a:t>
            </a:r>
            <a:r>
              <a:rPr kumimoji="1" lang="zh-CN" altLang="en-US" sz="2800" b="1" dirty="0">
                <a:latin typeface="Arail" charset="0"/>
                <a:ea typeface="Arail" charset="0"/>
                <a:cs typeface="Arail" charset="0"/>
              </a:rPr>
              <a:t>（美元）</a:t>
            </a:r>
            <a:endParaRPr kumimoji="1" lang="zh-CN" altLang="en-US" sz="2800" b="1" dirty="0">
              <a:solidFill>
                <a:schemeClr val="tx1"/>
              </a:solidFill>
              <a:latin typeface="Arail" charset="0"/>
              <a:ea typeface="Arail" charset="0"/>
              <a:cs typeface="Arail" charset="0"/>
            </a:endParaRPr>
          </a:p>
        </p:txBody>
      </p:sp>
    </p:spTree>
    <p:extLst>
      <p:ext uri="{BB962C8B-B14F-4D97-AF65-F5344CB8AC3E}">
        <p14:creationId xmlns:p14="http://schemas.microsoft.com/office/powerpoint/2010/main" val="12411833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p:txBody>
          <a:bodyPr/>
          <a:lstStyle/>
          <a:p>
            <a:pPr eaLnBrk="1" hangingPunct="1"/>
            <a:r>
              <a:rPr lang="zh-CN" altLang="en-US" sz="3600" dirty="0">
                <a:solidFill>
                  <a:srgbClr val="FF0000"/>
                </a:solidFill>
              </a:rPr>
              <a:t>知识链接：名人话产权</a:t>
            </a:r>
          </a:p>
        </p:txBody>
      </p:sp>
      <p:sp>
        <p:nvSpPr>
          <p:cNvPr id="91138" name="Rectangle 3"/>
          <p:cNvSpPr>
            <a:spLocks noGrp="1" noChangeArrowheads="1"/>
          </p:cNvSpPr>
          <p:nvPr>
            <p:ph type="body" idx="1"/>
          </p:nvPr>
        </p:nvSpPr>
        <p:spPr>
          <a:xfrm>
            <a:off x="1608138" y="1998663"/>
            <a:ext cx="9745662" cy="4178300"/>
          </a:xfrm>
        </p:spPr>
        <p:txBody>
          <a:bodyPr/>
          <a:lstStyle/>
          <a:p>
            <a:pPr eaLnBrk="1" hangingPunct="1">
              <a:lnSpc>
                <a:spcPct val="150000"/>
              </a:lnSpc>
              <a:buFont typeface="Arial" panose="020B0604020202090204" pitchFamily="34" charset="0"/>
              <a:buNone/>
            </a:pPr>
            <a:r>
              <a:rPr lang="en-US" altLang="zh-CN" b="1"/>
              <a:t> </a:t>
            </a:r>
            <a:endParaRPr lang="zh-CN" altLang="en-US" b="1"/>
          </a:p>
        </p:txBody>
      </p:sp>
      <p:sp>
        <p:nvSpPr>
          <p:cNvPr id="5" name="圆角矩形 4"/>
          <p:cNvSpPr/>
          <p:nvPr/>
        </p:nvSpPr>
        <p:spPr>
          <a:xfrm>
            <a:off x="4452938" y="1785938"/>
            <a:ext cx="3286125" cy="7858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b="1" dirty="0"/>
              <a:t>高效率三大支柱</a:t>
            </a:r>
          </a:p>
        </p:txBody>
      </p:sp>
      <p:sp>
        <p:nvSpPr>
          <p:cNvPr id="6" name="矩形 5"/>
          <p:cNvSpPr/>
          <p:nvPr/>
        </p:nvSpPr>
        <p:spPr>
          <a:xfrm>
            <a:off x="3667125" y="3143250"/>
            <a:ext cx="857250" cy="15716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b="1" dirty="0"/>
              <a:t>明晰的财产权</a:t>
            </a:r>
          </a:p>
        </p:txBody>
      </p:sp>
      <p:sp>
        <p:nvSpPr>
          <p:cNvPr id="7" name="矩形 6"/>
          <p:cNvSpPr/>
          <p:nvPr/>
        </p:nvSpPr>
        <p:spPr>
          <a:xfrm>
            <a:off x="5453063" y="3143250"/>
            <a:ext cx="857250" cy="1571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b="1" dirty="0"/>
              <a:t>有效的司法体系</a:t>
            </a:r>
          </a:p>
        </p:txBody>
      </p:sp>
      <p:sp>
        <p:nvSpPr>
          <p:cNvPr id="8" name="矩形 7"/>
          <p:cNvSpPr/>
          <p:nvPr/>
        </p:nvSpPr>
        <p:spPr>
          <a:xfrm>
            <a:off x="7239000" y="3143250"/>
            <a:ext cx="857250" cy="1571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b="1" dirty="0"/>
              <a:t>人的行为规范</a:t>
            </a:r>
          </a:p>
        </p:txBody>
      </p:sp>
      <p:cxnSp>
        <p:nvCxnSpPr>
          <p:cNvPr id="10" name="直接连接符 9"/>
          <p:cNvCxnSpPr/>
          <p:nvPr/>
        </p:nvCxnSpPr>
        <p:spPr>
          <a:xfrm>
            <a:off x="4095750" y="2857500"/>
            <a:ext cx="3714750" cy="15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直接连接符 11"/>
          <p:cNvCxnSpPr>
            <a:endCxn id="7" idx="0"/>
          </p:cNvCxnSpPr>
          <p:nvPr/>
        </p:nvCxnSpPr>
        <p:spPr>
          <a:xfrm rot="5400000">
            <a:off x="5595144" y="2856706"/>
            <a:ext cx="571500" cy="15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直接连接符 13"/>
          <p:cNvCxnSpPr>
            <a:endCxn id="6" idx="0"/>
          </p:cNvCxnSpPr>
          <p:nvPr/>
        </p:nvCxnSpPr>
        <p:spPr>
          <a:xfrm rot="5400000">
            <a:off x="3952082" y="2999581"/>
            <a:ext cx="285750" cy="158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7632700" y="3035300"/>
            <a:ext cx="357188" cy="158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2452688" y="5429250"/>
            <a:ext cx="8313737" cy="1057275"/>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50000"/>
              </a:lnSpc>
              <a:spcBef>
                <a:spcPts val="0"/>
              </a:spcBef>
              <a:spcAft>
                <a:spcPts val="0"/>
              </a:spcAft>
              <a:defRPr/>
            </a:pPr>
            <a:r>
              <a:rPr lang="zh-CN" altLang="en-US" sz="2400" b="1" dirty="0">
                <a:solidFill>
                  <a:srgbClr val="C00000"/>
                </a:solidFill>
              </a:rPr>
              <a:t>对经济最重要的是产权（制度）的激励，而更重要的是维持激励。       </a:t>
            </a:r>
            <a:r>
              <a:rPr lang="en-US" altLang="zh-CN" sz="2400" b="1" dirty="0">
                <a:solidFill>
                  <a:srgbClr val="C00000"/>
                </a:solidFill>
              </a:rPr>
              <a:t>——</a:t>
            </a:r>
            <a:r>
              <a:rPr lang="zh-CN" altLang="en-US" sz="2400" b="1" dirty="0">
                <a:solidFill>
                  <a:srgbClr val="C00000"/>
                </a:solidFill>
              </a:rPr>
              <a:t>（诺思）</a:t>
            </a:r>
          </a:p>
        </p:txBody>
      </p:sp>
    </p:spTree>
    <p:custDataLst>
      <p:tags r:id="rId1"/>
    </p:custData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body" idx="1"/>
          </p:nvPr>
        </p:nvSpPr>
        <p:spPr>
          <a:xfrm>
            <a:off x="1608138" y="1998663"/>
            <a:ext cx="9745662" cy="4178300"/>
          </a:xfrm>
        </p:spPr>
        <p:txBody>
          <a:bodyPr/>
          <a:lstStyle/>
          <a:p>
            <a:pPr eaLnBrk="1" hangingPunct="1">
              <a:lnSpc>
                <a:spcPct val="150000"/>
              </a:lnSpc>
            </a:pPr>
            <a:r>
              <a:rPr lang="zh-CN" altLang="en-US" b="1"/>
              <a:t>通过对150个国家的经验分析表明，总体上说，产权保护最好的国家的人均收入（按购买力平价）是保护较好国家的人均收入的两倍。</a:t>
            </a:r>
            <a:endParaRPr lang="en-US" altLang="zh-CN" b="1"/>
          </a:p>
          <a:p>
            <a:pPr eaLnBrk="1" hangingPunct="1">
              <a:lnSpc>
                <a:spcPct val="150000"/>
              </a:lnSpc>
            </a:pPr>
            <a:r>
              <a:rPr lang="zh-CN" altLang="en-US" b="1"/>
              <a:t>黄仁宇认为中国古代社会没有产生资本主义的原因在于，财产所有权没有得到应有的尊重和保护。</a:t>
            </a:r>
            <a:r>
              <a:rPr lang="zh-CN" altLang="en-US" b="1">
                <a:solidFill>
                  <a:srgbClr val="FF0000"/>
                </a:solidFill>
              </a:rPr>
              <a:t>这与中国古代社会以德治代替法治有关</a:t>
            </a:r>
            <a:r>
              <a:rPr lang="zh-CN" altLang="en-US" b="1"/>
              <a:t>。</a:t>
            </a:r>
            <a:endParaRPr lang="en-US" altLang="zh-CN" b="1"/>
          </a:p>
          <a:p>
            <a:pPr eaLnBrk="1" hangingPunct="1">
              <a:lnSpc>
                <a:spcPct val="150000"/>
              </a:lnSpc>
            </a:pPr>
            <a:r>
              <a:rPr lang="zh-CN" altLang="en-US" b="1"/>
              <a:t>法治中国，任重道远！！！</a:t>
            </a:r>
          </a:p>
        </p:txBody>
      </p:sp>
    </p:spTree>
    <p:custDataLst>
      <p:tags r:id="rId1"/>
    </p:custData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p:txBody>
          <a:bodyPr/>
          <a:lstStyle/>
          <a:p>
            <a:pPr eaLnBrk="1" hangingPunct="1"/>
            <a:r>
              <a:rPr lang="zh-CN" altLang="en-US" dirty="0"/>
              <a:t>案例：产权的重要性</a:t>
            </a:r>
          </a:p>
        </p:txBody>
      </p:sp>
      <p:sp>
        <p:nvSpPr>
          <p:cNvPr id="3075" name="Rectangle 3"/>
          <p:cNvSpPr>
            <a:spLocks noGrp="1" noChangeArrowheads="1"/>
          </p:cNvSpPr>
          <p:nvPr>
            <p:ph type="body" idx="1"/>
          </p:nvPr>
        </p:nvSpPr>
        <p:spPr>
          <a:xfrm>
            <a:off x="1608138" y="1998663"/>
            <a:ext cx="9745662" cy="4178300"/>
          </a:xfrm>
        </p:spPr>
        <p:txBody>
          <a:bodyPr/>
          <a:lstStyle/>
          <a:p>
            <a:pPr eaLnBrk="1" hangingPunct="1">
              <a:buFont typeface="Arial" panose="020B0604020202090204" pitchFamily="34" charset="0"/>
              <a:buNone/>
            </a:pPr>
            <a:r>
              <a:rPr lang="zh-CN" altLang="en-US" sz="2800" b="1">
                <a:solidFill>
                  <a:srgbClr val="FF0000"/>
                </a:solidFill>
              </a:rPr>
              <a:t>◎</a:t>
            </a:r>
            <a:endParaRPr lang="en-US" altLang="zh-CN" b="1">
              <a:solidFill>
                <a:srgbClr val="FF0000"/>
              </a:solidFill>
            </a:endParaRPr>
          </a:p>
          <a:p>
            <a:pPr eaLnBrk="1" hangingPunct="1">
              <a:lnSpc>
                <a:spcPct val="150000"/>
              </a:lnSpc>
              <a:buFont typeface="Arial" panose="020B0604020202090204" pitchFamily="34" charset="0"/>
              <a:buNone/>
            </a:pPr>
            <a:r>
              <a:rPr lang="zh-CN" altLang="en-US" sz="2800" b="1">
                <a:solidFill>
                  <a:srgbClr val="FF0000"/>
                </a:solidFill>
              </a:rPr>
              <a:t>◎</a:t>
            </a:r>
            <a:r>
              <a:rPr lang="zh-CN" altLang="en-US" sz="2800" b="1"/>
              <a:t>土地使用权到期，需缴纳房价三成的土地出让金。</a:t>
            </a:r>
            <a:endParaRPr lang="en-US" altLang="zh-CN" sz="2800" b="1"/>
          </a:p>
          <a:p>
            <a:pPr eaLnBrk="1" hangingPunct="1">
              <a:lnSpc>
                <a:spcPct val="150000"/>
              </a:lnSpc>
              <a:buFont typeface="Arial" panose="020B0604020202090204" pitchFamily="34" charset="0"/>
              <a:buNone/>
            </a:pPr>
            <a:r>
              <a:rPr lang="en-US" altLang="zh-CN" sz="2800" b="1"/>
              <a:t>     </a:t>
            </a:r>
            <a:r>
              <a:rPr lang="zh-CN" altLang="en-US" sz="2000" b="1"/>
              <a:t>（温州日报</a:t>
            </a:r>
            <a:r>
              <a:rPr lang="en-US" altLang="zh-CN" sz="2000" b="1"/>
              <a:t>2016</a:t>
            </a:r>
            <a:r>
              <a:rPr lang="zh-CN" altLang="en-US" sz="2000" b="1"/>
              <a:t>年</a:t>
            </a:r>
            <a:r>
              <a:rPr lang="en-US" altLang="zh-CN" sz="2000" b="1"/>
              <a:t>4</a:t>
            </a:r>
            <a:r>
              <a:rPr lang="zh-CN" altLang="en-US" sz="2000" b="1"/>
              <a:t>月</a:t>
            </a:r>
            <a:r>
              <a:rPr lang="en-US" altLang="zh-CN" sz="2000" b="1"/>
              <a:t>16</a:t>
            </a:r>
            <a:r>
              <a:rPr lang="zh-CN" altLang="en-US" sz="2000" b="1"/>
              <a:t>日）</a:t>
            </a:r>
            <a:endParaRPr lang="en-US" altLang="zh-CN" sz="2000" b="1"/>
          </a:p>
          <a:p>
            <a:pPr eaLnBrk="1" hangingPunct="1">
              <a:lnSpc>
                <a:spcPct val="150000"/>
              </a:lnSpc>
              <a:buFont typeface="Arial" panose="020B0604020202090204" pitchFamily="34" charset="0"/>
              <a:buNone/>
            </a:pPr>
            <a:endParaRPr lang="en-US" altLang="zh-CN" sz="2800" b="1"/>
          </a:p>
          <a:p>
            <a:pPr eaLnBrk="1" hangingPunct="1">
              <a:lnSpc>
                <a:spcPct val="150000"/>
              </a:lnSpc>
              <a:buFont typeface="Arial" panose="020B0604020202090204" pitchFamily="34" charset="0"/>
              <a:buNone/>
            </a:pPr>
            <a:r>
              <a:rPr lang="en-US" altLang="zh-CN" sz="2800" b="1"/>
              <a:t>     </a:t>
            </a:r>
            <a:endParaRPr lang="zh-CN" altLang="en-US" sz="2800" b="1"/>
          </a:p>
        </p:txBody>
      </p:sp>
      <p:sp>
        <p:nvSpPr>
          <p:cNvPr id="164867" name="矩形 12"/>
          <p:cNvSpPr>
            <a:spLocks noChangeArrowheads="1"/>
          </p:cNvSpPr>
          <p:nvPr/>
        </p:nvSpPr>
        <p:spPr bwMode="auto">
          <a:xfrm>
            <a:off x="2489200" y="2130425"/>
            <a:ext cx="4446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00000"/>
              </a:lnSpc>
              <a:spcBef>
                <a:spcPct val="0"/>
              </a:spcBef>
              <a:buFontTx/>
              <a:buNone/>
            </a:pPr>
            <a:r>
              <a:rPr lang="en-US" altLang="zh-CN" sz="1800" b="1">
                <a:solidFill>
                  <a:schemeClr val="tx1"/>
                </a:solidFill>
              </a:rPr>
              <a:t>http://www.iqiyi.com/v_19rrn4j94s.html</a:t>
            </a:r>
            <a:endParaRPr lang="zh-CN" altLang="en-US" sz="1800">
              <a:solidFill>
                <a:schemeClr val="tx1"/>
              </a:solidFill>
            </a:endParaRPr>
          </a:p>
        </p:txBody>
      </p:sp>
      <p:sp>
        <p:nvSpPr>
          <p:cNvPr id="14" name="圆角矩形 13"/>
          <p:cNvSpPr/>
          <p:nvPr/>
        </p:nvSpPr>
        <p:spPr>
          <a:xfrm>
            <a:off x="3595688" y="4857750"/>
            <a:ext cx="51435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dirty="0"/>
              <a:t>讨论：以土地产权为对象，探讨产权制度的重要性及其保护！</a:t>
            </a:r>
          </a:p>
        </p:txBody>
      </p:sp>
      <p:sp>
        <p:nvSpPr>
          <p:cNvPr id="15" name="下箭头 14"/>
          <p:cNvSpPr/>
          <p:nvPr/>
        </p:nvSpPr>
        <p:spPr>
          <a:xfrm>
            <a:off x="5881688" y="3929063"/>
            <a:ext cx="484187" cy="85725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30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diamond(in)">
                                      <p:cBhvr>
                                        <p:cTn id="12" dur="30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diamond(in)">
                                      <p:cBhvr>
                                        <p:cTn id="17" dur="30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075">
                                            <p:txEl>
                                              <p:pRg st="4" end="4"/>
                                            </p:txEl>
                                          </p:spTgt>
                                        </p:tgtEl>
                                        <p:attrNameLst>
                                          <p:attrName>style.visibility</p:attrName>
                                        </p:attrNameLst>
                                      </p:cBhvr>
                                      <p:to>
                                        <p:strVal val="visible"/>
                                      </p:to>
                                    </p:set>
                                    <p:animEffect transition="in" filter="diamond(in)">
                                      <p:cBhvr>
                                        <p:cTn id="22" dur="3000"/>
                                        <p:tgtEl>
                                          <p:spTgt spid="30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613647" y="642937"/>
            <a:ext cx="9740153" cy="5534026"/>
          </a:xfrm>
        </p:spPr>
        <p:txBody>
          <a:bodyPr/>
          <a:lstStyle/>
          <a:p>
            <a:pPr eaLnBrk="1" hangingPunct="1">
              <a:lnSpc>
                <a:spcPct val="150000"/>
              </a:lnSpc>
              <a:buFont typeface="Arial" panose="020B0604020202090204" pitchFamily="34" charset="0"/>
              <a:buNone/>
            </a:pPr>
            <a:r>
              <a:rPr lang="en-US" altLang="zh-CN" b="1" dirty="0">
                <a:solidFill>
                  <a:srgbClr val="FF0000"/>
                </a:solidFill>
              </a:rPr>
              <a:t>◎</a:t>
            </a:r>
            <a:r>
              <a:rPr lang="en-US" altLang="zh-CN" b="1" dirty="0"/>
              <a:t> 《</a:t>
            </a:r>
            <a:r>
              <a:rPr lang="zh-CN" altLang="en-US" b="1" dirty="0"/>
              <a:t>中华人民共和国物权法</a:t>
            </a:r>
            <a:r>
              <a:rPr lang="en-US" altLang="zh-CN" b="1" dirty="0"/>
              <a:t>》</a:t>
            </a:r>
            <a:r>
              <a:rPr lang="zh-CN" altLang="en-US" b="1" dirty="0"/>
              <a:t>第</a:t>
            </a:r>
            <a:r>
              <a:rPr lang="en-US" altLang="zh-CN" b="1" dirty="0"/>
              <a:t>149</a:t>
            </a:r>
            <a:r>
              <a:rPr lang="zh-CN" altLang="en-US" b="1" dirty="0"/>
              <a:t>条规定：住宅建设用地使用权期间届满的，</a:t>
            </a:r>
            <a:r>
              <a:rPr lang="zh-CN" altLang="en-US" b="1" dirty="0">
                <a:solidFill>
                  <a:srgbClr val="FF0000"/>
                </a:solidFill>
              </a:rPr>
              <a:t>自动续期</a:t>
            </a:r>
            <a:r>
              <a:rPr lang="zh-CN" altLang="en-US" b="1" dirty="0"/>
              <a:t>。</a:t>
            </a:r>
            <a:endParaRPr lang="en-US" altLang="zh-CN" b="1" dirty="0"/>
          </a:p>
          <a:p>
            <a:pPr eaLnBrk="1" hangingPunct="1">
              <a:lnSpc>
                <a:spcPct val="150000"/>
              </a:lnSpc>
              <a:buFont typeface="Arial" panose="020B0604020202090204" pitchFamily="34" charset="0"/>
              <a:buNone/>
            </a:pPr>
            <a:r>
              <a:rPr lang="en-US" altLang="zh-CN" b="1" dirty="0">
                <a:solidFill>
                  <a:srgbClr val="FF0000"/>
                </a:solidFill>
              </a:rPr>
              <a:t>◎</a:t>
            </a:r>
            <a:r>
              <a:rPr lang="en-US" altLang="zh-CN" b="1" dirty="0"/>
              <a:t> </a:t>
            </a:r>
            <a:r>
              <a:rPr lang="zh-CN" altLang="en-US" b="1" dirty="0"/>
              <a:t>住宅用地使用权期限</a:t>
            </a:r>
            <a:r>
              <a:rPr lang="en-US" altLang="zh-CN" b="1" dirty="0"/>
              <a:t>70</a:t>
            </a:r>
            <a:r>
              <a:rPr lang="zh-CN" altLang="en-US" b="1" dirty="0"/>
              <a:t>年，墓地</a:t>
            </a:r>
            <a:r>
              <a:rPr lang="en-US" altLang="zh-CN" b="1" dirty="0"/>
              <a:t>20</a:t>
            </a:r>
            <a:r>
              <a:rPr lang="zh-CN" altLang="en-US" b="1" dirty="0"/>
              <a:t>年。</a:t>
            </a:r>
            <a:endParaRPr lang="en-US" altLang="zh-CN" b="1" dirty="0"/>
          </a:p>
          <a:p>
            <a:pPr eaLnBrk="1" hangingPunct="1">
              <a:lnSpc>
                <a:spcPct val="150000"/>
              </a:lnSpc>
              <a:buFont typeface="Arial" panose="020B0604020202090204" pitchFamily="34" charset="0"/>
              <a:buNone/>
            </a:pPr>
            <a:endParaRPr lang="en-US" altLang="zh-CN" b="1" dirty="0"/>
          </a:p>
          <a:p>
            <a:pPr eaLnBrk="1" hangingPunct="1">
              <a:lnSpc>
                <a:spcPct val="150000"/>
              </a:lnSpc>
              <a:buFont typeface="Arial" panose="020B0604020202090204" pitchFamily="34" charset="0"/>
              <a:buNone/>
            </a:pPr>
            <a:endParaRPr lang="en-US" altLang="zh-CN" b="1" dirty="0"/>
          </a:p>
          <a:p>
            <a:pPr eaLnBrk="1" hangingPunct="1">
              <a:lnSpc>
                <a:spcPct val="150000"/>
              </a:lnSpc>
              <a:buFont typeface="Arial" panose="020B0604020202090204" pitchFamily="34" charset="0"/>
              <a:buNone/>
            </a:pPr>
            <a:endParaRPr lang="zh-CN" altLang="en-US" b="1" dirty="0"/>
          </a:p>
        </p:txBody>
      </p:sp>
      <p:grpSp>
        <p:nvGrpSpPr>
          <p:cNvPr id="165891" name="组合 19"/>
          <p:cNvGrpSpPr/>
          <p:nvPr/>
        </p:nvGrpSpPr>
        <p:grpSpPr bwMode="auto">
          <a:xfrm>
            <a:off x="2452688" y="3643313"/>
            <a:ext cx="6000750" cy="2786062"/>
            <a:chOff x="928662" y="3643314"/>
            <a:chExt cx="6000792" cy="2786082"/>
          </a:xfrm>
        </p:grpSpPr>
        <p:sp>
          <p:nvSpPr>
            <p:cNvPr id="8" name="圆角矩形 7"/>
            <p:cNvSpPr/>
            <p:nvPr/>
          </p:nvSpPr>
          <p:spPr>
            <a:xfrm>
              <a:off x="928662" y="3643314"/>
              <a:ext cx="1643073"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b="1" dirty="0"/>
                <a:t>青岛模式</a:t>
              </a:r>
            </a:p>
          </p:txBody>
        </p:sp>
        <p:sp>
          <p:nvSpPr>
            <p:cNvPr id="9" name="圆角矩形 8"/>
            <p:cNvSpPr/>
            <p:nvPr/>
          </p:nvSpPr>
          <p:spPr>
            <a:xfrm>
              <a:off x="3071802" y="3643314"/>
              <a:ext cx="1643073"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b="1" dirty="0"/>
                <a:t>深圳模式</a:t>
              </a:r>
            </a:p>
          </p:txBody>
        </p:sp>
        <p:sp>
          <p:nvSpPr>
            <p:cNvPr id="10" name="圆角矩形 9"/>
            <p:cNvSpPr/>
            <p:nvPr/>
          </p:nvSpPr>
          <p:spPr>
            <a:xfrm>
              <a:off x="5286379" y="3643314"/>
              <a:ext cx="1643075"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b="1" dirty="0"/>
                <a:t>温州模式</a:t>
              </a:r>
            </a:p>
          </p:txBody>
        </p:sp>
        <p:sp>
          <p:nvSpPr>
            <p:cNvPr id="11" name="下箭头 10"/>
            <p:cNvSpPr/>
            <p:nvPr/>
          </p:nvSpPr>
          <p:spPr>
            <a:xfrm>
              <a:off x="1500166" y="4357694"/>
              <a:ext cx="484190" cy="50006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下箭头 11"/>
            <p:cNvSpPr/>
            <p:nvPr/>
          </p:nvSpPr>
          <p:spPr>
            <a:xfrm>
              <a:off x="5929322" y="4357694"/>
              <a:ext cx="484190" cy="50006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下箭头 15"/>
            <p:cNvSpPr/>
            <p:nvPr/>
          </p:nvSpPr>
          <p:spPr>
            <a:xfrm>
              <a:off x="3714743" y="4357694"/>
              <a:ext cx="484191" cy="50006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圆角矩形 16"/>
            <p:cNvSpPr/>
            <p:nvPr/>
          </p:nvSpPr>
          <p:spPr>
            <a:xfrm>
              <a:off x="1142975" y="4857760"/>
              <a:ext cx="1143008" cy="1571636"/>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000" b="1" dirty="0">
                  <a:solidFill>
                    <a:srgbClr val="FFC000"/>
                  </a:solidFill>
                </a:rPr>
                <a:t>100</a:t>
              </a:r>
              <a:r>
                <a:rPr lang="zh-CN" altLang="en-US" sz="2000" b="1" dirty="0">
                  <a:solidFill>
                    <a:srgbClr val="FFC000"/>
                  </a:solidFill>
                </a:rPr>
                <a:t>平米的住宅，补交</a:t>
              </a:r>
              <a:r>
                <a:rPr lang="en-US" altLang="zh-CN" sz="2000" b="1" dirty="0">
                  <a:solidFill>
                    <a:srgbClr val="FFC000"/>
                  </a:solidFill>
                </a:rPr>
                <a:t>6</a:t>
              </a:r>
              <a:r>
                <a:rPr lang="zh-CN" altLang="en-US" sz="2000" b="1" dirty="0">
                  <a:solidFill>
                    <a:srgbClr val="FFC000"/>
                  </a:solidFill>
                </a:rPr>
                <a:t>万元</a:t>
              </a:r>
            </a:p>
          </p:txBody>
        </p:sp>
        <p:sp>
          <p:nvSpPr>
            <p:cNvPr id="18" name="圆角矩形 17"/>
            <p:cNvSpPr/>
            <p:nvPr/>
          </p:nvSpPr>
          <p:spPr>
            <a:xfrm>
              <a:off x="3357554" y="4857760"/>
              <a:ext cx="1143008" cy="1571636"/>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b="1" dirty="0">
                  <a:solidFill>
                    <a:srgbClr val="FFC000"/>
                  </a:solidFill>
                </a:rPr>
                <a:t>地价的</a:t>
              </a:r>
              <a:r>
                <a:rPr lang="en-US" altLang="zh-CN" sz="2000" b="1" dirty="0">
                  <a:solidFill>
                    <a:srgbClr val="FFC000"/>
                  </a:solidFill>
                </a:rPr>
                <a:t>35%</a:t>
              </a:r>
              <a:r>
                <a:rPr lang="zh-CN" altLang="en-US" sz="2000" b="1" dirty="0">
                  <a:solidFill>
                    <a:srgbClr val="FFC000"/>
                  </a:solidFill>
                </a:rPr>
                <a:t>；房价的</a:t>
              </a:r>
              <a:r>
                <a:rPr lang="en-US" altLang="zh-CN" sz="2000" b="1" dirty="0">
                  <a:solidFill>
                    <a:srgbClr val="FFC000"/>
                  </a:solidFill>
                </a:rPr>
                <a:t>3%</a:t>
              </a:r>
              <a:r>
                <a:rPr lang="zh-CN" altLang="en-US" sz="2000" b="1" dirty="0">
                  <a:solidFill>
                    <a:srgbClr val="FFC000"/>
                  </a:solidFill>
                </a:rPr>
                <a:t>左右</a:t>
              </a:r>
            </a:p>
          </p:txBody>
        </p:sp>
        <p:sp>
          <p:nvSpPr>
            <p:cNvPr id="19" name="圆角矩形 18"/>
            <p:cNvSpPr/>
            <p:nvPr/>
          </p:nvSpPr>
          <p:spPr>
            <a:xfrm>
              <a:off x="5572131" y="4857760"/>
              <a:ext cx="1143008" cy="1571636"/>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b="1" dirty="0">
                  <a:solidFill>
                    <a:srgbClr val="FFC000"/>
                  </a:solidFill>
                </a:rPr>
                <a:t>地价的</a:t>
              </a:r>
              <a:r>
                <a:rPr lang="en-US" altLang="zh-CN" sz="2000" b="1" dirty="0">
                  <a:solidFill>
                    <a:srgbClr val="FFC000"/>
                  </a:solidFill>
                </a:rPr>
                <a:t>100%</a:t>
              </a:r>
              <a:r>
                <a:rPr lang="zh-CN" altLang="en-US" sz="2000" b="1" dirty="0">
                  <a:solidFill>
                    <a:srgbClr val="FFC000"/>
                  </a:solidFill>
                </a:rPr>
                <a:t>；房价的</a:t>
              </a:r>
              <a:r>
                <a:rPr lang="en-US" altLang="zh-CN" sz="2000" b="1" dirty="0">
                  <a:solidFill>
                    <a:srgbClr val="FFC000"/>
                  </a:solidFill>
                </a:rPr>
                <a:t>33%</a:t>
              </a:r>
              <a:endParaRPr lang="zh-CN" altLang="en-US" sz="2000" b="1" dirty="0">
                <a:solidFill>
                  <a:srgbClr val="FFC000"/>
                </a:solidFill>
              </a:endParaRPr>
            </a:p>
          </p:txBody>
        </p:sp>
      </p:grpSp>
      <p:sp>
        <p:nvSpPr>
          <p:cNvPr id="21" name="椭圆 20"/>
          <p:cNvSpPr/>
          <p:nvPr/>
        </p:nvSpPr>
        <p:spPr>
          <a:xfrm>
            <a:off x="9382125" y="3714750"/>
            <a:ext cx="914400" cy="25003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b="1" dirty="0">
                <a:solidFill>
                  <a:srgbClr val="C00000"/>
                </a:solidFill>
              </a:rPr>
              <a:t>缘</a:t>
            </a:r>
            <a:endParaRPr lang="en-US" altLang="zh-CN" sz="2400" b="1" dirty="0">
              <a:solidFill>
                <a:srgbClr val="C00000"/>
              </a:solidFill>
            </a:endParaRPr>
          </a:p>
          <a:p>
            <a:pPr algn="ctr" eaLnBrk="1" fontAlgn="auto" hangingPunct="1">
              <a:spcBef>
                <a:spcPts val="0"/>
              </a:spcBef>
              <a:spcAft>
                <a:spcPts val="0"/>
              </a:spcAft>
              <a:defRPr/>
            </a:pPr>
            <a:r>
              <a:rPr lang="zh-CN" altLang="en-US" sz="2400" b="1" dirty="0">
                <a:solidFill>
                  <a:srgbClr val="C00000"/>
                </a:solidFill>
              </a:rPr>
              <a:t>何</a:t>
            </a:r>
            <a:endParaRPr lang="en-US" altLang="zh-CN" sz="2400" b="1" dirty="0">
              <a:solidFill>
                <a:srgbClr val="C00000"/>
              </a:solidFill>
            </a:endParaRPr>
          </a:p>
          <a:p>
            <a:pPr algn="ctr" eaLnBrk="1" fontAlgn="auto" hangingPunct="1">
              <a:spcBef>
                <a:spcPts val="0"/>
              </a:spcBef>
              <a:spcAft>
                <a:spcPts val="0"/>
              </a:spcAft>
              <a:defRPr/>
            </a:pPr>
            <a:r>
              <a:rPr lang="zh-CN" altLang="en-US" sz="2400" b="1" dirty="0">
                <a:solidFill>
                  <a:srgbClr val="C00000"/>
                </a:solidFill>
              </a:rPr>
              <a:t>如</a:t>
            </a:r>
            <a:endParaRPr lang="en-US" altLang="zh-CN" sz="2400" b="1" dirty="0">
              <a:solidFill>
                <a:srgbClr val="C00000"/>
              </a:solidFill>
            </a:endParaRPr>
          </a:p>
          <a:p>
            <a:pPr algn="ctr" eaLnBrk="1" fontAlgn="auto" hangingPunct="1">
              <a:spcBef>
                <a:spcPts val="0"/>
              </a:spcBef>
              <a:spcAft>
                <a:spcPts val="0"/>
              </a:spcAft>
              <a:defRPr/>
            </a:pPr>
            <a:r>
              <a:rPr lang="zh-CN" altLang="en-US" sz="2400" b="1" dirty="0">
                <a:solidFill>
                  <a:srgbClr val="C00000"/>
                </a:solidFill>
              </a:rPr>
              <a:t>此</a:t>
            </a:r>
            <a:endParaRPr lang="en-US" altLang="zh-CN" sz="2400" b="1" dirty="0">
              <a:solidFill>
                <a:srgbClr val="C00000"/>
              </a:solidFill>
            </a:endParaRPr>
          </a:p>
          <a:p>
            <a:pPr algn="ctr" eaLnBrk="1" fontAlgn="auto" hangingPunct="1">
              <a:spcBef>
                <a:spcPts val="0"/>
              </a:spcBef>
              <a:spcAft>
                <a:spcPts val="0"/>
              </a:spcAft>
              <a:defRPr/>
            </a:pPr>
            <a:r>
              <a:rPr lang="zh-CN" altLang="en-US" sz="3600" b="1" dirty="0">
                <a:solidFill>
                  <a:srgbClr val="C00000"/>
                </a:solidFill>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30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30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title"/>
          </p:nvPr>
        </p:nvSpPr>
        <p:spPr/>
        <p:txBody>
          <a:bodyPr/>
          <a:lstStyle/>
          <a:p>
            <a:pPr eaLnBrk="1" hangingPunct="1"/>
            <a:r>
              <a:rPr lang="zh-CN" altLang="en-US"/>
              <a:t>如何保护产权</a:t>
            </a:r>
          </a:p>
        </p:txBody>
      </p:sp>
      <p:sp>
        <p:nvSpPr>
          <p:cNvPr id="3075" name="Rectangle 3"/>
          <p:cNvSpPr>
            <a:spLocks noGrp="1" noChangeArrowheads="1"/>
          </p:cNvSpPr>
          <p:nvPr>
            <p:ph type="body" idx="1"/>
          </p:nvPr>
        </p:nvSpPr>
        <p:spPr>
          <a:xfrm>
            <a:off x="1608138" y="1998663"/>
            <a:ext cx="9745662" cy="4494212"/>
          </a:xfrm>
        </p:spPr>
        <p:txBody>
          <a:bodyPr rtlCol="0">
            <a:normAutofit fontScale="92500"/>
          </a:bodyPr>
          <a:lstStyle/>
          <a:p>
            <a:pPr eaLnBrk="1" fontAlgn="auto" hangingPunct="1">
              <a:lnSpc>
                <a:spcPct val="170000"/>
              </a:lnSpc>
              <a:spcAft>
                <a:spcPts val="0"/>
              </a:spcAft>
              <a:buFont typeface="Arial" panose="020B0604020202090204" pitchFamily="34" charset="0"/>
              <a:buNone/>
              <a:defRPr/>
            </a:pPr>
            <a:r>
              <a:rPr lang="en-US" altLang="zh-CN" sz="2800" b="1" dirty="0">
                <a:solidFill>
                  <a:schemeClr val="tx1">
                    <a:lumMod val="75000"/>
                    <a:lumOff val="25000"/>
                  </a:schemeClr>
                </a:solidFill>
              </a:rPr>
              <a:t>“</a:t>
            </a:r>
            <a:r>
              <a:rPr lang="zh-CN" altLang="en-US" sz="2800" b="1" dirty="0">
                <a:solidFill>
                  <a:schemeClr val="tx1">
                    <a:lumMod val="75000"/>
                    <a:lumOff val="25000"/>
                  </a:schemeClr>
                </a:solidFill>
              </a:rPr>
              <a:t>对于少数住宅建设用地使用权到期问题，业主不需要提出续期申请，不需要缴费，可正常办理交易和登记手续</a:t>
            </a:r>
            <a:r>
              <a:rPr lang="en-US" altLang="zh-CN" sz="2800" b="1" dirty="0">
                <a:solidFill>
                  <a:schemeClr val="tx1">
                    <a:lumMod val="75000"/>
                    <a:lumOff val="25000"/>
                  </a:schemeClr>
                </a:solidFill>
              </a:rPr>
              <a:t>”</a:t>
            </a:r>
            <a:r>
              <a:rPr lang="zh-CN" altLang="en-US" sz="2800" b="1" dirty="0">
                <a:solidFill>
                  <a:schemeClr val="tx1">
                    <a:lumMod val="75000"/>
                    <a:lumOff val="25000"/>
                  </a:schemeClr>
                </a:solidFill>
              </a:rPr>
              <a:t>。</a:t>
            </a:r>
          </a:p>
          <a:p>
            <a:pPr eaLnBrk="1" fontAlgn="auto" hangingPunct="1">
              <a:lnSpc>
                <a:spcPct val="170000"/>
              </a:lnSpc>
              <a:spcAft>
                <a:spcPts val="0"/>
              </a:spcAft>
              <a:buFont typeface="Arial" panose="020B0604020202090204" pitchFamily="34" charset="0"/>
              <a:buNone/>
              <a:defRPr/>
            </a:pPr>
            <a:r>
              <a:rPr lang="en-US" altLang="zh-CN" sz="2800" b="1" dirty="0">
                <a:solidFill>
                  <a:schemeClr val="tx1">
                    <a:lumMod val="75000"/>
                    <a:lumOff val="25000"/>
                  </a:schemeClr>
                </a:solidFill>
              </a:rPr>
              <a:t>     ——</a:t>
            </a:r>
            <a:r>
              <a:rPr lang="zh-CN" altLang="en-US" sz="2800" b="1" dirty="0">
                <a:solidFill>
                  <a:schemeClr val="tx1">
                    <a:lumMod val="75000"/>
                    <a:lumOff val="25000"/>
                  </a:schemeClr>
                </a:solidFill>
              </a:rPr>
              <a:t>《自然资源统一确权登记办法（试行）》</a:t>
            </a:r>
            <a:r>
              <a:rPr lang="en-US" altLang="zh-CN" sz="2800" b="1" dirty="0">
                <a:solidFill>
                  <a:schemeClr val="tx1">
                    <a:lumMod val="75000"/>
                    <a:lumOff val="25000"/>
                  </a:schemeClr>
                </a:solidFill>
              </a:rPr>
              <a:t>2016</a:t>
            </a:r>
            <a:r>
              <a:rPr lang="zh-CN" altLang="en-US" sz="2800" b="1" dirty="0">
                <a:solidFill>
                  <a:schemeClr val="tx1">
                    <a:lumMod val="75000"/>
                    <a:lumOff val="25000"/>
                  </a:schemeClr>
                </a:solidFill>
              </a:rPr>
              <a:t>年</a:t>
            </a:r>
            <a:r>
              <a:rPr lang="en-US" altLang="zh-CN" sz="2800" b="1" dirty="0">
                <a:solidFill>
                  <a:schemeClr val="tx1">
                    <a:lumMod val="75000"/>
                    <a:lumOff val="25000"/>
                  </a:schemeClr>
                </a:solidFill>
              </a:rPr>
              <a:t>12</a:t>
            </a:r>
            <a:r>
              <a:rPr lang="zh-CN" altLang="en-US" sz="2800" b="1" dirty="0">
                <a:solidFill>
                  <a:schemeClr val="tx1">
                    <a:lumMod val="75000"/>
                    <a:lumOff val="25000"/>
                  </a:schemeClr>
                </a:solidFill>
              </a:rPr>
              <a:t>月</a:t>
            </a:r>
            <a:r>
              <a:rPr lang="en-US" altLang="zh-CN" sz="2800" b="1" dirty="0">
                <a:solidFill>
                  <a:schemeClr val="tx1">
                    <a:lumMod val="75000"/>
                    <a:lumOff val="25000"/>
                  </a:schemeClr>
                </a:solidFill>
              </a:rPr>
              <a:t>23</a:t>
            </a:r>
            <a:r>
              <a:rPr lang="zh-CN" altLang="en-US" sz="2800" b="1" dirty="0">
                <a:solidFill>
                  <a:schemeClr val="tx1">
                    <a:lumMod val="75000"/>
                    <a:lumOff val="25000"/>
                  </a:schemeClr>
                </a:solidFill>
              </a:rPr>
              <a:t>日</a:t>
            </a:r>
            <a:endParaRPr lang="zh-CN" altLang="en-US" b="1" dirty="0">
              <a:solidFill>
                <a:srgbClr val="FF0000"/>
              </a:solidFill>
            </a:endParaRPr>
          </a:p>
          <a:p>
            <a:pPr eaLnBrk="1" fontAlgn="auto" hangingPunct="1">
              <a:lnSpc>
                <a:spcPct val="170000"/>
              </a:lnSpc>
              <a:spcAft>
                <a:spcPts val="0"/>
              </a:spcAft>
              <a:buFont typeface="Arial" panose="020B0604020202090204" pitchFamily="34" charset="0"/>
              <a:buNone/>
              <a:defRPr/>
            </a:pPr>
            <a:endParaRPr lang="en-US" altLang="zh-CN" sz="2600" b="1" dirty="0">
              <a:solidFill>
                <a:srgbClr val="FF0000"/>
              </a:solidFill>
            </a:endParaRPr>
          </a:p>
          <a:p>
            <a:pPr eaLnBrk="1" fontAlgn="auto" hangingPunct="1">
              <a:lnSpc>
                <a:spcPct val="170000"/>
              </a:lnSpc>
              <a:spcAft>
                <a:spcPts val="0"/>
              </a:spcAft>
              <a:buFont typeface="Arial" panose="020B0604020202090204" pitchFamily="34" charset="0"/>
              <a:buNone/>
              <a:defRPr/>
            </a:pPr>
            <a:r>
              <a:rPr lang="zh-CN" altLang="en-US" sz="2600" b="1" dirty="0">
                <a:solidFill>
                  <a:srgbClr val="FF0000"/>
                </a:solidFill>
              </a:rPr>
              <a:t>《关于完善产权保护制度依法保护产权的意见》</a:t>
            </a:r>
          </a:p>
          <a:p>
            <a:pPr eaLnBrk="1" fontAlgn="auto" hangingPunct="1">
              <a:lnSpc>
                <a:spcPct val="170000"/>
              </a:lnSpc>
              <a:spcAft>
                <a:spcPts val="0"/>
              </a:spcAft>
              <a:buFont typeface="Arial" panose="020B0604020202090204" pitchFamily="34" charset="0"/>
              <a:buNone/>
              <a:defRPr/>
            </a:pPr>
            <a:r>
              <a:rPr lang="en-US" altLang="zh-CN" sz="2600" b="1" dirty="0">
                <a:solidFill>
                  <a:schemeClr val="tx1">
                    <a:lumMod val="75000"/>
                    <a:lumOff val="25000"/>
                  </a:schemeClr>
                </a:solidFill>
                <a:sym typeface="+mn-ea"/>
              </a:rPr>
              <a:t>                                            ——2016</a:t>
            </a:r>
            <a:r>
              <a:rPr lang="zh-CN" altLang="en-US" sz="2600" b="1" dirty="0">
                <a:solidFill>
                  <a:schemeClr val="tx1">
                    <a:lumMod val="75000"/>
                    <a:lumOff val="25000"/>
                  </a:schemeClr>
                </a:solidFill>
                <a:sym typeface="+mn-ea"/>
              </a:rPr>
              <a:t>年</a:t>
            </a:r>
            <a:r>
              <a:rPr lang="en-US" altLang="zh-CN" sz="2600" b="1" dirty="0">
                <a:solidFill>
                  <a:schemeClr val="tx1">
                    <a:lumMod val="75000"/>
                    <a:lumOff val="25000"/>
                  </a:schemeClr>
                </a:solidFill>
                <a:sym typeface="+mn-ea"/>
              </a:rPr>
              <a:t>11</a:t>
            </a:r>
            <a:r>
              <a:rPr lang="zh-CN" altLang="en-US" sz="2600" b="1" dirty="0">
                <a:solidFill>
                  <a:schemeClr val="tx1">
                    <a:lumMod val="75000"/>
                    <a:lumOff val="25000"/>
                  </a:schemeClr>
                </a:solidFill>
                <a:sym typeface="+mn-ea"/>
              </a:rPr>
              <a:t>月</a:t>
            </a:r>
            <a:r>
              <a:rPr lang="en-US" altLang="zh-CN" sz="2600" b="1" dirty="0">
                <a:solidFill>
                  <a:schemeClr val="tx1">
                    <a:lumMod val="75000"/>
                    <a:lumOff val="25000"/>
                  </a:schemeClr>
                </a:solidFill>
                <a:sym typeface="+mn-ea"/>
              </a:rPr>
              <a:t>27</a:t>
            </a:r>
            <a:r>
              <a:rPr lang="zh-CN" altLang="en-US" sz="2600" b="1" dirty="0">
                <a:solidFill>
                  <a:schemeClr val="tx1">
                    <a:lumMod val="75000"/>
                    <a:lumOff val="25000"/>
                  </a:schemeClr>
                </a:solidFill>
                <a:sym typeface="+mn-ea"/>
              </a:rPr>
              <a:t>日，中共中央国务院</a:t>
            </a:r>
            <a:r>
              <a:rPr lang="en-US" altLang="zh-CN" sz="2600" b="1" dirty="0">
                <a:solidFill>
                  <a:schemeClr val="tx1">
                    <a:lumMod val="75000"/>
                    <a:lumOff val="25000"/>
                  </a:schemeClr>
                </a:solidFill>
              </a:rPr>
              <a:t>   </a:t>
            </a:r>
            <a:endParaRPr lang="zh-CN" altLang="en-US" sz="2600" b="1" dirty="0">
              <a:solidFill>
                <a:schemeClr val="tx1">
                  <a:lumMod val="75000"/>
                  <a:lumOff val="25000"/>
                </a:schemeClr>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diamond(in)">
                                      <p:cBhvr>
                                        <p:cTn id="7" dur="3000"/>
                                        <p:tgtEl>
                                          <p:spTgt spid="30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075">
                                            <p:txEl>
                                              <p:pRg st="3" end="3"/>
                                            </p:txEl>
                                          </p:spTgt>
                                        </p:tgtEl>
                                        <p:attrNameLst>
                                          <p:attrName>style.visibility</p:attrName>
                                        </p:attrNameLst>
                                      </p:cBhvr>
                                      <p:to>
                                        <p:strVal val="visible"/>
                                      </p:to>
                                    </p:set>
                                    <p:animEffect transition="in" filter="diamond(in)">
                                      <p:cBhvr>
                                        <p:cTn id="12" dur="3000"/>
                                        <p:tgtEl>
                                          <p:spTgt spid="307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075">
                                            <p:txEl>
                                              <p:pRg st="4" end="4"/>
                                            </p:txEl>
                                          </p:spTgt>
                                        </p:tgtEl>
                                        <p:attrNameLst>
                                          <p:attrName>style.visibility</p:attrName>
                                        </p:attrNameLst>
                                      </p:cBhvr>
                                      <p:to>
                                        <p:strVal val="visible"/>
                                      </p:to>
                                    </p:set>
                                    <p:animEffect transition="in" filter="diamond(in)">
                                      <p:cBhvr>
                                        <p:cTn id="17" dur="3000"/>
                                        <p:tgtEl>
                                          <p:spTgt spid="307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075">
                                            <p:txEl>
                                              <p:pRg st="0" end="0"/>
                                            </p:txEl>
                                          </p:spTgt>
                                        </p:tgtEl>
                                        <p:attrNameLst>
                                          <p:attrName>style.visibility</p:attrName>
                                        </p:attrNameLst>
                                      </p:cBhvr>
                                      <p:to>
                                        <p:strVal val="visible"/>
                                      </p:to>
                                    </p:set>
                                    <p:animEffect transition="in" filter="diamond(in)">
                                      <p:cBhvr>
                                        <p:cTn id="22" dur="3000"/>
                                        <p:tgtEl>
                                          <p:spTgt spid="3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标题 1"/>
          <p:cNvSpPr>
            <a:spLocks noGrp="1" noChangeArrowheads="1"/>
          </p:cNvSpPr>
          <p:nvPr>
            <p:ph type="title"/>
          </p:nvPr>
        </p:nvSpPr>
        <p:spPr/>
        <p:txBody>
          <a:bodyPr/>
          <a:lstStyle/>
          <a:p>
            <a:pPr eaLnBrk="1" hangingPunct="1"/>
            <a:endParaRPr lang="zh-CN" altLang="en-US"/>
          </a:p>
        </p:txBody>
      </p:sp>
      <p:pic>
        <p:nvPicPr>
          <p:cNvPr id="167938" name="内容占位符 3" descr="IMG_872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0638"/>
            <a:ext cx="5346700" cy="7013575"/>
          </a:xfrm>
        </p:spPr>
      </p:pic>
      <p:sp>
        <p:nvSpPr>
          <p:cNvPr id="5" name="圆角矩形 4"/>
          <p:cNvSpPr/>
          <p:nvPr/>
        </p:nvSpPr>
        <p:spPr>
          <a:xfrm>
            <a:off x="5238750" y="177800"/>
            <a:ext cx="5802313" cy="1292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30000"/>
              </a:lnSpc>
              <a:spcBef>
                <a:spcPts val="0"/>
              </a:spcBef>
              <a:spcAft>
                <a:spcPts val="0"/>
              </a:spcAft>
              <a:defRPr/>
            </a:pPr>
            <a:r>
              <a:rPr lang="en-US" altLang="zh-CN" sz="2400" b="1" dirty="0"/>
              <a:t>“</a:t>
            </a:r>
            <a:r>
              <a:rPr lang="zh-CN" altLang="en-US" sz="2400" b="1" dirty="0"/>
              <a:t>中国是如何一步步重新界定产权的？</a:t>
            </a:r>
            <a:r>
              <a:rPr lang="en-US" altLang="zh-CN" sz="2400" b="1" dirty="0"/>
              <a:t>”</a:t>
            </a:r>
          </a:p>
          <a:p>
            <a:pPr algn="ctr" eaLnBrk="1" fontAlgn="auto" hangingPunct="1">
              <a:lnSpc>
                <a:spcPct val="130000"/>
              </a:lnSpc>
              <a:spcBef>
                <a:spcPts val="0"/>
              </a:spcBef>
              <a:spcAft>
                <a:spcPts val="0"/>
              </a:spcAft>
              <a:defRPr/>
            </a:pPr>
            <a:r>
              <a:rPr lang="en-US" altLang="zh-CN" sz="2400" b="1" dirty="0"/>
              <a:t>——</a:t>
            </a:r>
            <a:r>
              <a:rPr lang="zh-CN" altLang="en-US" sz="2400" b="1" dirty="0"/>
              <a:t>周其仁   </a:t>
            </a:r>
            <a:r>
              <a:rPr lang="en-US" altLang="zh-CN" sz="2400" b="1" dirty="0"/>
              <a:t>2008</a:t>
            </a:r>
          </a:p>
        </p:txBody>
      </p:sp>
      <p:grpSp>
        <p:nvGrpSpPr>
          <p:cNvPr id="167940" name="组合 7"/>
          <p:cNvGrpSpPr/>
          <p:nvPr/>
        </p:nvGrpSpPr>
        <p:grpSpPr bwMode="auto">
          <a:xfrm>
            <a:off x="5346700" y="1417638"/>
            <a:ext cx="2881313" cy="1392237"/>
            <a:chOff x="7910" y="4376"/>
            <a:chExt cx="4538" cy="2192"/>
          </a:xfrm>
        </p:grpSpPr>
        <p:sp>
          <p:nvSpPr>
            <p:cNvPr id="6" name="下箭头 5"/>
            <p:cNvSpPr/>
            <p:nvPr/>
          </p:nvSpPr>
          <p:spPr>
            <a:xfrm>
              <a:off x="9940" y="5816"/>
              <a:ext cx="763" cy="75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圆角矩形 6"/>
            <p:cNvSpPr/>
            <p:nvPr/>
          </p:nvSpPr>
          <p:spPr>
            <a:xfrm>
              <a:off x="7910" y="4376"/>
              <a:ext cx="4538" cy="144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b="1" dirty="0">
                  <a:solidFill>
                    <a:srgbClr val="C00000"/>
                  </a:solidFill>
                </a:rPr>
                <a:t>公有制下的承包权</a:t>
              </a:r>
            </a:p>
          </p:txBody>
        </p:sp>
      </p:grpSp>
      <p:grpSp>
        <p:nvGrpSpPr>
          <p:cNvPr id="167941" name="组合 11"/>
          <p:cNvGrpSpPr/>
          <p:nvPr/>
        </p:nvGrpSpPr>
        <p:grpSpPr bwMode="auto">
          <a:xfrm>
            <a:off x="5346700" y="2809875"/>
            <a:ext cx="2881313" cy="1392238"/>
            <a:chOff x="7910" y="4376"/>
            <a:chExt cx="4538" cy="2192"/>
          </a:xfrm>
        </p:grpSpPr>
        <p:sp>
          <p:nvSpPr>
            <p:cNvPr id="13" name="下箭头 12"/>
            <p:cNvSpPr/>
            <p:nvPr/>
          </p:nvSpPr>
          <p:spPr>
            <a:xfrm>
              <a:off x="9940" y="5816"/>
              <a:ext cx="763" cy="75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 name="圆角矩形 13"/>
            <p:cNvSpPr/>
            <p:nvPr/>
          </p:nvSpPr>
          <p:spPr>
            <a:xfrm>
              <a:off x="7910" y="4376"/>
              <a:ext cx="4538" cy="144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b="1" dirty="0">
                  <a:solidFill>
                    <a:srgbClr val="C00000"/>
                  </a:solidFill>
                </a:rPr>
                <a:t>承包权下的转让权</a:t>
              </a:r>
            </a:p>
          </p:txBody>
        </p:sp>
      </p:grpSp>
      <p:sp>
        <p:nvSpPr>
          <p:cNvPr id="15" name="圆角矩形 14"/>
          <p:cNvSpPr/>
          <p:nvPr/>
        </p:nvSpPr>
        <p:spPr>
          <a:xfrm>
            <a:off x="5346700" y="4202113"/>
            <a:ext cx="2881313" cy="91440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b="1" dirty="0">
                <a:solidFill>
                  <a:srgbClr val="C00000"/>
                </a:solidFill>
              </a:rPr>
              <a:t>改革下的私人所有权</a:t>
            </a:r>
          </a:p>
        </p:txBody>
      </p:sp>
      <p:sp>
        <p:nvSpPr>
          <p:cNvPr id="16" name="矩形 15"/>
          <p:cNvSpPr/>
          <p:nvPr/>
        </p:nvSpPr>
        <p:spPr>
          <a:xfrm>
            <a:off x="8534400" y="1617663"/>
            <a:ext cx="2157413"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a:t>产权界定由</a:t>
            </a:r>
          </a:p>
          <a:p>
            <a:pPr algn="ctr" eaLnBrk="1" fontAlgn="auto" hangingPunct="1">
              <a:spcBef>
                <a:spcPts val="0"/>
              </a:spcBef>
              <a:spcAft>
                <a:spcPts val="0"/>
              </a:spcAft>
              <a:defRPr/>
            </a:pPr>
            <a:r>
              <a:rPr lang="zh-CN" altLang="en-US"/>
              <a:t>集体到个人</a:t>
            </a:r>
          </a:p>
        </p:txBody>
      </p:sp>
      <p:sp>
        <p:nvSpPr>
          <p:cNvPr id="17" name="矩形 16"/>
          <p:cNvSpPr/>
          <p:nvPr/>
        </p:nvSpPr>
        <p:spPr>
          <a:xfrm>
            <a:off x="8534400" y="2925763"/>
            <a:ext cx="2157413"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a:t>市场经济</a:t>
            </a:r>
          </a:p>
        </p:txBody>
      </p:sp>
      <p:sp>
        <p:nvSpPr>
          <p:cNvPr id="18" name="矩形 17"/>
          <p:cNvSpPr/>
          <p:nvPr/>
        </p:nvSpPr>
        <p:spPr>
          <a:xfrm>
            <a:off x="8534400" y="4297363"/>
            <a:ext cx="2157413"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dirty="0"/>
              <a:t>生产资料的</a:t>
            </a:r>
          </a:p>
          <a:p>
            <a:pPr algn="ctr" eaLnBrk="1" fontAlgn="auto" hangingPunct="1">
              <a:spcBef>
                <a:spcPts val="0"/>
              </a:spcBef>
              <a:spcAft>
                <a:spcPts val="0"/>
              </a:spcAft>
              <a:defRPr/>
            </a:pPr>
            <a:r>
              <a:rPr lang="zh-CN" altLang="en-US" dirty="0"/>
              <a:t>私有产权</a:t>
            </a:r>
          </a:p>
        </p:txBody>
      </p:sp>
      <p:sp>
        <p:nvSpPr>
          <p:cNvPr id="19" name="下箭头 18"/>
          <p:cNvSpPr/>
          <p:nvPr/>
        </p:nvSpPr>
        <p:spPr>
          <a:xfrm>
            <a:off x="6634163" y="5116513"/>
            <a:ext cx="485775" cy="47783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 name="圆角矩形 19"/>
          <p:cNvSpPr/>
          <p:nvPr/>
        </p:nvSpPr>
        <p:spPr>
          <a:xfrm>
            <a:off x="5346700" y="5594350"/>
            <a:ext cx="2881313" cy="91440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b="1" dirty="0">
                <a:solidFill>
                  <a:srgbClr val="C00000"/>
                </a:solidFill>
              </a:rPr>
              <a:t>私产为基础的公产</a:t>
            </a:r>
          </a:p>
        </p:txBody>
      </p:sp>
      <p:sp>
        <p:nvSpPr>
          <p:cNvPr id="21" name="矩形 20"/>
          <p:cNvSpPr/>
          <p:nvPr/>
        </p:nvSpPr>
        <p:spPr>
          <a:xfrm>
            <a:off x="8534400" y="5710238"/>
            <a:ext cx="2157413"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dirty="0"/>
              <a:t>集积生产力的公司治理结构</a:t>
            </a:r>
          </a:p>
        </p:txBody>
      </p:sp>
    </p:spTree>
    <p:custDataLst>
      <p:tags r:id="rId1"/>
    </p:custData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标题 1"/>
          <p:cNvSpPr>
            <a:spLocks noGrp="1" noChangeArrowheads="1"/>
          </p:cNvSpPr>
          <p:nvPr>
            <p:ph type="title"/>
          </p:nvPr>
        </p:nvSpPr>
        <p:spPr/>
        <p:txBody>
          <a:bodyPr/>
          <a:lstStyle/>
          <a:p>
            <a:pPr eaLnBrk="1" hangingPunct="1"/>
            <a:r>
              <a:rPr lang="zh-CN" altLang="en-US" dirty="0"/>
              <a:t>链接：中国城市企业数量（经济结构）的变化</a:t>
            </a:r>
          </a:p>
        </p:txBody>
      </p:sp>
      <p:graphicFrame>
        <p:nvGraphicFramePr>
          <p:cNvPr id="4" name="内容占位符 3"/>
          <p:cNvGraphicFramePr>
            <a:graphicFrameLocks noGrp="1"/>
          </p:cNvGraphicFramePr>
          <p:nvPr>
            <p:ph idx="1"/>
          </p:nvPr>
        </p:nvGraphicFramePr>
        <p:xfrm>
          <a:off x="1542928" y="1338263"/>
          <a:ext cx="8242911" cy="4745990"/>
        </p:xfrm>
        <a:graphic>
          <a:graphicData uri="http://schemas.openxmlformats.org/drawingml/2006/table">
            <a:tbl>
              <a:tblPr firstRow="1" bandRow="1">
                <a:tableStyleId>{5940675A-B579-460E-94D1-54222C63F5DA}</a:tableStyleId>
              </a:tblPr>
              <a:tblGrid>
                <a:gridCol w="1570077">
                  <a:extLst>
                    <a:ext uri="{9D8B030D-6E8A-4147-A177-3AD203B41FA5}">
                      <a16:colId xmlns:a16="http://schemas.microsoft.com/office/drawing/2014/main" val="20000"/>
                    </a:ext>
                  </a:extLst>
                </a:gridCol>
                <a:gridCol w="2145568">
                  <a:extLst>
                    <a:ext uri="{9D8B030D-6E8A-4147-A177-3AD203B41FA5}">
                      <a16:colId xmlns:a16="http://schemas.microsoft.com/office/drawing/2014/main" val="20001"/>
                    </a:ext>
                  </a:extLst>
                </a:gridCol>
                <a:gridCol w="1570634">
                  <a:extLst>
                    <a:ext uri="{9D8B030D-6E8A-4147-A177-3AD203B41FA5}">
                      <a16:colId xmlns:a16="http://schemas.microsoft.com/office/drawing/2014/main" val="20002"/>
                    </a:ext>
                  </a:extLst>
                </a:gridCol>
                <a:gridCol w="1570634">
                  <a:extLst>
                    <a:ext uri="{9D8B030D-6E8A-4147-A177-3AD203B41FA5}">
                      <a16:colId xmlns:a16="http://schemas.microsoft.com/office/drawing/2014/main" val="20003"/>
                    </a:ext>
                  </a:extLst>
                </a:gridCol>
                <a:gridCol w="1385998">
                  <a:extLst>
                    <a:ext uri="{9D8B030D-6E8A-4147-A177-3AD203B41FA5}">
                      <a16:colId xmlns:a16="http://schemas.microsoft.com/office/drawing/2014/main" val="20004"/>
                    </a:ext>
                  </a:extLst>
                </a:gridCol>
              </a:tblGrid>
              <a:tr h="1012190">
                <a:tc>
                  <a:txBody>
                    <a:bodyPr/>
                    <a:lstStyle/>
                    <a:p>
                      <a:pPr algn="ctr"/>
                      <a:r>
                        <a:rPr lang="zh-CN" altLang="en-US" dirty="0"/>
                        <a:t>年份</a:t>
                      </a:r>
                    </a:p>
                  </a:txBody>
                  <a:tcPr marL="91437" marR="91437"/>
                </a:tc>
                <a:tc>
                  <a:txBody>
                    <a:bodyPr/>
                    <a:lstStyle/>
                    <a:p>
                      <a:r>
                        <a:rPr lang="zh-CN" altLang="en-US" dirty="0"/>
                        <a:t>城镇企业数量</a:t>
                      </a:r>
                    </a:p>
                  </a:txBody>
                  <a:tcPr marL="91437" marR="91437"/>
                </a:tc>
                <a:tc>
                  <a:txBody>
                    <a:bodyPr/>
                    <a:lstStyle/>
                    <a:p>
                      <a:r>
                        <a:rPr lang="zh-CN" altLang="en-US" dirty="0">
                          <a:solidFill>
                            <a:srgbClr val="002060"/>
                          </a:solidFill>
                        </a:rPr>
                        <a:t>国有企业</a:t>
                      </a:r>
                    </a:p>
                  </a:txBody>
                  <a:tcPr marL="91437" marR="91437"/>
                </a:tc>
                <a:tc>
                  <a:txBody>
                    <a:bodyPr/>
                    <a:lstStyle/>
                    <a:p>
                      <a:r>
                        <a:rPr lang="zh-CN" altLang="en-US" dirty="0">
                          <a:solidFill>
                            <a:srgbClr val="7030A0"/>
                          </a:solidFill>
                        </a:rPr>
                        <a:t>集体企业</a:t>
                      </a:r>
                    </a:p>
                  </a:txBody>
                  <a:tcPr marL="91437" marR="91437"/>
                </a:tc>
                <a:tc>
                  <a:txBody>
                    <a:bodyPr/>
                    <a:lstStyle/>
                    <a:p>
                      <a:r>
                        <a:rPr lang="zh-CN" altLang="en-US" dirty="0"/>
                        <a:t>非公有制企业（占比</a:t>
                      </a:r>
                      <a:r>
                        <a:rPr lang="en-US" altLang="zh-CN" dirty="0"/>
                        <a:t>%</a:t>
                      </a:r>
                      <a:r>
                        <a:rPr lang="zh-CN" altLang="en-US" dirty="0"/>
                        <a:t>）</a:t>
                      </a:r>
                    </a:p>
                  </a:txBody>
                  <a:tcPr marL="91437" marR="91437"/>
                </a:tc>
                <a:extLst>
                  <a:ext uri="{0D108BD9-81ED-4DB2-BD59-A6C34878D82A}">
                    <a16:rowId xmlns:a16="http://schemas.microsoft.com/office/drawing/2014/main" val="10000"/>
                  </a:ext>
                </a:extLst>
              </a:tr>
              <a:tr h="586740">
                <a:tc>
                  <a:txBody>
                    <a:bodyPr/>
                    <a:lstStyle/>
                    <a:p>
                      <a:pPr algn="ctr"/>
                      <a:r>
                        <a:rPr lang="en-US" altLang="zh-CN" dirty="0"/>
                        <a:t>1978</a:t>
                      </a:r>
                      <a:endParaRPr lang="zh-CN" altLang="en-US" dirty="0"/>
                    </a:p>
                  </a:txBody>
                  <a:tcPr marL="91437" marR="91437"/>
                </a:tc>
                <a:tc>
                  <a:txBody>
                    <a:bodyPr/>
                    <a:lstStyle/>
                    <a:p>
                      <a:pPr algn="r"/>
                      <a:r>
                        <a:rPr lang="en-US" altLang="zh-CN" dirty="0">
                          <a:effectLst/>
                        </a:rPr>
                        <a:t>348400</a:t>
                      </a:r>
                      <a:endParaRPr lang="zh-CN" altLang="en-US" dirty="0"/>
                    </a:p>
                  </a:txBody>
                  <a:tcPr marL="91437" marR="91437"/>
                </a:tc>
                <a:tc>
                  <a:txBody>
                    <a:bodyPr/>
                    <a:lstStyle/>
                    <a:p>
                      <a:pPr algn="r"/>
                      <a:r>
                        <a:rPr lang="en-US" altLang="zh-CN" dirty="0">
                          <a:solidFill>
                            <a:srgbClr val="002060"/>
                          </a:solidFill>
                        </a:rPr>
                        <a:t>83700</a:t>
                      </a:r>
                      <a:endParaRPr lang="zh-CN" altLang="en-US" dirty="0">
                        <a:solidFill>
                          <a:srgbClr val="002060"/>
                        </a:solidFill>
                      </a:endParaRPr>
                    </a:p>
                  </a:txBody>
                  <a:tcPr marL="91437" marR="91437"/>
                </a:tc>
                <a:tc>
                  <a:txBody>
                    <a:bodyPr/>
                    <a:lstStyle/>
                    <a:p>
                      <a:pPr algn="r"/>
                      <a:r>
                        <a:rPr lang="en-US" altLang="zh-CN" dirty="0">
                          <a:solidFill>
                            <a:srgbClr val="7030A0"/>
                          </a:solidFill>
                          <a:effectLst/>
                        </a:rPr>
                        <a:t>264700</a:t>
                      </a:r>
                      <a:endParaRPr lang="zh-CN" altLang="en-US" dirty="0">
                        <a:solidFill>
                          <a:srgbClr val="7030A0"/>
                        </a:solidFill>
                      </a:endParaRPr>
                    </a:p>
                  </a:txBody>
                  <a:tcPr marL="91437" marR="91437"/>
                </a:tc>
                <a:tc>
                  <a:txBody>
                    <a:bodyPr/>
                    <a:lstStyle/>
                    <a:p>
                      <a:pPr algn="r"/>
                      <a:r>
                        <a:rPr lang="en-US" altLang="zh-CN" dirty="0"/>
                        <a:t>0</a:t>
                      </a:r>
                      <a:endParaRPr lang="zh-CN" altLang="en-US" dirty="0"/>
                    </a:p>
                  </a:txBody>
                  <a:tcPr marL="91437" marR="91437"/>
                </a:tc>
                <a:extLst>
                  <a:ext uri="{0D108BD9-81ED-4DB2-BD59-A6C34878D82A}">
                    <a16:rowId xmlns:a16="http://schemas.microsoft.com/office/drawing/2014/main" val="10001"/>
                  </a:ext>
                </a:extLst>
              </a:tr>
              <a:tr h="587375">
                <a:tc>
                  <a:txBody>
                    <a:bodyPr/>
                    <a:lstStyle/>
                    <a:p>
                      <a:pPr algn="ctr"/>
                      <a:r>
                        <a:rPr lang="en-US" altLang="zh-CN" dirty="0"/>
                        <a:t>1980</a:t>
                      </a:r>
                      <a:endParaRPr lang="zh-CN" altLang="en-US" dirty="0"/>
                    </a:p>
                  </a:txBody>
                  <a:tcPr marL="91437" marR="91437"/>
                </a:tc>
                <a:tc>
                  <a:txBody>
                    <a:bodyPr/>
                    <a:lstStyle/>
                    <a:p>
                      <a:pPr algn="r"/>
                      <a:r>
                        <a:rPr lang="en-US" altLang="zh-CN" dirty="0">
                          <a:effectLst/>
                        </a:rPr>
                        <a:t>377300</a:t>
                      </a:r>
                      <a:endParaRPr lang="zh-CN" altLang="en-US" dirty="0"/>
                    </a:p>
                  </a:txBody>
                  <a:tcPr marL="91437" marR="91437"/>
                </a:tc>
                <a:tc>
                  <a:txBody>
                    <a:bodyPr/>
                    <a:lstStyle/>
                    <a:p>
                      <a:pPr algn="r"/>
                      <a:r>
                        <a:rPr lang="en-US" altLang="zh-CN" dirty="0">
                          <a:solidFill>
                            <a:srgbClr val="002060"/>
                          </a:solidFill>
                          <a:effectLst/>
                        </a:rPr>
                        <a:t>83400</a:t>
                      </a:r>
                      <a:endParaRPr lang="zh-CN" altLang="en-US" dirty="0">
                        <a:solidFill>
                          <a:srgbClr val="002060"/>
                        </a:solidFill>
                      </a:endParaRPr>
                    </a:p>
                  </a:txBody>
                  <a:tcPr marL="91437" marR="91437"/>
                </a:tc>
                <a:tc>
                  <a:txBody>
                    <a:bodyPr/>
                    <a:lstStyle/>
                    <a:p>
                      <a:pPr algn="r"/>
                      <a:r>
                        <a:rPr lang="en-US" altLang="zh-CN" dirty="0">
                          <a:solidFill>
                            <a:srgbClr val="7030A0"/>
                          </a:solidFill>
                          <a:effectLst/>
                        </a:rPr>
                        <a:t>293500</a:t>
                      </a:r>
                      <a:endParaRPr lang="zh-CN" altLang="en-US" dirty="0">
                        <a:solidFill>
                          <a:srgbClr val="7030A0"/>
                        </a:solidFill>
                      </a:endParaRPr>
                    </a:p>
                  </a:txBody>
                  <a:tcPr marL="91437" marR="91437"/>
                </a:tc>
                <a:tc>
                  <a:txBody>
                    <a:bodyPr/>
                    <a:lstStyle/>
                    <a:p>
                      <a:pPr algn="ctr"/>
                      <a:r>
                        <a:rPr lang="en-US" altLang="zh-CN" dirty="0"/>
                        <a:t>400</a:t>
                      </a:r>
                    </a:p>
                    <a:p>
                      <a:pPr algn="ctr"/>
                      <a:r>
                        <a:rPr lang="zh-CN" altLang="en-US" dirty="0">
                          <a:solidFill>
                            <a:srgbClr val="C00000"/>
                          </a:solidFill>
                        </a:rPr>
                        <a:t>（</a:t>
                      </a:r>
                      <a:r>
                        <a:rPr lang="en-US" altLang="zh-CN" dirty="0">
                          <a:solidFill>
                            <a:srgbClr val="C00000"/>
                          </a:solidFill>
                        </a:rPr>
                        <a:t>0.1%</a:t>
                      </a:r>
                      <a:r>
                        <a:rPr lang="zh-CN" altLang="en-US" dirty="0">
                          <a:solidFill>
                            <a:srgbClr val="C00000"/>
                          </a:solidFill>
                        </a:rPr>
                        <a:t>）</a:t>
                      </a:r>
                    </a:p>
                  </a:txBody>
                  <a:tcPr marL="91437" marR="91437"/>
                </a:tc>
                <a:extLst>
                  <a:ext uri="{0D108BD9-81ED-4DB2-BD59-A6C34878D82A}">
                    <a16:rowId xmlns:a16="http://schemas.microsoft.com/office/drawing/2014/main" val="10002"/>
                  </a:ext>
                </a:extLst>
              </a:tr>
              <a:tr h="585470">
                <a:tc>
                  <a:txBody>
                    <a:bodyPr/>
                    <a:lstStyle/>
                    <a:p>
                      <a:pPr algn="ctr"/>
                      <a:r>
                        <a:rPr lang="en-US" altLang="zh-CN" dirty="0"/>
                        <a:t>1990</a:t>
                      </a:r>
                      <a:endParaRPr lang="zh-CN" altLang="en-US" dirty="0"/>
                    </a:p>
                  </a:txBody>
                  <a:tcPr marL="91437" marR="91437"/>
                </a:tc>
                <a:tc>
                  <a:txBody>
                    <a:bodyPr/>
                    <a:lstStyle/>
                    <a:p>
                      <a:pPr algn="r"/>
                      <a:r>
                        <a:rPr lang="en-US" altLang="zh-CN" dirty="0">
                          <a:effectLst/>
                        </a:rPr>
                        <a:t>504000</a:t>
                      </a:r>
                      <a:endParaRPr lang="zh-CN" altLang="en-US" dirty="0"/>
                    </a:p>
                  </a:txBody>
                  <a:tcPr marL="91437" marR="91437"/>
                </a:tc>
                <a:tc>
                  <a:txBody>
                    <a:bodyPr/>
                    <a:lstStyle/>
                    <a:p>
                      <a:pPr algn="r"/>
                      <a:r>
                        <a:rPr lang="en-US" altLang="zh-CN" dirty="0">
                          <a:solidFill>
                            <a:srgbClr val="002060"/>
                          </a:solidFill>
                          <a:effectLst/>
                        </a:rPr>
                        <a:t>104400</a:t>
                      </a:r>
                      <a:endParaRPr lang="zh-CN" altLang="en-US" dirty="0">
                        <a:solidFill>
                          <a:srgbClr val="002060"/>
                        </a:solidFill>
                      </a:endParaRPr>
                    </a:p>
                  </a:txBody>
                  <a:tcPr marL="91437" marR="91437"/>
                </a:tc>
                <a:tc>
                  <a:txBody>
                    <a:bodyPr/>
                    <a:lstStyle/>
                    <a:p>
                      <a:pPr algn="r"/>
                      <a:r>
                        <a:rPr lang="en-US" altLang="zh-CN" dirty="0">
                          <a:solidFill>
                            <a:srgbClr val="7030A0"/>
                          </a:solidFill>
                          <a:effectLst/>
                        </a:rPr>
                        <a:t>168500</a:t>
                      </a:r>
                      <a:endParaRPr lang="zh-CN" altLang="en-US" dirty="0">
                        <a:solidFill>
                          <a:srgbClr val="7030A0"/>
                        </a:solidFill>
                      </a:endParaRPr>
                    </a:p>
                  </a:txBody>
                  <a:tcPr marL="91437" marR="91437"/>
                </a:tc>
                <a:tc>
                  <a:txBody>
                    <a:bodyPr/>
                    <a:lstStyle/>
                    <a:p>
                      <a:pPr algn="ctr"/>
                      <a:r>
                        <a:rPr lang="en-US" altLang="zh-CN" dirty="0"/>
                        <a:t>231100</a:t>
                      </a:r>
                      <a:r>
                        <a:rPr lang="zh-CN" altLang="en-US" dirty="0">
                          <a:solidFill>
                            <a:srgbClr val="C00000"/>
                          </a:solidFill>
                        </a:rPr>
                        <a:t>（</a:t>
                      </a:r>
                      <a:r>
                        <a:rPr lang="en-US" altLang="zh-CN" dirty="0">
                          <a:solidFill>
                            <a:srgbClr val="C00000"/>
                          </a:solidFill>
                        </a:rPr>
                        <a:t>45.9%</a:t>
                      </a:r>
                      <a:r>
                        <a:rPr lang="zh-CN" altLang="en-US" dirty="0">
                          <a:solidFill>
                            <a:srgbClr val="C00000"/>
                          </a:solidFill>
                        </a:rPr>
                        <a:t>）</a:t>
                      </a:r>
                    </a:p>
                  </a:txBody>
                  <a:tcPr marL="91437" marR="91437"/>
                </a:tc>
                <a:extLst>
                  <a:ext uri="{0D108BD9-81ED-4DB2-BD59-A6C34878D82A}">
                    <a16:rowId xmlns:a16="http://schemas.microsoft.com/office/drawing/2014/main" val="10003"/>
                  </a:ext>
                </a:extLst>
              </a:tr>
              <a:tr h="586105">
                <a:tc>
                  <a:txBody>
                    <a:bodyPr/>
                    <a:lstStyle/>
                    <a:p>
                      <a:pPr algn="ctr"/>
                      <a:r>
                        <a:rPr lang="en-US" altLang="zh-CN" dirty="0"/>
                        <a:t>2010</a:t>
                      </a:r>
                      <a:endParaRPr lang="zh-CN" altLang="en-US" dirty="0"/>
                    </a:p>
                  </a:txBody>
                  <a:tcPr marL="91437" marR="91437"/>
                </a:tc>
                <a:tc>
                  <a:txBody>
                    <a:bodyPr/>
                    <a:lstStyle/>
                    <a:p>
                      <a:pPr algn="r"/>
                      <a:r>
                        <a:rPr lang="en-US" altLang="zh-CN" dirty="0">
                          <a:effectLst/>
                        </a:rPr>
                        <a:t>452872</a:t>
                      </a:r>
                      <a:endParaRPr lang="zh-CN" altLang="en-US" dirty="0"/>
                    </a:p>
                  </a:txBody>
                  <a:tcPr marL="91437" marR="91437"/>
                </a:tc>
                <a:tc>
                  <a:txBody>
                    <a:bodyPr/>
                    <a:lstStyle/>
                    <a:p>
                      <a:pPr algn="r"/>
                      <a:r>
                        <a:rPr lang="en-US" altLang="zh-CN" dirty="0">
                          <a:solidFill>
                            <a:srgbClr val="002060"/>
                          </a:solidFill>
                          <a:effectLst/>
                        </a:rPr>
                        <a:t>8726</a:t>
                      </a:r>
                      <a:endParaRPr lang="zh-CN" altLang="en-US" dirty="0">
                        <a:solidFill>
                          <a:srgbClr val="002060"/>
                        </a:solidFill>
                      </a:endParaRPr>
                    </a:p>
                  </a:txBody>
                  <a:tcPr marL="91437" marR="91437"/>
                </a:tc>
                <a:tc>
                  <a:txBody>
                    <a:bodyPr/>
                    <a:lstStyle/>
                    <a:p>
                      <a:pPr algn="r"/>
                      <a:r>
                        <a:rPr lang="en-US" altLang="zh-CN" dirty="0">
                          <a:solidFill>
                            <a:srgbClr val="7030A0"/>
                          </a:solidFill>
                          <a:effectLst/>
                        </a:rPr>
                        <a:t>9166</a:t>
                      </a:r>
                      <a:endParaRPr lang="zh-CN" altLang="en-US" dirty="0">
                        <a:solidFill>
                          <a:srgbClr val="7030A0"/>
                        </a:solidFill>
                      </a:endParaRPr>
                    </a:p>
                  </a:txBody>
                  <a:tcPr marL="91437" marR="91437"/>
                </a:tc>
                <a:tc>
                  <a:txBody>
                    <a:bodyPr/>
                    <a:lstStyle/>
                    <a:p>
                      <a:pPr algn="ctr"/>
                      <a:r>
                        <a:rPr lang="en-US" altLang="zh-CN" dirty="0"/>
                        <a:t>434980</a:t>
                      </a:r>
                    </a:p>
                    <a:p>
                      <a:pPr algn="ctr"/>
                      <a:r>
                        <a:rPr lang="zh-CN" altLang="en-US" dirty="0">
                          <a:solidFill>
                            <a:srgbClr val="C00000"/>
                          </a:solidFill>
                        </a:rPr>
                        <a:t>（</a:t>
                      </a:r>
                      <a:r>
                        <a:rPr lang="en-US" altLang="zh-CN" dirty="0">
                          <a:solidFill>
                            <a:srgbClr val="C00000"/>
                          </a:solidFill>
                        </a:rPr>
                        <a:t>96%</a:t>
                      </a:r>
                      <a:r>
                        <a:rPr lang="zh-CN" altLang="en-US" dirty="0">
                          <a:solidFill>
                            <a:srgbClr val="C00000"/>
                          </a:solidFill>
                        </a:rPr>
                        <a:t>）</a:t>
                      </a:r>
                    </a:p>
                  </a:txBody>
                  <a:tcPr marL="91437" marR="91437"/>
                </a:tc>
                <a:extLst>
                  <a:ext uri="{0D108BD9-81ED-4DB2-BD59-A6C34878D82A}">
                    <a16:rowId xmlns:a16="http://schemas.microsoft.com/office/drawing/2014/main" val="10004"/>
                  </a:ext>
                </a:extLst>
              </a:tr>
              <a:tr h="587375">
                <a:tc>
                  <a:txBody>
                    <a:bodyPr/>
                    <a:lstStyle/>
                    <a:p>
                      <a:pPr algn="ctr"/>
                      <a:r>
                        <a:rPr lang="en-US" altLang="zh-CN" dirty="0"/>
                        <a:t>2016</a:t>
                      </a:r>
                      <a:endParaRPr lang="zh-CN" altLang="en-US" dirty="0"/>
                    </a:p>
                  </a:txBody>
                  <a:tcPr marL="91437" marR="91437"/>
                </a:tc>
                <a:tc>
                  <a:txBody>
                    <a:bodyPr/>
                    <a:lstStyle/>
                    <a:p>
                      <a:pPr algn="r"/>
                      <a:r>
                        <a:rPr lang="en-US" altLang="zh-CN" dirty="0"/>
                        <a:t>378599</a:t>
                      </a:r>
                      <a:endParaRPr lang="zh-CN" altLang="en-US" dirty="0"/>
                    </a:p>
                  </a:txBody>
                  <a:tcPr marL="91437" marR="91437"/>
                </a:tc>
                <a:tc>
                  <a:txBody>
                    <a:bodyPr/>
                    <a:lstStyle/>
                    <a:p>
                      <a:pPr algn="r"/>
                      <a:r>
                        <a:rPr lang="en-US" altLang="zh-CN" dirty="0">
                          <a:solidFill>
                            <a:srgbClr val="002060"/>
                          </a:solidFill>
                        </a:rPr>
                        <a:t>2459</a:t>
                      </a:r>
                      <a:endParaRPr lang="zh-CN" altLang="en-US" dirty="0">
                        <a:solidFill>
                          <a:srgbClr val="002060"/>
                        </a:solidFill>
                      </a:endParaRPr>
                    </a:p>
                  </a:txBody>
                  <a:tcPr marL="91437" marR="91437"/>
                </a:tc>
                <a:tc>
                  <a:txBody>
                    <a:bodyPr/>
                    <a:lstStyle/>
                    <a:p>
                      <a:pPr algn="r"/>
                      <a:r>
                        <a:rPr lang="en-US" altLang="zh-CN" dirty="0">
                          <a:solidFill>
                            <a:srgbClr val="7030A0"/>
                          </a:solidFill>
                          <a:effectLst/>
                        </a:rPr>
                        <a:t>2092</a:t>
                      </a:r>
                      <a:endParaRPr lang="zh-CN" altLang="en-US" dirty="0">
                        <a:solidFill>
                          <a:srgbClr val="7030A0"/>
                        </a:solidFill>
                      </a:endParaRPr>
                    </a:p>
                  </a:txBody>
                  <a:tcPr marL="91437" marR="91437"/>
                </a:tc>
                <a:tc>
                  <a:txBody>
                    <a:bodyPr/>
                    <a:lstStyle/>
                    <a:p>
                      <a:pPr algn="ctr"/>
                      <a:r>
                        <a:rPr lang="en-US" altLang="zh-CN" dirty="0"/>
                        <a:t>374048</a:t>
                      </a:r>
                    </a:p>
                    <a:p>
                      <a:pPr algn="ctr"/>
                      <a:r>
                        <a:rPr lang="zh-CN" altLang="en-US" dirty="0">
                          <a:solidFill>
                            <a:srgbClr val="C00000"/>
                          </a:solidFill>
                        </a:rPr>
                        <a:t>（</a:t>
                      </a:r>
                      <a:r>
                        <a:rPr lang="en-US" altLang="zh-CN" dirty="0">
                          <a:solidFill>
                            <a:srgbClr val="C00000"/>
                          </a:solidFill>
                        </a:rPr>
                        <a:t>98.8%</a:t>
                      </a:r>
                      <a:r>
                        <a:rPr lang="zh-CN" altLang="en-US" dirty="0">
                          <a:solidFill>
                            <a:srgbClr val="C00000"/>
                          </a:solidFill>
                        </a:rPr>
                        <a:t>）</a:t>
                      </a:r>
                    </a:p>
                  </a:txBody>
                  <a:tcPr marL="91437" marR="91437"/>
                </a:tc>
                <a:extLst>
                  <a:ext uri="{0D108BD9-81ED-4DB2-BD59-A6C34878D82A}">
                    <a16:rowId xmlns:a16="http://schemas.microsoft.com/office/drawing/2014/main" val="10005"/>
                  </a:ext>
                </a:extLst>
              </a:tr>
              <a:tr h="586740">
                <a:tc>
                  <a:txBody>
                    <a:bodyPr/>
                    <a:lstStyle/>
                    <a:p>
                      <a:pPr algn="ctr"/>
                      <a:r>
                        <a:rPr lang="en-US" altLang="zh-CN" dirty="0">
                          <a:solidFill>
                            <a:schemeClr val="tx1"/>
                          </a:solidFill>
                        </a:rPr>
                        <a:t>2019</a:t>
                      </a:r>
                      <a:endParaRPr lang="zh-CN" altLang="en-US" dirty="0">
                        <a:solidFill>
                          <a:schemeClr val="tx1"/>
                        </a:solidFill>
                      </a:endParaRPr>
                    </a:p>
                  </a:txBody>
                  <a:tcPr marL="91437" marR="91437"/>
                </a:tc>
                <a:tc>
                  <a:txBody>
                    <a:bodyPr/>
                    <a:lstStyle/>
                    <a:p>
                      <a:pPr algn="r"/>
                      <a:r>
                        <a:rPr lang="en-US" altLang="zh-CN" dirty="0">
                          <a:solidFill>
                            <a:schemeClr val="tx1"/>
                          </a:solidFill>
                        </a:rPr>
                        <a:t>371517</a:t>
                      </a:r>
                      <a:endParaRPr lang="zh-CN" altLang="en-US" dirty="0">
                        <a:solidFill>
                          <a:schemeClr val="tx1"/>
                        </a:solidFill>
                      </a:endParaRPr>
                    </a:p>
                  </a:txBody>
                  <a:tcPr marL="91437" marR="91437"/>
                </a:tc>
                <a:tc>
                  <a:txBody>
                    <a:bodyPr/>
                    <a:lstStyle/>
                    <a:p>
                      <a:endParaRPr lang="zh-CN" altLang="en-US" dirty="0">
                        <a:solidFill>
                          <a:srgbClr val="C00000"/>
                        </a:solidFill>
                      </a:endParaRPr>
                    </a:p>
                  </a:txBody>
                  <a:tcPr marL="91437" marR="91437"/>
                </a:tc>
                <a:tc>
                  <a:txBody>
                    <a:bodyPr/>
                    <a:lstStyle/>
                    <a:p>
                      <a:endParaRPr lang="zh-CN" altLang="en-US" dirty="0">
                        <a:solidFill>
                          <a:srgbClr val="C00000"/>
                        </a:solidFill>
                      </a:endParaRPr>
                    </a:p>
                  </a:txBody>
                  <a:tcPr marL="91437" marR="91437"/>
                </a:tc>
                <a:tc>
                  <a:txBody>
                    <a:bodyPr/>
                    <a:lstStyle/>
                    <a:p>
                      <a:endParaRPr lang="zh-CN" altLang="en-US" dirty="0"/>
                    </a:p>
                  </a:txBody>
                  <a:tcPr marL="91437" marR="91437"/>
                </a:tc>
                <a:extLst>
                  <a:ext uri="{0D108BD9-81ED-4DB2-BD59-A6C34878D82A}">
                    <a16:rowId xmlns:a16="http://schemas.microsoft.com/office/drawing/2014/main" val="10006"/>
                  </a:ext>
                </a:extLst>
              </a:tr>
            </a:tbl>
          </a:graphicData>
        </a:graphic>
      </p:graphicFrame>
    </p:spTree>
    <p:custDataLst>
      <p:tags r:id="rId1"/>
    </p:custData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标题 1"/>
          <p:cNvSpPr>
            <a:spLocks noGrp="1" noChangeArrowheads="1"/>
          </p:cNvSpPr>
          <p:nvPr>
            <p:ph type="title"/>
          </p:nvPr>
        </p:nvSpPr>
        <p:spPr/>
        <p:txBody>
          <a:bodyPr/>
          <a:lstStyle/>
          <a:p>
            <a:pPr eaLnBrk="1" hangingPunct="1"/>
            <a:r>
              <a:rPr lang="zh-CN" altLang="en-US">
                <a:solidFill>
                  <a:srgbClr val="C00000"/>
                </a:solidFill>
              </a:rPr>
              <a:t>二、国有企业产权制度改革</a:t>
            </a:r>
          </a:p>
        </p:txBody>
      </p:sp>
      <p:sp>
        <p:nvSpPr>
          <p:cNvPr id="97282" name="内容占位符 2"/>
          <p:cNvSpPr>
            <a:spLocks noGrp="1" noChangeArrowheads="1"/>
          </p:cNvSpPr>
          <p:nvPr>
            <p:ph idx="1"/>
          </p:nvPr>
        </p:nvSpPr>
        <p:spPr>
          <a:xfrm>
            <a:off x="701675" y="1498600"/>
            <a:ext cx="11077575" cy="5180013"/>
          </a:xfrm>
        </p:spPr>
        <p:txBody>
          <a:bodyPr/>
          <a:lstStyle/>
          <a:p>
            <a:pPr marL="0" indent="0" eaLnBrk="1" hangingPunct="1">
              <a:lnSpc>
                <a:spcPct val="140000"/>
              </a:lnSpc>
              <a:buFont typeface="Arial" panose="020B0604020202090204" pitchFamily="34" charset="0"/>
              <a:buNone/>
            </a:pPr>
            <a:r>
              <a:rPr lang="en-US" altLang="zh-CN" sz="2800" dirty="0">
                <a:solidFill>
                  <a:schemeClr val="tx1"/>
                </a:solidFill>
                <a:sym typeface="+mn-ea"/>
              </a:rPr>
              <a:t>1</a:t>
            </a:r>
            <a:r>
              <a:rPr lang="zh-CN" altLang="en-US" sz="2800" dirty="0">
                <a:solidFill>
                  <a:schemeClr val="tx1"/>
                </a:solidFill>
                <a:sym typeface="+mn-ea"/>
              </a:rPr>
              <a:t>、正确发挥国有经济的主导作用</a:t>
            </a:r>
          </a:p>
          <a:p>
            <a:pPr marL="0" indent="0" eaLnBrk="1" hangingPunct="1">
              <a:lnSpc>
                <a:spcPct val="180000"/>
              </a:lnSpc>
              <a:buFont typeface="Arial" panose="020B0604020202090204" pitchFamily="34" charset="0"/>
              <a:buNone/>
            </a:pPr>
            <a:r>
              <a:rPr lang="zh-CN" altLang="en-US" sz="2800" dirty="0">
                <a:solidFill>
                  <a:schemeClr val="tx1"/>
                </a:solidFill>
                <a:sym typeface="+mn-ea"/>
              </a:rPr>
              <a:t>      </a:t>
            </a:r>
            <a:r>
              <a:rPr lang="zh-CN" altLang="en-US" sz="2800" dirty="0">
                <a:solidFill>
                  <a:schemeClr val="tx1"/>
                </a:solidFill>
                <a:latin typeface="宋体" panose="02010600030101010101" pitchFamily="2" charset="-122"/>
                <a:ea typeface="宋体" panose="02010600030101010101" pitchFamily="2" charset="-122"/>
                <a:sym typeface="+mn-ea"/>
              </a:rPr>
              <a:t>◎</a:t>
            </a:r>
            <a:r>
              <a:rPr lang="zh-CN" altLang="en-US" sz="2800" dirty="0">
                <a:solidFill>
                  <a:schemeClr val="tx1"/>
                </a:solidFill>
                <a:sym typeface="+mn-ea"/>
              </a:rPr>
              <a:t> </a:t>
            </a:r>
            <a:r>
              <a:rPr lang="zh-CN" altLang="en-US" dirty="0">
                <a:solidFill>
                  <a:schemeClr val="tx1"/>
                </a:solidFill>
                <a:sym typeface="+mn-ea"/>
              </a:rPr>
              <a:t>国有经济的主导作用主要体现在控制力上。</a:t>
            </a:r>
            <a:endParaRPr lang="zh-CN" altLang="en-US" dirty="0">
              <a:solidFill>
                <a:schemeClr val="tx1"/>
              </a:solidFill>
            </a:endParaRPr>
          </a:p>
          <a:p>
            <a:pPr marL="0" indent="0" eaLnBrk="1" hangingPunct="1">
              <a:lnSpc>
                <a:spcPct val="180000"/>
              </a:lnSpc>
              <a:buFont typeface="Arial" panose="020B0604020202090204" pitchFamily="34" charset="0"/>
              <a:buNone/>
            </a:pPr>
            <a:r>
              <a:rPr lang="zh-CN" altLang="en-US" dirty="0">
                <a:solidFill>
                  <a:schemeClr val="tx1"/>
                </a:solidFill>
                <a:sym typeface="+mn-ea"/>
              </a:rPr>
              <a:t>      </a:t>
            </a:r>
            <a:r>
              <a:rPr lang="zh-CN" altLang="en-US" dirty="0">
                <a:solidFill>
                  <a:schemeClr val="tx1"/>
                </a:solidFill>
                <a:latin typeface="宋体" panose="02010600030101010101" pitchFamily="2" charset="-122"/>
                <a:ea typeface="宋体" panose="02010600030101010101" pitchFamily="2" charset="-122"/>
                <a:sym typeface="+mn-ea"/>
              </a:rPr>
              <a:t>◎</a:t>
            </a:r>
            <a:r>
              <a:rPr lang="zh-CN" altLang="en-US" dirty="0">
                <a:solidFill>
                  <a:schemeClr val="tx1"/>
                </a:solidFill>
                <a:sym typeface="+mn-ea"/>
              </a:rPr>
              <a:t> 国有经济的主导作用对于克服市场缺陷，实现国民经济稳定协调发展和长期动态的平衡具有重要的意义。</a:t>
            </a:r>
            <a:endParaRPr lang="zh-CN" altLang="en-US" dirty="0">
              <a:solidFill>
                <a:schemeClr val="tx1"/>
              </a:solidFill>
            </a:endParaRPr>
          </a:p>
          <a:p>
            <a:pPr marL="0" indent="0" eaLnBrk="1" hangingPunct="1">
              <a:lnSpc>
                <a:spcPct val="180000"/>
              </a:lnSpc>
              <a:buFont typeface="Arial" panose="020B0604020202090204" pitchFamily="34" charset="0"/>
              <a:buNone/>
            </a:pPr>
            <a:r>
              <a:rPr lang="zh-CN" altLang="en-US" dirty="0">
                <a:solidFill>
                  <a:schemeClr val="tx1"/>
                </a:solidFill>
                <a:sym typeface="+mn-ea"/>
              </a:rPr>
              <a:t>     </a:t>
            </a:r>
            <a:r>
              <a:rPr lang="zh-CN" altLang="en-US" dirty="0">
                <a:solidFill>
                  <a:schemeClr val="tx1"/>
                </a:solidFill>
                <a:latin typeface="宋体" panose="02010600030101010101" pitchFamily="2" charset="-122"/>
                <a:ea typeface="宋体" panose="02010600030101010101" pitchFamily="2" charset="-122"/>
                <a:sym typeface="+mn-ea"/>
              </a:rPr>
              <a:t>◎</a:t>
            </a:r>
            <a:r>
              <a:rPr lang="zh-CN" altLang="en-US" dirty="0">
                <a:solidFill>
                  <a:schemeClr val="tx1"/>
                </a:solidFill>
                <a:sym typeface="+mn-ea"/>
              </a:rPr>
              <a:t> 改革国有经济的管理体制，是充分发挥国有经济的主导作用的条件。</a:t>
            </a:r>
            <a:endParaRPr lang="zh-CN" altLang="en-US" dirty="0">
              <a:solidFill>
                <a:schemeClr val="tx1"/>
              </a:solidFill>
            </a:endParaRPr>
          </a:p>
          <a:p>
            <a:pPr marL="0" indent="0" eaLnBrk="1" hangingPunct="1">
              <a:lnSpc>
                <a:spcPct val="140000"/>
              </a:lnSpc>
              <a:buFont typeface="Arial" panose="020B0604020202090204" pitchFamily="34" charset="0"/>
              <a:buNone/>
            </a:pPr>
            <a:endParaRPr lang="zh-CN" altLang="en-US" b="1" dirty="0">
              <a:sym typeface="+mn-ea"/>
            </a:endParaRPr>
          </a:p>
        </p:txBody>
      </p:sp>
    </p:spTree>
    <p:custDataLst>
      <p:tags r:id="rId1"/>
    </p:custData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内容占位符 3"/>
          <p:cNvPicPr>
            <a:picLocks noGrp="1" noChangeAspect="1"/>
          </p:cNvPicPr>
          <p:nvPr>
            <p:ph idx="1"/>
          </p:nvPr>
        </p:nvPicPr>
        <p:blipFill>
          <a:blip r:embed="rId3"/>
          <a:stretch>
            <a:fillRect/>
          </a:stretch>
        </p:blipFill>
        <p:spPr>
          <a:xfrm>
            <a:off x="0" y="-815"/>
            <a:ext cx="12192000" cy="6858815"/>
          </a:xfrm>
          <a:prstGeom prst="rect">
            <a:avLst/>
          </a:prstGeom>
        </p:spPr>
      </p:pic>
    </p:spTree>
    <p:custDataLst>
      <p:tags r:id="rId1"/>
    </p:custData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60076" y="1095163"/>
            <a:ext cx="9745133" cy="4178830"/>
          </a:xfrm>
        </p:spPr>
        <p:txBody>
          <a:bodyPr/>
          <a:lstStyle/>
          <a:p>
            <a:pPr>
              <a:lnSpc>
                <a:spcPct val="150000"/>
              </a:lnSpc>
            </a:pPr>
            <a:r>
              <a:rPr lang="zh-CN" altLang="en-US" sz="3200" b="1" dirty="0">
                <a:solidFill>
                  <a:srgbClr val="C00000"/>
                </a:solidFill>
                <a:latin typeface="DengXian" panose="02010600030101010101" pitchFamily="2" charset="-122"/>
                <a:ea typeface="DengXian" panose="02010600030101010101" pitchFamily="2" charset="-122"/>
              </a:rPr>
              <a:t>对国有企业的评价</a:t>
            </a:r>
            <a:r>
              <a:rPr lang="en-US" altLang="zh-CN" sz="3200" b="1" dirty="0">
                <a:solidFill>
                  <a:srgbClr val="C00000"/>
                </a:solidFill>
                <a:latin typeface="DengXian" panose="02010600030101010101" pitchFamily="2" charset="-122"/>
                <a:ea typeface="DengXian" panose="02010600030101010101" pitchFamily="2" charset="-122"/>
              </a:rPr>
              <a:t>——</a:t>
            </a:r>
          </a:p>
          <a:p>
            <a:pPr marL="0" indent="0">
              <a:lnSpc>
                <a:spcPct val="150000"/>
              </a:lnSpc>
              <a:buNone/>
            </a:pPr>
            <a:r>
              <a:rPr lang="zh-CN" altLang="en-US" sz="2800" b="1" dirty="0">
                <a:latin typeface="DengXian" panose="02010600030101010101" pitchFamily="2" charset="-122"/>
                <a:ea typeface="DengXian" panose="02010600030101010101" pitchFamily="2" charset="-122"/>
              </a:rPr>
              <a:t>                     </a:t>
            </a:r>
            <a:r>
              <a:rPr lang="zh-CN" altLang="en-US" sz="2800" b="1" dirty="0">
                <a:solidFill>
                  <a:schemeClr val="tx1"/>
                </a:solidFill>
                <a:latin typeface="DengXian" panose="02010600030101010101" pitchFamily="2" charset="-122"/>
                <a:ea typeface="DengXian" panose="02010600030101010101" pitchFamily="2" charset="-122"/>
              </a:rPr>
              <a:t>理论上科学                  </a:t>
            </a:r>
            <a:endParaRPr lang="en-US" altLang="zh-CN" sz="2800" b="1" dirty="0">
              <a:solidFill>
                <a:schemeClr val="tx1"/>
              </a:solidFill>
              <a:latin typeface="DengXian" panose="02010600030101010101" pitchFamily="2" charset="-122"/>
              <a:ea typeface="DengXian" panose="02010600030101010101" pitchFamily="2" charset="-122"/>
            </a:endParaRPr>
          </a:p>
          <a:p>
            <a:pPr marL="0" indent="0">
              <a:lnSpc>
                <a:spcPct val="150000"/>
              </a:lnSpc>
              <a:buNone/>
            </a:pPr>
            <a:r>
              <a:rPr lang="zh-CN" altLang="en-US" sz="2800" b="1" dirty="0">
                <a:solidFill>
                  <a:schemeClr val="tx1"/>
                </a:solidFill>
                <a:latin typeface="DengXian" panose="02010600030101010101" pitchFamily="2" charset="-122"/>
                <a:ea typeface="DengXian" panose="02010600030101010101" pitchFamily="2" charset="-122"/>
              </a:rPr>
              <a:t>                     经济上合理</a:t>
            </a:r>
            <a:endParaRPr lang="en-US" altLang="zh-CN" sz="2800" b="1" dirty="0">
              <a:solidFill>
                <a:schemeClr val="tx1"/>
              </a:solidFill>
              <a:latin typeface="DengXian" panose="02010600030101010101" pitchFamily="2" charset="-122"/>
              <a:ea typeface="DengXian" panose="02010600030101010101" pitchFamily="2" charset="-122"/>
            </a:endParaRPr>
          </a:p>
          <a:p>
            <a:pPr marL="0" indent="0">
              <a:lnSpc>
                <a:spcPct val="150000"/>
              </a:lnSpc>
              <a:buNone/>
            </a:pPr>
            <a:r>
              <a:rPr lang="zh-CN" altLang="en-US" sz="2800" b="1" dirty="0">
                <a:solidFill>
                  <a:schemeClr val="tx1"/>
                </a:solidFill>
                <a:latin typeface="DengXian" panose="02010600030101010101" pitchFamily="2" charset="-122"/>
                <a:ea typeface="DengXian" panose="02010600030101010101" pitchFamily="2" charset="-122"/>
              </a:rPr>
              <a:t>                     实践上可行</a:t>
            </a:r>
            <a:endParaRPr lang="en-US" altLang="zh-CN" sz="2800" b="1" dirty="0">
              <a:solidFill>
                <a:schemeClr val="tx1"/>
              </a:solidFill>
              <a:latin typeface="DengXian" panose="02010600030101010101" pitchFamily="2" charset="-122"/>
              <a:ea typeface="DengXian" panose="02010600030101010101" pitchFamily="2" charset="-122"/>
            </a:endParaRPr>
          </a:p>
          <a:p>
            <a:pPr marL="0" indent="0">
              <a:lnSpc>
                <a:spcPct val="150000"/>
              </a:lnSpc>
              <a:buNone/>
            </a:pPr>
            <a:r>
              <a:rPr lang="zh-CN" altLang="en-US" sz="2800" b="1" dirty="0">
                <a:solidFill>
                  <a:schemeClr val="tx1"/>
                </a:solidFill>
                <a:latin typeface="DengXian" panose="02010600030101010101" pitchFamily="2" charset="-122"/>
                <a:ea typeface="DengXian" panose="02010600030101010101" pitchFamily="2" charset="-122"/>
              </a:rPr>
              <a:t>                     国际上认可</a:t>
            </a:r>
            <a:endParaRPr lang="zh-CN" altLang="en-US" sz="2800" dirty="0">
              <a:solidFill>
                <a:schemeClr val="tx1"/>
              </a:solidFill>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1842"/>
            <a:ext cx="12192001" cy="6094320"/>
          </a:xfrm>
          <a:prstGeom prst="rect">
            <a:avLst/>
          </a:prstGeom>
        </p:spPr>
      </p:pic>
    </p:spTree>
    <p:custDataLst>
      <p:tags r:id="rId1"/>
    </p:custData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2020</a:t>
            </a:r>
            <a:r>
              <a:rPr kumimoji="1" lang="zh-CN" altLang="en-US" dirty="0"/>
              <a:t>年央企名单（</a:t>
            </a:r>
            <a:r>
              <a:rPr kumimoji="1" lang="en-US" altLang="zh-CN" dirty="0"/>
              <a:t>97</a:t>
            </a:r>
            <a:r>
              <a:rPr kumimoji="1" lang="zh-CN" altLang="en-US" dirty="0"/>
              <a:t>家）</a:t>
            </a:r>
          </a:p>
        </p:txBody>
      </p:sp>
      <p:pic>
        <p:nvPicPr>
          <p:cNvPr id="4" name="内容占位符 3"/>
          <p:cNvPicPr>
            <a:picLocks noGrp="1" noChangeAspect="1"/>
          </p:cNvPicPr>
          <p:nvPr>
            <p:ph idx="1"/>
          </p:nvPr>
        </p:nvPicPr>
        <p:blipFill>
          <a:blip r:embed="rId3"/>
          <a:stretch>
            <a:fillRect/>
          </a:stretch>
        </p:blipFill>
        <p:spPr>
          <a:xfrm>
            <a:off x="0" y="1338263"/>
            <a:ext cx="6031289" cy="4928425"/>
          </a:xfrm>
          <a:prstGeom prst="rect">
            <a:avLst/>
          </a:prstGeom>
        </p:spPr>
      </p:pic>
      <p:pic>
        <p:nvPicPr>
          <p:cNvPr id="5" name="图片 4"/>
          <p:cNvPicPr>
            <a:picLocks noChangeAspect="1"/>
          </p:cNvPicPr>
          <p:nvPr/>
        </p:nvPicPr>
        <p:blipFill>
          <a:blip r:embed="rId4"/>
          <a:stretch>
            <a:fillRect/>
          </a:stretch>
        </p:blipFill>
        <p:spPr>
          <a:xfrm>
            <a:off x="6031288" y="1790701"/>
            <a:ext cx="6160711" cy="4475987"/>
          </a:xfrm>
          <a:prstGeom prst="rect">
            <a:avLst/>
          </a:prstGeom>
        </p:spPr>
      </p:pic>
    </p:spTree>
    <p:custDataLst>
      <p:tags r:id="rId1"/>
    </p:custData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5" name="内容占位符 4"/>
          <p:cNvPicPr>
            <a:picLocks noGrp="1" noChangeAspect="1"/>
          </p:cNvPicPr>
          <p:nvPr>
            <p:ph idx="1"/>
          </p:nvPr>
        </p:nvPicPr>
        <p:blipFill>
          <a:blip r:embed="rId3"/>
          <a:stretch>
            <a:fillRect/>
          </a:stretch>
        </p:blipFill>
        <p:spPr>
          <a:xfrm>
            <a:off x="5983197" y="1338261"/>
            <a:ext cx="6208804" cy="4562666"/>
          </a:xfrm>
          <a:prstGeom prst="rect">
            <a:avLst/>
          </a:prstGeom>
        </p:spPr>
      </p:pic>
      <p:pic>
        <p:nvPicPr>
          <p:cNvPr id="4" name="图片 3"/>
          <p:cNvPicPr>
            <a:picLocks noChangeAspect="1"/>
          </p:cNvPicPr>
          <p:nvPr/>
        </p:nvPicPr>
        <p:blipFill>
          <a:blip r:embed="rId4"/>
          <a:stretch>
            <a:fillRect/>
          </a:stretch>
        </p:blipFill>
        <p:spPr>
          <a:xfrm>
            <a:off x="0" y="1338263"/>
            <a:ext cx="6197322" cy="4562666"/>
          </a:xfrm>
          <a:prstGeom prst="rect">
            <a:avLst/>
          </a:prstGeom>
        </p:spPr>
      </p:pic>
    </p:spTree>
    <p:custDataLst>
      <p:tags r:id="rId1"/>
    </p:custData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dirty="0"/>
          </a:p>
        </p:txBody>
      </p:sp>
      <p:pic>
        <p:nvPicPr>
          <p:cNvPr id="4" name="内容占位符 3"/>
          <p:cNvPicPr>
            <a:picLocks noGrp="1" noChangeAspect="1"/>
          </p:cNvPicPr>
          <p:nvPr>
            <p:ph idx="1"/>
          </p:nvPr>
        </p:nvPicPr>
        <p:blipFill>
          <a:blip r:embed="rId3"/>
          <a:stretch>
            <a:fillRect/>
          </a:stretch>
        </p:blipFill>
        <p:spPr>
          <a:xfrm>
            <a:off x="1" y="1338263"/>
            <a:ext cx="6315456" cy="5519737"/>
          </a:xfrm>
          <a:prstGeom prst="rect">
            <a:avLst/>
          </a:prstGeom>
        </p:spPr>
      </p:pic>
      <p:pic>
        <p:nvPicPr>
          <p:cNvPr id="5" name="图片 4"/>
          <p:cNvPicPr>
            <a:picLocks noChangeAspect="1"/>
          </p:cNvPicPr>
          <p:nvPr/>
        </p:nvPicPr>
        <p:blipFill>
          <a:blip r:embed="rId4"/>
          <a:stretch>
            <a:fillRect/>
          </a:stretch>
        </p:blipFill>
        <p:spPr>
          <a:xfrm>
            <a:off x="6445045" y="1290016"/>
            <a:ext cx="5746955" cy="5567984"/>
          </a:xfrm>
          <a:prstGeom prst="rect">
            <a:avLst/>
          </a:prstGeom>
        </p:spPr>
      </p:pic>
      <p:cxnSp>
        <p:nvCxnSpPr>
          <p:cNvPr id="8" name="直线连接符 7"/>
          <p:cNvCxnSpPr/>
          <p:nvPr/>
        </p:nvCxnSpPr>
        <p:spPr>
          <a:xfrm>
            <a:off x="6315457" y="1338263"/>
            <a:ext cx="0" cy="551973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dirty="0"/>
          </a:p>
        </p:txBody>
      </p:sp>
      <p:pic>
        <p:nvPicPr>
          <p:cNvPr id="5" name="内容占位符 4"/>
          <p:cNvPicPr>
            <a:picLocks noGrp="1" noChangeAspect="1"/>
          </p:cNvPicPr>
          <p:nvPr>
            <p:ph idx="1"/>
          </p:nvPr>
        </p:nvPicPr>
        <p:blipFill>
          <a:blip r:embed="rId3"/>
          <a:stretch>
            <a:fillRect/>
          </a:stretch>
        </p:blipFill>
        <p:spPr>
          <a:xfrm>
            <a:off x="6510528" y="1746641"/>
            <a:ext cx="5681472" cy="5111359"/>
          </a:xfrm>
          <a:prstGeom prst="rect">
            <a:avLst/>
          </a:prstGeom>
        </p:spPr>
      </p:pic>
      <p:pic>
        <p:nvPicPr>
          <p:cNvPr id="4" name="图片 3"/>
          <p:cNvPicPr>
            <a:picLocks noChangeAspect="1"/>
          </p:cNvPicPr>
          <p:nvPr/>
        </p:nvPicPr>
        <p:blipFill>
          <a:blip r:embed="rId4"/>
          <a:stretch>
            <a:fillRect/>
          </a:stretch>
        </p:blipFill>
        <p:spPr>
          <a:xfrm>
            <a:off x="0" y="1746640"/>
            <a:ext cx="5832963" cy="5111359"/>
          </a:xfrm>
          <a:prstGeom prst="rect">
            <a:avLst/>
          </a:prstGeom>
        </p:spPr>
      </p:pic>
    </p:spTree>
    <p:custDataLst>
      <p:tags r:id="rId1"/>
    </p:custData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dirty="0"/>
          </a:p>
        </p:txBody>
      </p:sp>
      <p:pic>
        <p:nvPicPr>
          <p:cNvPr id="5" name="内容占位符 4"/>
          <p:cNvPicPr>
            <a:picLocks noGrp="1" noChangeAspect="1"/>
          </p:cNvPicPr>
          <p:nvPr>
            <p:ph idx="1"/>
          </p:nvPr>
        </p:nvPicPr>
        <p:blipFill>
          <a:blip r:embed="rId3"/>
          <a:stretch>
            <a:fillRect/>
          </a:stretch>
        </p:blipFill>
        <p:spPr>
          <a:xfrm>
            <a:off x="5888736" y="1764598"/>
            <a:ext cx="6284122" cy="4392362"/>
          </a:xfrm>
          <a:prstGeom prst="rect">
            <a:avLst/>
          </a:prstGeom>
        </p:spPr>
      </p:pic>
      <p:pic>
        <p:nvPicPr>
          <p:cNvPr id="4" name="图片 3"/>
          <p:cNvPicPr>
            <a:picLocks noChangeAspect="1"/>
          </p:cNvPicPr>
          <p:nvPr/>
        </p:nvPicPr>
        <p:blipFill>
          <a:blip r:embed="rId4"/>
          <a:stretch>
            <a:fillRect/>
          </a:stretch>
        </p:blipFill>
        <p:spPr>
          <a:xfrm>
            <a:off x="0" y="1764598"/>
            <a:ext cx="5888736" cy="5093402"/>
          </a:xfrm>
          <a:prstGeom prst="rect">
            <a:avLst/>
          </a:prstGeom>
        </p:spPr>
      </p:pic>
      <p:sp>
        <p:nvSpPr>
          <p:cNvPr id="6" name="矩形 5"/>
          <p:cNvSpPr/>
          <p:nvPr/>
        </p:nvSpPr>
        <p:spPr>
          <a:xfrm>
            <a:off x="6096000" y="6156960"/>
            <a:ext cx="3877056" cy="701040"/>
          </a:xfrm>
          <a:prstGeom prst="rect">
            <a:avLst/>
          </a:prstGeom>
          <a:noFill/>
          <a:ln w="63500" cap="flat" cmpd="sng">
            <a:solidFill>
              <a:schemeClr val="accent1"/>
            </a:solidFill>
            <a:miter lim="800000"/>
          </a:ln>
        </p:spPr>
        <p:txBody>
          <a:bodyPr rtlCol="0" anchor="ctr"/>
          <a:lstStyle/>
          <a:p>
            <a:pPr algn="ctr"/>
            <a:r>
              <a:rPr kumimoji="1" lang="zh-CN" altLang="en-US" sz="2400" dirty="0">
                <a:solidFill>
                  <a:srgbClr val="C00000"/>
                </a:solidFill>
                <a:latin typeface="Arail" charset="0"/>
                <a:ea typeface="Arail" charset="0"/>
                <a:cs typeface="Arail" charset="0"/>
              </a:rPr>
              <a:t>中国企业发展数据年报</a:t>
            </a:r>
          </a:p>
        </p:txBody>
      </p:sp>
    </p:spTree>
    <p:custDataLst>
      <p:tags r:id="rId1"/>
    </p:custData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标题 1"/>
          <p:cNvSpPr>
            <a:spLocks noGrp="1" noChangeArrowheads="1"/>
          </p:cNvSpPr>
          <p:nvPr>
            <p:ph type="title"/>
          </p:nvPr>
        </p:nvSpPr>
        <p:spPr/>
        <p:txBody>
          <a:bodyPr/>
          <a:lstStyle/>
          <a:p>
            <a:pPr eaLnBrk="1" hangingPunct="1"/>
            <a:r>
              <a:rPr lang="zh-CN" altLang="en-US">
                <a:solidFill>
                  <a:srgbClr val="C00000"/>
                </a:solidFill>
              </a:rPr>
              <a:t>二、国有企业产权制度改革</a:t>
            </a:r>
          </a:p>
        </p:txBody>
      </p:sp>
      <p:sp>
        <p:nvSpPr>
          <p:cNvPr id="99330" name="内容占位符 2"/>
          <p:cNvSpPr>
            <a:spLocks noGrp="1" noChangeArrowheads="1"/>
          </p:cNvSpPr>
          <p:nvPr>
            <p:ph idx="1"/>
          </p:nvPr>
        </p:nvSpPr>
        <p:spPr>
          <a:xfrm>
            <a:off x="1817688" y="1658938"/>
            <a:ext cx="9442450" cy="4833937"/>
          </a:xfrm>
        </p:spPr>
        <p:txBody>
          <a:bodyPr/>
          <a:lstStyle/>
          <a:p>
            <a:pPr marL="0" indent="0" eaLnBrk="1" hangingPunct="1">
              <a:lnSpc>
                <a:spcPct val="140000"/>
              </a:lnSpc>
              <a:buFont typeface="Arial" panose="020B0604020202090204" pitchFamily="34" charset="0"/>
              <a:buNone/>
            </a:pPr>
            <a:r>
              <a:rPr lang="en-US" altLang="zh-CN" sz="2800" b="1" dirty="0">
                <a:sym typeface="+mn-ea"/>
              </a:rPr>
              <a:t>2</a:t>
            </a:r>
            <a:r>
              <a:rPr lang="zh-CN" altLang="en-US" sz="2800" b="1" dirty="0">
                <a:sym typeface="+mn-ea"/>
              </a:rPr>
              <a:t>、国有企业产权结构分析</a:t>
            </a:r>
          </a:p>
          <a:p>
            <a:pPr marL="0" indent="0" eaLnBrk="1" hangingPunct="1">
              <a:lnSpc>
                <a:spcPct val="140000"/>
              </a:lnSpc>
              <a:buNone/>
            </a:pPr>
            <a:r>
              <a:rPr lang="zh-CN" altLang="en-US" sz="2800" b="1" dirty="0">
                <a:sym typeface="+mn-ea"/>
              </a:rPr>
              <a:t>      （分析：</a:t>
            </a:r>
            <a:r>
              <a:rPr lang="zh-CN" altLang="en-US" sz="2800" b="1" dirty="0">
                <a:solidFill>
                  <a:srgbClr val="FF0000"/>
                </a:solidFill>
                <a:sym typeface="+mn-ea"/>
              </a:rPr>
              <a:t>共有、公有、国有</a:t>
            </a:r>
            <a:r>
              <a:rPr lang="zh-CN" altLang="en-US" sz="2800" b="1" dirty="0">
                <a:sym typeface="+mn-ea"/>
              </a:rPr>
              <a:t>）</a:t>
            </a:r>
          </a:p>
          <a:p>
            <a:pPr marL="0" indent="0" eaLnBrk="1" hangingPunct="1">
              <a:lnSpc>
                <a:spcPct val="120000"/>
              </a:lnSpc>
              <a:buFont typeface="Arial" panose="020B0604020202090204" pitchFamily="34" charset="0"/>
              <a:buNone/>
            </a:pPr>
            <a:r>
              <a:rPr lang="zh-CN" altLang="en-US" sz="2800" dirty="0">
                <a:sym typeface="+mn-ea"/>
              </a:rPr>
              <a:t>   </a:t>
            </a:r>
            <a:r>
              <a:rPr lang="zh-CN" altLang="en-US" sz="2800" dirty="0">
                <a:solidFill>
                  <a:srgbClr val="C00000"/>
                </a:solidFill>
                <a:sym typeface="+mn-ea"/>
              </a:rPr>
              <a:t>   </a:t>
            </a:r>
            <a:r>
              <a:rPr lang="zh-CN" altLang="en-US" dirty="0">
                <a:solidFill>
                  <a:srgbClr val="C00000"/>
                </a:solidFill>
                <a:latin typeface="宋体" panose="02010600030101010101" pitchFamily="2" charset="-122"/>
                <a:ea typeface="宋体" panose="02010600030101010101" pitchFamily="2" charset="-122"/>
                <a:sym typeface="+mn-ea"/>
              </a:rPr>
              <a:t>◎</a:t>
            </a:r>
            <a:r>
              <a:rPr lang="zh-CN" altLang="en-US" dirty="0">
                <a:solidFill>
                  <a:srgbClr val="C00000"/>
                </a:solidFill>
                <a:sym typeface="+mn-ea"/>
              </a:rPr>
              <a:t> </a:t>
            </a:r>
            <a:r>
              <a:rPr lang="zh-CN" altLang="en-US" dirty="0">
                <a:solidFill>
                  <a:schemeClr val="tx1"/>
                </a:solidFill>
                <a:sym typeface="+mn-ea"/>
              </a:rPr>
              <a:t>国家是国有资产的唯一所有权主体；</a:t>
            </a:r>
            <a:endParaRPr lang="zh-CN" altLang="en-US" dirty="0">
              <a:solidFill>
                <a:schemeClr val="tx1"/>
              </a:solidFill>
            </a:endParaRPr>
          </a:p>
          <a:p>
            <a:pPr marL="0" indent="0" eaLnBrk="1" hangingPunct="1">
              <a:lnSpc>
                <a:spcPct val="120000"/>
              </a:lnSpc>
              <a:buFont typeface="Arial" panose="020B0604020202090204" pitchFamily="34" charset="0"/>
              <a:buNone/>
            </a:pPr>
            <a:r>
              <a:rPr lang="zh-CN" altLang="en-US" dirty="0">
                <a:sym typeface="+mn-ea"/>
              </a:rPr>
              <a:t>     </a:t>
            </a:r>
            <a:r>
              <a:rPr lang="zh-CN" altLang="en-US" dirty="0">
                <a:solidFill>
                  <a:srgbClr val="C00000"/>
                </a:solidFill>
                <a:sym typeface="+mn-ea"/>
              </a:rPr>
              <a:t>  </a:t>
            </a:r>
            <a:r>
              <a:rPr lang="zh-CN" altLang="en-US" dirty="0">
                <a:solidFill>
                  <a:srgbClr val="C00000"/>
                </a:solidFill>
                <a:latin typeface="宋体" panose="02010600030101010101" pitchFamily="2" charset="-122"/>
                <a:ea typeface="宋体" panose="02010600030101010101" pitchFamily="2" charset="-122"/>
                <a:sym typeface="+mn-ea"/>
              </a:rPr>
              <a:t>◎</a:t>
            </a:r>
            <a:r>
              <a:rPr lang="zh-CN" altLang="en-US" dirty="0">
                <a:solidFill>
                  <a:srgbClr val="C00000"/>
                </a:solidFill>
                <a:sym typeface="+mn-ea"/>
              </a:rPr>
              <a:t> </a:t>
            </a:r>
            <a:r>
              <a:rPr lang="zh-CN" altLang="en-US" dirty="0">
                <a:solidFill>
                  <a:schemeClr val="tx1"/>
                </a:solidFill>
                <a:sym typeface="+mn-ea"/>
              </a:rPr>
              <a:t>以行政权为基础的强制性代理关系；</a:t>
            </a:r>
            <a:endParaRPr lang="zh-CN" altLang="en-US" dirty="0">
              <a:solidFill>
                <a:schemeClr val="tx1"/>
              </a:solidFill>
            </a:endParaRPr>
          </a:p>
          <a:p>
            <a:pPr marL="0" indent="0" eaLnBrk="1" hangingPunct="1">
              <a:lnSpc>
                <a:spcPct val="120000"/>
              </a:lnSpc>
              <a:buFont typeface="Arial" panose="020B0604020202090204" pitchFamily="34" charset="0"/>
              <a:buNone/>
            </a:pPr>
            <a:r>
              <a:rPr lang="zh-CN" altLang="en-US" dirty="0">
                <a:sym typeface="+mn-ea"/>
              </a:rPr>
              <a:t>    </a:t>
            </a:r>
            <a:r>
              <a:rPr lang="zh-CN" altLang="en-US" dirty="0">
                <a:solidFill>
                  <a:srgbClr val="C00000"/>
                </a:solidFill>
                <a:sym typeface="+mn-ea"/>
              </a:rPr>
              <a:t>   </a:t>
            </a:r>
            <a:r>
              <a:rPr lang="zh-CN" altLang="en-US" dirty="0">
                <a:solidFill>
                  <a:srgbClr val="C00000"/>
                </a:solidFill>
                <a:latin typeface="宋体" panose="02010600030101010101" pitchFamily="2" charset="-122"/>
                <a:ea typeface="宋体" panose="02010600030101010101" pitchFamily="2" charset="-122"/>
                <a:sym typeface="+mn-ea"/>
              </a:rPr>
              <a:t>◎</a:t>
            </a:r>
            <a:r>
              <a:rPr lang="zh-CN" altLang="en-US" dirty="0">
                <a:solidFill>
                  <a:srgbClr val="C00000"/>
                </a:solidFill>
                <a:sym typeface="+mn-ea"/>
              </a:rPr>
              <a:t> </a:t>
            </a:r>
            <a:r>
              <a:rPr lang="zh-CN" altLang="en-US" dirty="0">
                <a:solidFill>
                  <a:schemeClr val="tx1"/>
                </a:solidFill>
                <a:sym typeface="+mn-ea"/>
              </a:rPr>
              <a:t>国家代理的必要条件是剩余索取权的不可转让性</a:t>
            </a:r>
            <a:r>
              <a:rPr lang="zh-CN" altLang="en-US" dirty="0">
                <a:sym typeface="+mn-ea"/>
              </a:rPr>
              <a:t>。</a:t>
            </a:r>
          </a:p>
          <a:p>
            <a:pPr marL="0" indent="0" eaLnBrk="1" hangingPunct="1">
              <a:lnSpc>
                <a:spcPct val="120000"/>
              </a:lnSpc>
              <a:buFont typeface="Arial" panose="020B0604020202090204" pitchFamily="34" charset="0"/>
              <a:buNone/>
            </a:pPr>
            <a:r>
              <a:rPr lang="zh-CN" altLang="en-US" dirty="0">
                <a:sym typeface="+mn-ea"/>
              </a:rPr>
              <a:t>      </a:t>
            </a:r>
          </a:p>
          <a:p>
            <a:pPr marL="0" indent="0" eaLnBrk="1" hangingPunct="1">
              <a:lnSpc>
                <a:spcPct val="120000"/>
              </a:lnSpc>
              <a:buFont typeface="Arial" panose="020B0604020202090204" pitchFamily="34" charset="0"/>
              <a:buNone/>
            </a:pPr>
            <a:r>
              <a:rPr lang="zh-CN" altLang="en-US" dirty="0">
                <a:sym typeface="+mn-ea"/>
              </a:rPr>
              <a:t>    </a:t>
            </a:r>
            <a:r>
              <a:rPr lang="zh-CN" altLang="en-US" dirty="0">
                <a:solidFill>
                  <a:srgbClr val="C00000"/>
                </a:solidFill>
                <a:sym typeface="+mn-ea"/>
              </a:rPr>
              <a:t>  </a:t>
            </a:r>
            <a:r>
              <a:rPr lang="zh-CN" altLang="en-US" b="1" dirty="0">
                <a:solidFill>
                  <a:srgbClr val="C00000"/>
                </a:solidFill>
                <a:sym typeface="+mn-ea"/>
              </a:rPr>
              <a:t>思考：如何看待国有企业产权不明晰</a:t>
            </a:r>
            <a:r>
              <a:rPr lang="en-US" altLang="zh-CN" b="1" dirty="0">
                <a:solidFill>
                  <a:srgbClr val="C00000"/>
                </a:solidFill>
                <a:sym typeface="+mn-ea"/>
              </a:rPr>
              <a:t>?</a:t>
            </a:r>
            <a:endParaRPr lang="zh-CN" altLang="en-US" b="1" dirty="0">
              <a:solidFill>
                <a:srgbClr val="C00000"/>
              </a:solidFill>
            </a:endParaRPr>
          </a:p>
          <a:p>
            <a:pPr marL="0" indent="0" eaLnBrk="1" hangingPunct="1">
              <a:lnSpc>
                <a:spcPct val="140000"/>
              </a:lnSpc>
              <a:buFont typeface="Arial" panose="020B0604020202090204" pitchFamily="34" charset="0"/>
              <a:buNone/>
            </a:pPr>
            <a:endParaRPr lang="zh-CN" altLang="en-US" b="1" dirty="0">
              <a:solidFill>
                <a:srgbClr val="C00000"/>
              </a:solidFill>
              <a:sym typeface="+mn-ea"/>
            </a:endParaRPr>
          </a:p>
        </p:txBody>
      </p:sp>
    </p:spTree>
    <p:custDataLst>
      <p:tags r:id="rId1"/>
    </p:custData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标题 1"/>
          <p:cNvSpPr>
            <a:spLocks noGrp="1" noChangeArrowheads="1"/>
          </p:cNvSpPr>
          <p:nvPr>
            <p:ph type="title"/>
          </p:nvPr>
        </p:nvSpPr>
        <p:spPr/>
        <p:txBody>
          <a:bodyPr/>
          <a:lstStyle/>
          <a:p>
            <a:pPr eaLnBrk="1" hangingPunct="1"/>
            <a:r>
              <a:rPr lang="zh-CN" altLang="zh-CN" sz="2800">
                <a:sym typeface="+mn-ea"/>
              </a:rPr>
              <a:t>产权界定的相对性</a:t>
            </a:r>
            <a:br>
              <a:rPr lang="zh-CN" altLang="zh-CN" sz="2800"/>
            </a:br>
            <a:endParaRPr lang="zh-CN" altLang="en-US" sz="2800"/>
          </a:p>
        </p:txBody>
      </p:sp>
      <p:sp>
        <p:nvSpPr>
          <p:cNvPr id="100354" name="内容占位符 2"/>
          <p:cNvSpPr>
            <a:spLocks noGrp="1" noChangeArrowheads="1"/>
          </p:cNvSpPr>
          <p:nvPr>
            <p:ph idx="1"/>
          </p:nvPr>
        </p:nvSpPr>
        <p:spPr>
          <a:xfrm>
            <a:off x="1536700" y="1600200"/>
            <a:ext cx="9817100" cy="4576763"/>
          </a:xfrm>
        </p:spPr>
        <p:txBody>
          <a:bodyPr/>
          <a:lstStyle/>
          <a:p>
            <a:pPr marL="0" indent="0" eaLnBrk="1" hangingPunct="1">
              <a:lnSpc>
                <a:spcPct val="150000"/>
              </a:lnSpc>
              <a:buFont typeface="Arial" panose="020B0604020202090204" pitchFamily="34" charset="0"/>
              <a:buNone/>
            </a:pPr>
            <a:r>
              <a:rPr lang="zh-CN" altLang="zh-CN" b="1">
                <a:sym typeface="+mn-ea"/>
              </a:rPr>
              <a:t>    关于产权界定的清晰性，科斯没有明确回答，德姆塞茨和巴泽尔认为：产权界定只能做到</a:t>
            </a:r>
            <a:r>
              <a:rPr lang="zh-CN" altLang="zh-CN" b="1">
                <a:solidFill>
                  <a:srgbClr val="FF0000"/>
                </a:solidFill>
                <a:sym typeface="+mn-ea"/>
              </a:rPr>
              <a:t>相对清晰</a:t>
            </a:r>
            <a:r>
              <a:rPr lang="zh-CN" altLang="zh-CN" b="1">
                <a:sym typeface="+mn-ea"/>
              </a:rPr>
              <a:t>的程度。</a:t>
            </a:r>
            <a:endParaRPr lang="zh-CN" altLang="en-US"/>
          </a:p>
        </p:txBody>
      </p:sp>
      <p:sp>
        <p:nvSpPr>
          <p:cNvPr id="53251" name="Rectangle 3"/>
          <p:cNvSpPr>
            <a:spLocks noGrp="1" noChangeArrowheads="1"/>
          </p:cNvSpPr>
          <p:nvPr/>
        </p:nvSpPr>
        <p:spPr>
          <a:xfrm>
            <a:off x="457200" y="1600200"/>
            <a:ext cx="8229600" cy="4686300"/>
          </a:xfrm>
          <a:prstGeom prst="rect">
            <a:avLst/>
          </a:prstGeom>
        </p:spPr>
        <p:txBody>
          <a:bodyPr/>
          <a:lst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9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9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9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90204"/>
              <a:buChar char="•"/>
              <a:defRPr kumimoji="0" sz="2000" kern="1200">
                <a:solidFill>
                  <a:schemeClr val="tx1"/>
                </a:solidFill>
                <a:latin typeface="+mn-lt"/>
                <a:ea typeface="+mn-ea"/>
                <a:cs typeface="+mn-cs"/>
              </a:defRPr>
            </a:lvl9pPr>
          </a:lstStyle>
          <a:p>
            <a:pPr fontAlgn="auto">
              <a:lnSpc>
                <a:spcPct val="150000"/>
              </a:lnSpc>
              <a:spcAft>
                <a:spcPts val="0"/>
              </a:spcAft>
              <a:defRPr/>
            </a:pPr>
            <a:endParaRPr lang="zh-CN" sz="2400" b="1" dirty="0"/>
          </a:p>
          <a:p>
            <a:pPr marL="0" indent="0" fontAlgn="auto">
              <a:lnSpc>
                <a:spcPct val="150000"/>
              </a:lnSpc>
              <a:spcAft>
                <a:spcPts val="0"/>
              </a:spcAft>
              <a:buFont typeface="Wingdings 2" panose="05020102010507070707"/>
              <a:buNone/>
              <a:defRPr/>
            </a:pPr>
            <a:r>
              <a:rPr lang="zh-CN" sz="2400" b="1" dirty="0"/>
              <a:t>    </a:t>
            </a:r>
          </a:p>
        </p:txBody>
      </p:sp>
      <p:grpSp>
        <p:nvGrpSpPr>
          <p:cNvPr id="100356" name="组合 18"/>
          <p:cNvGrpSpPr/>
          <p:nvPr/>
        </p:nvGrpSpPr>
        <p:grpSpPr bwMode="auto">
          <a:xfrm>
            <a:off x="1625600" y="3849688"/>
            <a:ext cx="7808913" cy="2887662"/>
            <a:chOff x="924" y="5517"/>
            <a:chExt cx="12297" cy="4547"/>
          </a:xfrm>
        </p:grpSpPr>
        <p:sp>
          <p:nvSpPr>
            <p:cNvPr id="10" name="右箭头 9"/>
            <p:cNvSpPr/>
            <p:nvPr/>
          </p:nvSpPr>
          <p:spPr>
            <a:xfrm>
              <a:off x="8866" y="6847"/>
              <a:ext cx="765" cy="7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圆角矩形 10"/>
            <p:cNvSpPr/>
            <p:nvPr/>
          </p:nvSpPr>
          <p:spPr>
            <a:xfrm>
              <a:off x="9631" y="6479"/>
              <a:ext cx="3480" cy="12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b="1"/>
                <a:t>产权界定不完全</a:t>
              </a:r>
            </a:p>
          </p:txBody>
        </p:sp>
        <p:sp>
          <p:nvSpPr>
            <p:cNvPr id="13" name="圆角矩形 12"/>
            <p:cNvSpPr/>
            <p:nvPr/>
          </p:nvSpPr>
          <p:spPr>
            <a:xfrm>
              <a:off x="9741" y="8794"/>
              <a:ext cx="3480" cy="12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b="1"/>
                <a:t>产权界定中的</a:t>
              </a:r>
            </a:p>
            <a:p>
              <a:pPr algn="ctr" eaLnBrk="1" fontAlgn="auto" hangingPunct="1">
                <a:spcBef>
                  <a:spcPts val="0"/>
                </a:spcBef>
                <a:spcAft>
                  <a:spcPts val="0"/>
                </a:spcAft>
                <a:defRPr/>
              </a:pPr>
              <a:r>
                <a:rPr lang="en-US" altLang="zh-CN" b="1"/>
                <a:t>“</a:t>
              </a:r>
              <a:r>
                <a:rPr lang="zh-CN" altLang="en-US" b="1"/>
                <a:t>公共领域</a:t>
              </a:r>
              <a:r>
                <a:rPr lang="en-US" altLang="zh-CN" b="1"/>
                <a:t>”</a:t>
              </a:r>
            </a:p>
          </p:txBody>
        </p:sp>
        <p:sp>
          <p:nvSpPr>
            <p:cNvPr id="14" name="下箭头 13"/>
            <p:cNvSpPr/>
            <p:nvPr/>
          </p:nvSpPr>
          <p:spPr>
            <a:xfrm>
              <a:off x="10989" y="7749"/>
              <a:ext cx="765" cy="104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圆角矩形 6"/>
            <p:cNvSpPr/>
            <p:nvPr/>
          </p:nvSpPr>
          <p:spPr>
            <a:xfrm>
              <a:off x="924" y="5517"/>
              <a:ext cx="3135" cy="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b="1"/>
                <a:t>资产的多重属性</a:t>
              </a:r>
            </a:p>
          </p:txBody>
        </p:sp>
        <p:sp>
          <p:nvSpPr>
            <p:cNvPr id="12" name="圆角矩形 11"/>
            <p:cNvSpPr/>
            <p:nvPr/>
          </p:nvSpPr>
          <p:spPr>
            <a:xfrm>
              <a:off x="924" y="8087"/>
              <a:ext cx="3135" cy="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b="1"/>
                <a:t>正交易成本</a:t>
              </a:r>
            </a:p>
          </p:txBody>
        </p:sp>
        <p:sp>
          <p:nvSpPr>
            <p:cNvPr id="16" name="圆角矩形 15"/>
            <p:cNvSpPr/>
            <p:nvPr/>
          </p:nvSpPr>
          <p:spPr>
            <a:xfrm>
              <a:off x="924" y="6817"/>
              <a:ext cx="3135" cy="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b="1"/>
                <a:t>潜在兴趣者无数</a:t>
              </a:r>
            </a:p>
          </p:txBody>
        </p:sp>
        <p:sp>
          <p:nvSpPr>
            <p:cNvPr id="17" name="圆角矩形 16"/>
            <p:cNvSpPr/>
            <p:nvPr/>
          </p:nvSpPr>
          <p:spPr>
            <a:xfrm>
              <a:off x="5386" y="6479"/>
              <a:ext cx="3480" cy="12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b="1"/>
                <a:t>着眼于带来利益的一个或几个属性</a:t>
              </a:r>
            </a:p>
          </p:txBody>
        </p:sp>
        <p:sp>
          <p:nvSpPr>
            <p:cNvPr id="18" name="右箭头 17"/>
            <p:cNvSpPr/>
            <p:nvPr/>
          </p:nvSpPr>
          <p:spPr>
            <a:xfrm>
              <a:off x="4621" y="6877"/>
              <a:ext cx="765" cy="7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100357" name="圆角矩形 3"/>
          <p:cNvSpPr>
            <a:spLocks noChangeArrowheads="1"/>
          </p:cNvSpPr>
          <p:nvPr/>
        </p:nvSpPr>
        <p:spPr bwMode="auto">
          <a:xfrm>
            <a:off x="9761538" y="5267325"/>
            <a:ext cx="2255837" cy="1470025"/>
          </a:xfrm>
          <a:prstGeom prst="roundRect">
            <a:avLst>
              <a:gd name="adj" fmla="val 16667"/>
            </a:avLst>
          </a:prstGeom>
          <a:noFill/>
          <a:ln w="63500">
            <a:solidFill>
              <a:schemeClr val="accent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1800" b="1">
                <a:solidFill>
                  <a:schemeClr val="tx1"/>
                </a:solidFill>
              </a:rPr>
              <a:t>公共领域：</a:t>
            </a:r>
            <a:r>
              <a:rPr lang="zh-CN" altLang="en-US" sz="1800" b="1">
                <a:solidFill>
                  <a:schemeClr val="tx1"/>
                </a:solidFill>
                <a:sym typeface="+mn-ea"/>
              </a:rPr>
              <a:t>未明确界定的、处于模糊状态的产权集合</a:t>
            </a:r>
            <a:endParaRPr lang="zh-CN" altLang="en-US" sz="1800">
              <a:solidFill>
                <a:schemeClr val="tx1"/>
              </a:solidFill>
              <a:latin typeface="Arail"/>
              <a:ea typeface="Arail"/>
              <a:cs typeface="Arail"/>
            </a:endParaRPr>
          </a:p>
        </p:txBody>
      </p:sp>
    </p:spTree>
    <p:custDataLst>
      <p:tags r:id="rId1"/>
    </p:custData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p:txBody>
          <a:bodyPr/>
          <a:lstStyle/>
          <a:p>
            <a:pPr eaLnBrk="1" hangingPunct="1"/>
            <a:r>
              <a:rPr lang="zh-CN" altLang="zh-CN" sz="2800"/>
              <a:t>产权清晰性的判断标准</a:t>
            </a:r>
          </a:p>
        </p:txBody>
      </p:sp>
      <p:sp>
        <p:nvSpPr>
          <p:cNvPr id="54275" name="Rectangle 3"/>
          <p:cNvSpPr>
            <a:spLocks noGrp="1" noChangeArrowheads="1"/>
          </p:cNvSpPr>
          <p:nvPr>
            <p:ph type="body" idx="1"/>
          </p:nvPr>
        </p:nvSpPr>
        <p:spPr>
          <a:xfrm>
            <a:off x="1608138" y="1998663"/>
            <a:ext cx="9745662" cy="4178300"/>
          </a:xfrm>
        </p:spPr>
        <p:txBody>
          <a:bodyPr rtlCol="0">
            <a:normAutofit fontScale="97500"/>
          </a:bodyPr>
          <a:lstStyle/>
          <a:p>
            <a:pPr eaLnBrk="1" fontAlgn="auto" hangingPunct="1">
              <a:lnSpc>
                <a:spcPct val="150000"/>
              </a:lnSpc>
              <a:spcAft>
                <a:spcPts val="0"/>
              </a:spcAft>
              <a:buFontTx/>
              <a:buNone/>
              <a:defRPr/>
            </a:pPr>
            <a:r>
              <a:rPr lang="zh-CN" altLang="en-US" b="1" dirty="0">
                <a:solidFill>
                  <a:srgbClr val="C00000"/>
                </a:solidFill>
              </a:rPr>
              <a:t>之一：产权主体是否清晰</a:t>
            </a:r>
          </a:p>
          <a:p>
            <a:pPr eaLnBrk="1" fontAlgn="auto" hangingPunct="1">
              <a:lnSpc>
                <a:spcPct val="150000"/>
              </a:lnSpc>
              <a:spcAft>
                <a:spcPts val="0"/>
              </a:spcAft>
              <a:buFontTx/>
              <a:buNone/>
              <a:defRPr/>
            </a:pPr>
            <a:r>
              <a:rPr lang="zh-CN" altLang="en-US" b="1" dirty="0">
                <a:solidFill>
                  <a:schemeClr val="tx1"/>
                </a:solidFill>
              </a:rPr>
              <a:t>            产权的最后归属主体只有是自然人主体，而非虚拟主体时，产权才是清晰的。（私有产权是清晰的，共有产权就是不清晰的。）</a:t>
            </a:r>
          </a:p>
          <a:p>
            <a:pPr eaLnBrk="1" fontAlgn="auto" hangingPunct="1">
              <a:lnSpc>
                <a:spcPct val="150000"/>
              </a:lnSpc>
              <a:spcAft>
                <a:spcPts val="0"/>
              </a:spcAft>
              <a:buFontTx/>
              <a:buNone/>
              <a:defRPr/>
            </a:pPr>
            <a:r>
              <a:rPr lang="zh-CN" altLang="en-US" b="1" dirty="0">
                <a:solidFill>
                  <a:srgbClr val="C00000"/>
                </a:solidFill>
              </a:rPr>
              <a:t>之二：主体拥有的权责利是否一致</a:t>
            </a:r>
          </a:p>
          <a:p>
            <a:pPr eaLnBrk="1" fontAlgn="auto" hangingPunct="1">
              <a:lnSpc>
                <a:spcPct val="150000"/>
              </a:lnSpc>
              <a:spcAft>
                <a:spcPts val="0"/>
              </a:spcAft>
              <a:buFontTx/>
              <a:buNone/>
              <a:defRPr/>
            </a:pPr>
            <a:r>
              <a:rPr lang="zh-CN" altLang="en-US" b="1" dirty="0">
                <a:solidFill>
                  <a:schemeClr val="tx1"/>
                </a:solidFill>
              </a:rPr>
              <a:t>           产权主体只要是明确的就行；在运行中主体拥有高度一致的权责利并保证资产价值保值增值，则产权就是清晰的。（课本上：产权的保护）</a:t>
            </a:r>
          </a:p>
        </p:txBody>
      </p:sp>
    </p:spTree>
    <p:custDataLst>
      <p:tags r:id="rId1"/>
    </p:custData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标题 1"/>
          <p:cNvSpPr>
            <a:spLocks noGrp="1" noChangeArrowheads="1"/>
          </p:cNvSpPr>
          <p:nvPr>
            <p:ph type="title"/>
          </p:nvPr>
        </p:nvSpPr>
        <p:spPr/>
        <p:txBody>
          <a:bodyPr/>
          <a:lstStyle/>
          <a:p>
            <a:pPr eaLnBrk="1" hangingPunct="1"/>
            <a:r>
              <a:rPr lang="zh-CN" altLang="en-US" dirty="0">
                <a:solidFill>
                  <a:srgbClr val="C00000"/>
                </a:solidFill>
              </a:rPr>
              <a:t>二、国有企业产权制度改革</a:t>
            </a:r>
          </a:p>
        </p:txBody>
      </p:sp>
      <p:sp>
        <p:nvSpPr>
          <p:cNvPr id="102402" name="内容占位符 2"/>
          <p:cNvSpPr>
            <a:spLocks noGrp="1" noChangeArrowheads="1"/>
          </p:cNvSpPr>
          <p:nvPr>
            <p:ph idx="1"/>
          </p:nvPr>
        </p:nvSpPr>
        <p:spPr>
          <a:xfrm>
            <a:off x="2065338" y="1676400"/>
            <a:ext cx="9459912" cy="5181600"/>
          </a:xfrm>
        </p:spPr>
        <p:txBody>
          <a:bodyPr/>
          <a:lstStyle/>
          <a:p>
            <a:pPr marL="0" indent="0" eaLnBrk="1" hangingPunct="1">
              <a:lnSpc>
                <a:spcPct val="140000"/>
              </a:lnSpc>
              <a:buFont typeface="Arial" panose="020B0604020202090204" pitchFamily="34" charset="0"/>
              <a:buNone/>
            </a:pPr>
            <a:r>
              <a:rPr lang="en-US" altLang="zh-CN" sz="2800" b="1" dirty="0">
                <a:sym typeface="+mn-ea"/>
              </a:rPr>
              <a:t>3</a:t>
            </a:r>
            <a:r>
              <a:rPr lang="zh-CN" altLang="en-US" sz="2800" b="1" dirty="0">
                <a:sym typeface="+mn-ea"/>
              </a:rPr>
              <a:t>、国企产权的</a:t>
            </a:r>
            <a:r>
              <a:rPr lang="zh-CN" altLang="en-US" sz="2800" b="1" dirty="0">
                <a:sym typeface="+mn-ea"/>
                <a:hlinkClick r:id="" action="ppaction://hlinkshowjump?jump=nextslide"/>
              </a:rPr>
              <a:t>低效率</a:t>
            </a:r>
            <a:endParaRPr lang="zh-CN" altLang="en-US" sz="2800" b="1" dirty="0">
              <a:sym typeface="+mn-ea"/>
            </a:endParaRPr>
          </a:p>
          <a:p>
            <a:pPr marL="0" indent="0" eaLnBrk="1" hangingPunct="1">
              <a:lnSpc>
                <a:spcPct val="140000"/>
              </a:lnSpc>
              <a:buFont typeface="Arial" panose="020B0604020202090204" pitchFamily="34" charset="0"/>
              <a:buNone/>
            </a:pPr>
            <a:r>
              <a:rPr lang="zh-CN" altLang="en-US" sz="2800" dirty="0">
                <a:sym typeface="+mn-ea"/>
              </a:rPr>
              <a:t>   </a:t>
            </a:r>
            <a:r>
              <a:rPr lang="zh-CN" altLang="en-US" sz="2800" dirty="0">
                <a:solidFill>
                  <a:srgbClr val="C00000"/>
                </a:solidFill>
                <a:sym typeface="+mn-ea"/>
              </a:rPr>
              <a:t>   </a:t>
            </a:r>
            <a:r>
              <a:rPr lang="zh-CN" altLang="en-US" dirty="0">
                <a:solidFill>
                  <a:srgbClr val="C00000"/>
                </a:solidFill>
                <a:latin typeface="宋体" panose="02010600030101010101" pitchFamily="2" charset="-122"/>
                <a:ea typeface="宋体" panose="02010600030101010101" pitchFamily="2" charset="-122"/>
                <a:sym typeface="+mn-ea"/>
              </a:rPr>
              <a:t>◎</a:t>
            </a:r>
            <a:r>
              <a:rPr lang="zh-CN" altLang="en-US" dirty="0">
                <a:solidFill>
                  <a:srgbClr val="C00000"/>
                </a:solidFill>
                <a:sym typeface="+mn-ea"/>
              </a:rPr>
              <a:t> </a:t>
            </a:r>
            <a:r>
              <a:rPr lang="zh-CN" altLang="en-US" dirty="0">
                <a:solidFill>
                  <a:schemeClr val="tx1"/>
                </a:solidFill>
                <a:sym typeface="+mn-ea"/>
              </a:rPr>
              <a:t>企业没有自主权、缺乏激励；</a:t>
            </a:r>
            <a:endParaRPr lang="zh-CN" altLang="en-US" dirty="0">
              <a:solidFill>
                <a:schemeClr val="tx1"/>
              </a:solidFill>
            </a:endParaRPr>
          </a:p>
          <a:p>
            <a:pPr marL="0" indent="0" eaLnBrk="1" hangingPunct="1">
              <a:lnSpc>
                <a:spcPct val="120000"/>
              </a:lnSpc>
              <a:buFont typeface="Arial" panose="020B0604020202090204" pitchFamily="34" charset="0"/>
              <a:buNone/>
            </a:pPr>
            <a:r>
              <a:rPr lang="zh-CN" altLang="en-US" dirty="0">
                <a:sym typeface="+mn-ea"/>
              </a:rPr>
              <a:t>     </a:t>
            </a:r>
            <a:r>
              <a:rPr lang="zh-CN" altLang="en-US" dirty="0">
                <a:solidFill>
                  <a:srgbClr val="C00000"/>
                </a:solidFill>
                <a:sym typeface="+mn-ea"/>
              </a:rPr>
              <a:t>  </a:t>
            </a:r>
            <a:r>
              <a:rPr lang="zh-CN" altLang="en-US" dirty="0">
                <a:solidFill>
                  <a:srgbClr val="C00000"/>
                </a:solidFill>
                <a:latin typeface="宋体" panose="02010600030101010101" pitchFamily="2" charset="-122"/>
                <a:ea typeface="宋体" panose="02010600030101010101" pitchFamily="2" charset="-122"/>
                <a:sym typeface="+mn-ea"/>
              </a:rPr>
              <a:t>◎</a:t>
            </a:r>
            <a:r>
              <a:rPr lang="zh-CN" altLang="en-US" dirty="0">
                <a:solidFill>
                  <a:srgbClr val="C00000"/>
                </a:solidFill>
                <a:sym typeface="+mn-ea"/>
              </a:rPr>
              <a:t> </a:t>
            </a:r>
            <a:r>
              <a:rPr lang="zh-CN" altLang="en-US" dirty="0">
                <a:solidFill>
                  <a:schemeClr val="tx1"/>
                </a:solidFill>
                <a:sym typeface="+mn-ea"/>
              </a:rPr>
              <a:t>预算软约束、缺乏竞争力；</a:t>
            </a:r>
            <a:endParaRPr lang="zh-CN" altLang="en-US" dirty="0">
              <a:solidFill>
                <a:schemeClr val="tx1"/>
              </a:solidFill>
            </a:endParaRPr>
          </a:p>
          <a:p>
            <a:pPr marL="0" indent="0" eaLnBrk="1" hangingPunct="1">
              <a:lnSpc>
                <a:spcPct val="120000"/>
              </a:lnSpc>
              <a:buFont typeface="Arial" panose="020B0604020202090204" pitchFamily="34" charset="0"/>
              <a:buNone/>
            </a:pPr>
            <a:r>
              <a:rPr lang="zh-CN" altLang="en-US" dirty="0">
                <a:sym typeface="+mn-ea"/>
              </a:rPr>
              <a:t>    </a:t>
            </a:r>
            <a:r>
              <a:rPr lang="zh-CN" altLang="en-US" dirty="0">
                <a:solidFill>
                  <a:srgbClr val="C00000"/>
                </a:solidFill>
                <a:sym typeface="+mn-ea"/>
              </a:rPr>
              <a:t>   </a:t>
            </a:r>
            <a:r>
              <a:rPr lang="zh-CN" altLang="en-US" dirty="0">
                <a:solidFill>
                  <a:srgbClr val="C00000"/>
                </a:solidFill>
                <a:latin typeface="宋体" panose="02010600030101010101" pitchFamily="2" charset="-122"/>
                <a:ea typeface="宋体" panose="02010600030101010101" pitchFamily="2" charset="-122"/>
                <a:sym typeface="+mn-ea"/>
              </a:rPr>
              <a:t>◎</a:t>
            </a:r>
            <a:r>
              <a:rPr lang="zh-CN" altLang="en-US" dirty="0">
                <a:solidFill>
                  <a:srgbClr val="C00000"/>
                </a:solidFill>
                <a:sym typeface="+mn-ea"/>
              </a:rPr>
              <a:t> </a:t>
            </a:r>
            <a:r>
              <a:rPr lang="zh-CN" altLang="en-US" dirty="0">
                <a:solidFill>
                  <a:schemeClr val="tx1"/>
                </a:solidFill>
                <a:sym typeface="+mn-ea"/>
              </a:rPr>
              <a:t>政府代理的搭便车、短期行为。</a:t>
            </a:r>
            <a:endParaRPr lang="en-US" altLang="zh-CN" dirty="0">
              <a:solidFill>
                <a:schemeClr val="tx1"/>
              </a:solidFill>
              <a:sym typeface="+mn-ea"/>
            </a:endParaRPr>
          </a:p>
          <a:p>
            <a:pPr marL="0" indent="0" eaLnBrk="1" hangingPunct="1">
              <a:lnSpc>
                <a:spcPct val="120000"/>
              </a:lnSpc>
              <a:buFont typeface="Arial" panose="020B0604020202090204" pitchFamily="34" charset="0"/>
              <a:buNone/>
            </a:pPr>
            <a:r>
              <a:rPr lang="zh-CN" altLang="en-US" dirty="0">
                <a:solidFill>
                  <a:schemeClr val="tx1"/>
                </a:solidFill>
                <a:sym typeface="+mn-ea"/>
              </a:rPr>
              <a:t>   </a:t>
            </a:r>
            <a:endParaRPr lang="en-US" altLang="zh-CN" dirty="0">
              <a:solidFill>
                <a:schemeClr val="tx1"/>
              </a:solidFill>
              <a:sym typeface="+mn-ea"/>
            </a:endParaRPr>
          </a:p>
          <a:p>
            <a:pPr marL="0" indent="0" eaLnBrk="1" hangingPunct="1">
              <a:lnSpc>
                <a:spcPct val="120000"/>
              </a:lnSpc>
              <a:buFont typeface="Arial" panose="020B0604020202090204" pitchFamily="34" charset="0"/>
              <a:buNone/>
            </a:pPr>
            <a:r>
              <a:rPr lang="zh-CN" altLang="en-US" b="1" dirty="0">
                <a:solidFill>
                  <a:srgbClr val="FF0000"/>
                </a:solidFill>
                <a:sym typeface="+mn-ea"/>
              </a:rPr>
              <a:t>（推荐阅读</a:t>
            </a:r>
            <a:r>
              <a:rPr lang="en-US" altLang="zh-CN" b="1" dirty="0">
                <a:solidFill>
                  <a:srgbClr val="FF0000"/>
                </a:solidFill>
                <a:sym typeface="+mn-ea"/>
              </a:rPr>
              <a:t>——</a:t>
            </a:r>
            <a:r>
              <a:rPr lang="zh-CN" altLang="en-US" b="1" dirty="0">
                <a:solidFill>
                  <a:srgbClr val="FF0000"/>
                </a:solidFill>
                <a:sym typeface="+mn-ea"/>
              </a:rPr>
              <a:t>周黎安：“官场”</a:t>
            </a:r>
            <a:r>
              <a:rPr lang="en-US" altLang="zh-CN" b="1" dirty="0">
                <a:solidFill>
                  <a:srgbClr val="FF0000"/>
                </a:solidFill>
                <a:sym typeface="+mn-ea"/>
              </a:rPr>
              <a:t>+</a:t>
            </a:r>
            <a:r>
              <a:rPr lang="zh-CN" altLang="en-US" b="1" dirty="0">
                <a:solidFill>
                  <a:srgbClr val="FF0000"/>
                </a:solidFill>
                <a:sym typeface="+mn-ea"/>
              </a:rPr>
              <a:t>“市场”与中国增长故事</a:t>
            </a:r>
            <a:endParaRPr lang="en-US" altLang="zh-CN" b="1" dirty="0">
              <a:solidFill>
                <a:srgbClr val="FF0000"/>
              </a:solidFill>
              <a:sym typeface="+mn-ea"/>
            </a:endParaRPr>
          </a:p>
          <a:p>
            <a:pPr marL="0" indent="0" eaLnBrk="1" hangingPunct="1">
              <a:lnSpc>
                <a:spcPct val="120000"/>
              </a:lnSpc>
              <a:buFont typeface="Arial" panose="020B0604020202090204" pitchFamily="34" charset="0"/>
              <a:buNone/>
            </a:pPr>
            <a:r>
              <a:rPr lang="zh-CN" altLang="en-US" b="1" dirty="0">
                <a:solidFill>
                  <a:srgbClr val="FF0000"/>
                </a:solidFill>
                <a:sym typeface="+mn-ea"/>
              </a:rPr>
              <a:t>                                           经济学的制度范式与中国经验）</a:t>
            </a:r>
          </a:p>
          <a:p>
            <a:pPr marL="0" indent="0" eaLnBrk="1" hangingPunct="1">
              <a:lnSpc>
                <a:spcPct val="120000"/>
              </a:lnSpc>
              <a:buFont typeface="Arial" panose="020B0604020202090204" pitchFamily="34" charset="0"/>
              <a:buNone/>
            </a:pPr>
            <a:r>
              <a:rPr lang="zh-CN" altLang="en-US" dirty="0">
                <a:sym typeface="+mn-ea"/>
              </a:rPr>
              <a:t>      </a:t>
            </a:r>
          </a:p>
          <a:p>
            <a:pPr marL="0" indent="0" eaLnBrk="1" hangingPunct="1">
              <a:lnSpc>
                <a:spcPct val="120000"/>
              </a:lnSpc>
              <a:buFont typeface="Arial" panose="020B0604020202090204" pitchFamily="34" charset="0"/>
              <a:buNone/>
            </a:pPr>
            <a:r>
              <a:rPr lang="zh-CN" altLang="en-US" dirty="0">
                <a:sym typeface="+mn-ea"/>
              </a:rPr>
              <a:t>    </a:t>
            </a:r>
            <a:r>
              <a:rPr lang="zh-CN" altLang="en-US" dirty="0">
                <a:solidFill>
                  <a:srgbClr val="C00000"/>
                </a:solidFill>
                <a:sym typeface="+mn-ea"/>
              </a:rPr>
              <a:t> </a:t>
            </a:r>
            <a:endParaRPr lang="zh-CN" altLang="en-US" b="1" dirty="0">
              <a:solidFill>
                <a:srgbClr val="C00000"/>
              </a:solidFill>
              <a:sym typeface="+mn-ea"/>
            </a:endParaRPr>
          </a:p>
        </p:txBody>
      </p:sp>
    </p:spTree>
    <p:custDataLst>
      <p:tags r:id="rId1"/>
    </p:custData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79930"/>
            <a:ext cx="12192000" cy="5584666"/>
          </a:xfr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519481" cy="6835775"/>
          </a:xfrm>
          <a:prstGeom prst="rect">
            <a:avLst/>
          </a:prstGeom>
        </p:spPr>
      </p:pic>
      <p:sp>
        <p:nvSpPr>
          <p:cNvPr id="2" name="圆角矩形 1">
            <a:extLst>
              <a:ext uri="{FF2B5EF4-FFF2-40B4-BE49-F238E27FC236}">
                <a16:creationId xmlns:a16="http://schemas.microsoft.com/office/drawing/2014/main" id="{966EC922-6C75-C740-943E-4C5F92734670}"/>
              </a:ext>
            </a:extLst>
          </p:cNvPr>
          <p:cNvSpPr/>
          <p:nvPr/>
        </p:nvSpPr>
        <p:spPr>
          <a:xfrm>
            <a:off x="7626484" y="-1"/>
            <a:ext cx="4494179" cy="6835775"/>
          </a:xfrm>
          <a:prstGeom prst="roundRect">
            <a:avLst/>
          </a:prstGeom>
          <a:noFill/>
          <a:ln w="63500" cap="flat" cmpd="sng">
            <a:solidFill>
              <a:schemeClr val="accent1"/>
            </a:solidFill>
            <a:miter lim="800000"/>
          </a:ln>
        </p:spPr>
        <p:txBody>
          <a:bodyPr rtlCol="0" anchor="ctr"/>
          <a:lstStyle/>
          <a:p>
            <a:pPr algn="ctr"/>
            <a:r>
              <a:rPr kumimoji="1" lang="en-US" altLang="zh-CN" sz="2400" b="1" dirty="0">
                <a:solidFill>
                  <a:schemeClr val="tx1"/>
                </a:solidFill>
                <a:latin typeface="Arail" charset="0"/>
                <a:ea typeface="Arail" charset="0"/>
                <a:cs typeface="Arail" charset="0"/>
              </a:rPr>
              <a:t>2021</a:t>
            </a:r>
            <a:r>
              <a:rPr kumimoji="1" lang="zh-CN" altLang="en-US" sz="2400" b="1" dirty="0">
                <a:solidFill>
                  <a:schemeClr val="tx1"/>
                </a:solidFill>
                <a:latin typeface="Arail" charset="0"/>
                <a:ea typeface="Arail" charset="0"/>
                <a:cs typeface="Arail" charset="0"/>
              </a:rPr>
              <a:t>年中国经济八大亮点</a:t>
            </a:r>
            <a:endParaRPr kumimoji="1" lang="en-US" altLang="zh-CN" sz="2400" b="1" dirty="0">
              <a:solidFill>
                <a:schemeClr val="tx1"/>
              </a:solidFill>
              <a:latin typeface="Arail" charset="0"/>
              <a:ea typeface="Arail" charset="0"/>
              <a:cs typeface="Arail" charset="0"/>
            </a:endParaRPr>
          </a:p>
          <a:p>
            <a:pPr algn="ctr"/>
            <a:r>
              <a:rPr kumimoji="1" lang="zh-CN" altLang="en-US" dirty="0">
                <a:solidFill>
                  <a:schemeClr val="tx1"/>
                </a:solidFill>
                <a:latin typeface="Arail" charset="0"/>
                <a:ea typeface="Arail" charset="0"/>
                <a:cs typeface="Arail" charset="0"/>
              </a:rPr>
              <a:t>国家统计局发布（</a:t>
            </a:r>
            <a:r>
              <a:rPr kumimoji="1" lang="en-US" altLang="zh-CN" dirty="0">
                <a:solidFill>
                  <a:schemeClr val="tx1"/>
                </a:solidFill>
                <a:latin typeface="Arail" charset="0"/>
                <a:ea typeface="Arail" charset="0"/>
                <a:cs typeface="Arail" charset="0"/>
              </a:rPr>
              <a:t>2022-1-17</a:t>
            </a:r>
            <a:r>
              <a:rPr kumimoji="1" lang="zh-CN" altLang="en-US" dirty="0">
                <a:latin typeface="Arail" charset="0"/>
                <a:ea typeface="Arail" charset="0"/>
                <a:cs typeface="Arail" charset="0"/>
              </a:rPr>
              <a:t>）</a:t>
            </a:r>
            <a:endParaRPr kumimoji="1" lang="en-US" altLang="zh-CN" dirty="0">
              <a:latin typeface="Arail" charset="0"/>
              <a:ea typeface="Arail" charset="0"/>
              <a:cs typeface="Arail" charset="0"/>
            </a:endParaRPr>
          </a:p>
          <a:p>
            <a:pPr algn="ctr"/>
            <a:endParaRPr kumimoji="1" lang="en-US" altLang="zh-CN" dirty="0">
              <a:solidFill>
                <a:schemeClr val="tx1"/>
              </a:solidFill>
              <a:latin typeface="Arail" charset="0"/>
              <a:ea typeface="Arail" charset="0"/>
              <a:cs typeface="Arail" charset="0"/>
            </a:endParaRPr>
          </a:p>
          <a:p>
            <a:pPr>
              <a:lnSpc>
                <a:spcPct val="200000"/>
              </a:lnSpc>
            </a:pPr>
            <a:r>
              <a:rPr kumimoji="1" lang="en-US" altLang="zh-CN" dirty="0">
                <a:latin typeface="Arail" charset="0"/>
                <a:ea typeface="Arail" charset="0"/>
                <a:cs typeface="Arail" charset="0"/>
              </a:rPr>
              <a:t>1</a:t>
            </a:r>
            <a:r>
              <a:rPr kumimoji="1" lang="zh-CN" altLang="en-US" dirty="0">
                <a:latin typeface="Arail" charset="0"/>
                <a:ea typeface="Arail" charset="0"/>
                <a:cs typeface="Arail" charset="0"/>
              </a:rPr>
              <a:t>、</a:t>
            </a:r>
            <a:r>
              <a:rPr kumimoji="1" lang="en-US" altLang="zh-CN" dirty="0">
                <a:latin typeface="Arail" charset="0"/>
                <a:ea typeface="Arail" charset="0"/>
                <a:cs typeface="Arail" charset="0"/>
              </a:rPr>
              <a:t>GDP</a:t>
            </a:r>
            <a:r>
              <a:rPr kumimoji="1" lang="zh-CN" altLang="en-US" dirty="0">
                <a:latin typeface="Arail" charset="0"/>
                <a:ea typeface="Arail" charset="0"/>
                <a:cs typeface="Arail" charset="0"/>
              </a:rPr>
              <a:t>突破</a:t>
            </a:r>
            <a:r>
              <a:rPr kumimoji="1" lang="en-US" altLang="zh-CN" dirty="0">
                <a:latin typeface="Arail" charset="0"/>
                <a:ea typeface="Arail" charset="0"/>
                <a:cs typeface="Arail" charset="0"/>
              </a:rPr>
              <a:t>110</a:t>
            </a:r>
            <a:r>
              <a:rPr kumimoji="1" lang="zh-CN" altLang="en-US" dirty="0">
                <a:latin typeface="Arail" charset="0"/>
                <a:ea typeface="Arail" charset="0"/>
                <a:cs typeface="Arail" charset="0"/>
              </a:rPr>
              <a:t>万亿，比上看增长</a:t>
            </a:r>
            <a:r>
              <a:rPr kumimoji="1" lang="en-US" altLang="zh-CN" dirty="0">
                <a:latin typeface="Arail" charset="0"/>
                <a:ea typeface="Arail" charset="0"/>
                <a:cs typeface="Arail" charset="0"/>
              </a:rPr>
              <a:t>8.1%</a:t>
            </a:r>
          </a:p>
          <a:p>
            <a:pPr>
              <a:lnSpc>
                <a:spcPct val="200000"/>
              </a:lnSpc>
            </a:pPr>
            <a:r>
              <a:rPr kumimoji="1" lang="en-US" altLang="zh-CN" dirty="0">
                <a:latin typeface="Arail" charset="0"/>
                <a:ea typeface="Arail" charset="0"/>
                <a:cs typeface="Arail" charset="0"/>
              </a:rPr>
              <a:t>2</a:t>
            </a:r>
            <a:r>
              <a:rPr kumimoji="1" lang="zh-CN" altLang="en-US" dirty="0">
                <a:latin typeface="Arail" charset="0"/>
                <a:ea typeface="Arail" charset="0"/>
                <a:cs typeface="Arail" charset="0"/>
              </a:rPr>
              <a:t>、居民收入增长与经济增长同步；</a:t>
            </a:r>
            <a:endParaRPr kumimoji="1" lang="en-US" altLang="zh-CN" dirty="0">
              <a:latin typeface="Arail" charset="0"/>
              <a:ea typeface="Arail" charset="0"/>
              <a:cs typeface="Arail" charset="0"/>
            </a:endParaRPr>
          </a:p>
          <a:p>
            <a:pPr>
              <a:lnSpc>
                <a:spcPct val="200000"/>
              </a:lnSpc>
            </a:pPr>
            <a:r>
              <a:rPr kumimoji="1" lang="en-US" altLang="zh-CN" dirty="0">
                <a:latin typeface="Arail" charset="0"/>
                <a:ea typeface="Arail" charset="0"/>
                <a:cs typeface="Arail" charset="0"/>
              </a:rPr>
              <a:t>3</a:t>
            </a:r>
            <a:r>
              <a:rPr kumimoji="1" lang="zh-CN" altLang="en-US" dirty="0">
                <a:latin typeface="Arail" charset="0"/>
                <a:ea typeface="Arail" charset="0"/>
                <a:cs typeface="Arail" charset="0"/>
              </a:rPr>
              <a:t>、城镇失业率下降；</a:t>
            </a:r>
            <a:endParaRPr kumimoji="1" lang="en-US" altLang="zh-CN" dirty="0">
              <a:latin typeface="Arail" charset="0"/>
              <a:ea typeface="Arail" charset="0"/>
              <a:cs typeface="Arail" charset="0"/>
            </a:endParaRPr>
          </a:p>
          <a:p>
            <a:pPr>
              <a:lnSpc>
                <a:spcPct val="200000"/>
              </a:lnSpc>
            </a:pPr>
            <a:r>
              <a:rPr kumimoji="1" lang="en-US" altLang="zh-CN" dirty="0">
                <a:latin typeface="Arail" charset="0"/>
                <a:ea typeface="Arail" charset="0"/>
                <a:cs typeface="Arail" charset="0"/>
              </a:rPr>
              <a:t>4</a:t>
            </a:r>
            <a:r>
              <a:rPr kumimoji="1" lang="zh-CN" altLang="en-US" dirty="0">
                <a:latin typeface="Arail" charset="0"/>
                <a:ea typeface="Arail" charset="0"/>
                <a:cs typeface="Arail" charset="0"/>
              </a:rPr>
              <a:t>、社会消费品零售额突破</a:t>
            </a:r>
            <a:r>
              <a:rPr kumimoji="1" lang="en-US" altLang="zh-CN" dirty="0">
                <a:latin typeface="Arail" charset="0"/>
                <a:ea typeface="Arail" charset="0"/>
                <a:cs typeface="Arail" charset="0"/>
              </a:rPr>
              <a:t>40</a:t>
            </a:r>
            <a:r>
              <a:rPr kumimoji="1" lang="zh-CN" altLang="en-US" dirty="0">
                <a:latin typeface="Arail" charset="0"/>
                <a:ea typeface="Arail" charset="0"/>
                <a:cs typeface="Arail" charset="0"/>
              </a:rPr>
              <a:t>万亿；</a:t>
            </a:r>
            <a:endParaRPr kumimoji="1" lang="en-US" altLang="zh-CN" dirty="0">
              <a:latin typeface="Arail" charset="0"/>
              <a:ea typeface="Arail" charset="0"/>
              <a:cs typeface="Arail" charset="0"/>
            </a:endParaRPr>
          </a:p>
          <a:p>
            <a:pPr>
              <a:lnSpc>
                <a:spcPct val="200000"/>
              </a:lnSpc>
            </a:pPr>
            <a:r>
              <a:rPr kumimoji="1" lang="en-US" altLang="zh-CN" dirty="0">
                <a:latin typeface="Arail" charset="0"/>
                <a:ea typeface="Arail" charset="0"/>
                <a:cs typeface="Arail" charset="0"/>
              </a:rPr>
              <a:t>5</a:t>
            </a:r>
            <a:r>
              <a:rPr kumimoji="1" lang="zh-CN" altLang="en-US" dirty="0">
                <a:latin typeface="Arail" charset="0"/>
                <a:ea typeface="Arail" charset="0"/>
                <a:cs typeface="Arail" charset="0"/>
              </a:rPr>
              <a:t>、固定资产投资的贡献为负；</a:t>
            </a:r>
            <a:endParaRPr kumimoji="1" lang="en-US" altLang="zh-CN" dirty="0">
              <a:latin typeface="Arail" charset="0"/>
              <a:ea typeface="Arail" charset="0"/>
              <a:cs typeface="Arail" charset="0"/>
            </a:endParaRPr>
          </a:p>
          <a:p>
            <a:pPr>
              <a:lnSpc>
                <a:spcPct val="200000"/>
              </a:lnSpc>
            </a:pPr>
            <a:r>
              <a:rPr kumimoji="1" lang="en-US" altLang="zh-CN" dirty="0">
                <a:latin typeface="Arail" charset="0"/>
                <a:ea typeface="Arail" charset="0"/>
                <a:cs typeface="Arail" charset="0"/>
              </a:rPr>
              <a:t>6</a:t>
            </a:r>
            <a:r>
              <a:rPr kumimoji="1" lang="zh-CN" altLang="en-US" dirty="0">
                <a:latin typeface="Arail" charset="0"/>
                <a:ea typeface="Arail" charset="0"/>
                <a:cs typeface="Arail" charset="0"/>
              </a:rPr>
              <a:t>、工业平均表现好于疫前；</a:t>
            </a:r>
            <a:endParaRPr kumimoji="1" lang="en-US" altLang="zh-CN" dirty="0">
              <a:latin typeface="Arail" charset="0"/>
              <a:ea typeface="Arail" charset="0"/>
              <a:cs typeface="Arail" charset="0"/>
            </a:endParaRPr>
          </a:p>
          <a:p>
            <a:pPr>
              <a:lnSpc>
                <a:spcPct val="200000"/>
              </a:lnSpc>
            </a:pPr>
            <a:r>
              <a:rPr kumimoji="1" lang="en-US" altLang="zh-CN" dirty="0">
                <a:latin typeface="Arail" charset="0"/>
                <a:ea typeface="Arail" charset="0"/>
                <a:cs typeface="Arail" charset="0"/>
              </a:rPr>
              <a:t>7</a:t>
            </a:r>
            <a:r>
              <a:rPr kumimoji="1" lang="zh-CN" altLang="en-US" dirty="0">
                <a:latin typeface="Arail" charset="0"/>
                <a:ea typeface="Arail" charset="0"/>
                <a:cs typeface="Arail" charset="0"/>
              </a:rPr>
              <a:t>、高技术制造业和装备制造业增速快</a:t>
            </a:r>
            <a:endParaRPr kumimoji="1" lang="en-US" altLang="zh-CN" dirty="0">
              <a:latin typeface="Arail" charset="0"/>
              <a:ea typeface="Arail" charset="0"/>
              <a:cs typeface="Arail" charset="0"/>
            </a:endParaRPr>
          </a:p>
          <a:p>
            <a:pPr>
              <a:lnSpc>
                <a:spcPct val="200000"/>
              </a:lnSpc>
            </a:pPr>
            <a:r>
              <a:rPr kumimoji="1" lang="en-US" altLang="zh-CN" dirty="0">
                <a:latin typeface="Arail" charset="0"/>
                <a:ea typeface="Arail" charset="0"/>
                <a:cs typeface="Arail" charset="0"/>
              </a:rPr>
              <a:t>8</a:t>
            </a:r>
            <a:r>
              <a:rPr kumimoji="1" lang="zh-CN" altLang="en-US" dirty="0">
                <a:latin typeface="Arail" charset="0"/>
                <a:ea typeface="Arail" charset="0"/>
                <a:cs typeface="Arail" charset="0"/>
              </a:rPr>
              <a:t>、人口总量正增长。</a:t>
            </a:r>
            <a:endParaRPr kumimoji="1" lang="en-US" altLang="zh-CN" dirty="0">
              <a:latin typeface="Arail" charset="0"/>
              <a:ea typeface="Arail" charset="0"/>
              <a:cs typeface="Arail" charset="0"/>
            </a:endParaRPr>
          </a:p>
        </p:txBody>
      </p:sp>
    </p:spTree>
    <p:custDataLst>
      <p:tags r:id="rId1"/>
    </p:custData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内容占位符 3"/>
          <p:cNvPicPr>
            <a:picLocks noGrp="1" noChangeAspect="1"/>
          </p:cNvPicPr>
          <p:nvPr>
            <p:ph idx="1"/>
          </p:nvPr>
        </p:nvPicPr>
        <p:blipFill>
          <a:blip r:embed="rId3"/>
          <a:stretch>
            <a:fillRect/>
          </a:stretch>
        </p:blipFill>
        <p:spPr>
          <a:xfrm>
            <a:off x="1" y="0"/>
            <a:ext cx="8946776" cy="6858000"/>
          </a:xfrm>
          <a:prstGeom prst="rect">
            <a:avLst/>
          </a:prstGeom>
        </p:spPr>
      </p:pic>
      <p:sp>
        <p:nvSpPr>
          <p:cNvPr id="5" name="圆角矩形 4"/>
          <p:cNvSpPr/>
          <p:nvPr/>
        </p:nvSpPr>
        <p:spPr>
          <a:xfrm>
            <a:off x="9395011" y="2814917"/>
            <a:ext cx="2241177" cy="2456329"/>
          </a:xfrm>
          <a:prstGeom prst="roundRect">
            <a:avLst/>
          </a:prstGeom>
          <a:noFill/>
          <a:ln w="63500" cap="flat" cmpd="sng">
            <a:solidFill>
              <a:schemeClr val="accent1"/>
            </a:solidFill>
            <a:miter lim="800000"/>
          </a:ln>
        </p:spPr>
        <p:txBody>
          <a:bodyPr rtlCol="0" anchor="ctr"/>
          <a:lstStyle/>
          <a:p>
            <a:pPr algn="ctr">
              <a:lnSpc>
                <a:spcPct val="150000"/>
              </a:lnSpc>
            </a:pPr>
            <a:r>
              <a:rPr kumimoji="1" lang="en-US" altLang="zh-CN" sz="2400" dirty="0">
                <a:solidFill>
                  <a:schemeClr val="tx1"/>
                </a:solidFill>
                <a:latin typeface="Arail" charset="0"/>
                <a:ea typeface="Arail" charset="0"/>
                <a:cs typeface="Arail" charset="0"/>
              </a:rPr>
              <a:t>2018</a:t>
            </a:r>
            <a:r>
              <a:rPr kumimoji="1" lang="zh-CN" altLang="en-US" sz="2400" dirty="0">
                <a:solidFill>
                  <a:schemeClr val="tx1"/>
                </a:solidFill>
                <a:latin typeface="Arail" charset="0"/>
                <a:ea typeface="Arail" charset="0"/>
                <a:cs typeface="Arail" charset="0"/>
              </a:rPr>
              <a:t>年，国有企业总资产为</a:t>
            </a:r>
            <a:r>
              <a:rPr kumimoji="1" lang="en-US" altLang="zh-CN" sz="2400" dirty="0">
                <a:solidFill>
                  <a:schemeClr val="tx1"/>
                </a:solidFill>
                <a:latin typeface="Arail" charset="0"/>
                <a:ea typeface="Arail" charset="0"/>
                <a:cs typeface="Arail" charset="0"/>
              </a:rPr>
              <a:t>178</a:t>
            </a:r>
            <a:r>
              <a:rPr kumimoji="1" lang="zh-CN" altLang="en-US" sz="2400" dirty="0">
                <a:solidFill>
                  <a:schemeClr val="tx1"/>
                </a:solidFill>
                <a:latin typeface="Arail" charset="0"/>
                <a:ea typeface="Arail" charset="0"/>
                <a:cs typeface="Arail" charset="0"/>
              </a:rPr>
              <a:t>万亿！</a:t>
            </a:r>
            <a:endParaRPr kumimoji="1" lang="en-US" altLang="zh-CN" sz="2400" dirty="0">
              <a:solidFill>
                <a:schemeClr val="tx1"/>
              </a:solidFill>
              <a:latin typeface="Arail" charset="0"/>
              <a:ea typeface="Arail" charset="0"/>
              <a:cs typeface="Arail" charset="0"/>
            </a:endParaRPr>
          </a:p>
        </p:txBody>
      </p:sp>
    </p:spTree>
    <p:custDataLst>
      <p:tags r:id="rId1"/>
    </p:custData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标题 1"/>
          <p:cNvSpPr>
            <a:spLocks noGrp="1" noChangeArrowheads="1"/>
          </p:cNvSpPr>
          <p:nvPr>
            <p:ph type="title"/>
          </p:nvPr>
        </p:nvSpPr>
        <p:spPr/>
        <p:txBody>
          <a:bodyPr/>
          <a:lstStyle/>
          <a:p>
            <a:pPr eaLnBrk="1" hangingPunct="1"/>
            <a:r>
              <a:rPr lang="zh-CN" altLang="en-US">
                <a:solidFill>
                  <a:srgbClr val="C00000"/>
                </a:solidFill>
              </a:rPr>
              <a:t>二、国有企业产权制度改革</a:t>
            </a:r>
          </a:p>
        </p:txBody>
      </p:sp>
      <p:sp>
        <p:nvSpPr>
          <p:cNvPr id="103426" name="内容占位符 2"/>
          <p:cNvSpPr>
            <a:spLocks noGrp="1" noChangeArrowheads="1"/>
          </p:cNvSpPr>
          <p:nvPr>
            <p:ph idx="1"/>
          </p:nvPr>
        </p:nvSpPr>
        <p:spPr>
          <a:xfrm>
            <a:off x="2133600" y="1676400"/>
            <a:ext cx="9220200" cy="4413250"/>
          </a:xfrm>
        </p:spPr>
        <p:txBody>
          <a:bodyPr/>
          <a:lstStyle/>
          <a:p>
            <a:pPr marL="0" indent="0" eaLnBrk="1" hangingPunct="1">
              <a:lnSpc>
                <a:spcPct val="140000"/>
              </a:lnSpc>
              <a:buFont typeface="Arial" panose="020B0604020202090204" pitchFamily="34" charset="0"/>
              <a:buNone/>
            </a:pPr>
            <a:r>
              <a:rPr lang="en-US" altLang="zh-CN" sz="2800" b="1" dirty="0">
                <a:sym typeface="+mn-ea"/>
              </a:rPr>
              <a:t>4</a:t>
            </a:r>
            <a:r>
              <a:rPr lang="zh-CN" altLang="en-US" sz="2800" b="1" dirty="0">
                <a:sym typeface="+mn-ea"/>
              </a:rPr>
              <a:t>、深化国企产权制度改革的必然性</a:t>
            </a:r>
          </a:p>
          <a:p>
            <a:pPr marL="0" indent="0" eaLnBrk="1" hangingPunct="1">
              <a:lnSpc>
                <a:spcPct val="140000"/>
              </a:lnSpc>
              <a:buFont typeface="Arial" panose="020B0604020202090204" pitchFamily="34" charset="0"/>
              <a:buNone/>
            </a:pPr>
            <a:r>
              <a:rPr lang="zh-CN" altLang="en-US" sz="2800" dirty="0">
                <a:sym typeface="+mn-ea"/>
              </a:rPr>
              <a:t>   </a:t>
            </a:r>
            <a:r>
              <a:rPr lang="zh-CN" altLang="en-US" sz="2800" dirty="0">
                <a:solidFill>
                  <a:srgbClr val="C00000"/>
                </a:solidFill>
                <a:sym typeface="+mn-ea"/>
              </a:rPr>
              <a:t>        </a:t>
            </a:r>
            <a:r>
              <a:rPr lang="zh-CN" altLang="en-US" dirty="0">
                <a:solidFill>
                  <a:srgbClr val="C00000"/>
                </a:solidFill>
                <a:latin typeface="黑体" panose="02010609060101010101" pitchFamily="49" charset="-122"/>
                <a:sym typeface="+mn-ea"/>
              </a:rPr>
              <a:t>◎ </a:t>
            </a:r>
            <a:r>
              <a:rPr lang="zh-CN" altLang="en-US" dirty="0">
                <a:solidFill>
                  <a:schemeClr val="tx1"/>
                </a:solidFill>
                <a:latin typeface="黑体" panose="02010609060101010101" pitchFamily="49" charset="-122"/>
                <a:sym typeface="+mn-ea"/>
              </a:rPr>
              <a:t>提供市场经济所需的微观基础；</a:t>
            </a:r>
            <a:r>
              <a:rPr lang="zh-CN" altLang="en-US" dirty="0">
                <a:solidFill>
                  <a:srgbClr val="C00000"/>
                </a:solidFill>
                <a:latin typeface="黑体" panose="02010609060101010101" pitchFamily="49" charset="-122"/>
                <a:sym typeface="+mn-ea"/>
              </a:rPr>
              <a:t> </a:t>
            </a:r>
            <a:endParaRPr lang="zh-CN" altLang="en-US" dirty="0">
              <a:solidFill>
                <a:schemeClr val="tx1"/>
              </a:solidFill>
              <a:latin typeface="黑体" panose="02010609060101010101" pitchFamily="49" charset="-122"/>
            </a:endParaRPr>
          </a:p>
          <a:p>
            <a:pPr marL="0" indent="0" eaLnBrk="1" hangingPunct="1">
              <a:lnSpc>
                <a:spcPct val="120000"/>
              </a:lnSpc>
              <a:buFont typeface="Arial" panose="020B0604020202090204" pitchFamily="34" charset="0"/>
              <a:buNone/>
            </a:pPr>
            <a:r>
              <a:rPr lang="zh-CN" altLang="en-US" dirty="0">
                <a:latin typeface="黑体" panose="02010609060101010101" pitchFamily="49" charset="-122"/>
                <a:sym typeface="+mn-ea"/>
              </a:rPr>
              <a:t>     </a:t>
            </a:r>
            <a:r>
              <a:rPr lang="zh-CN" altLang="en-US" dirty="0">
                <a:solidFill>
                  <a:srgbClr val="C00000"/>
                </a:solidFill>
                <a:latin typeface="黑体" panose="02010609060101010101" pitchFamily="49" charset="-122"/>
                <a:sym typeface="+mn-ea"/>
              </a:rPr>
              <a:t>  ◎ </a:t>
            </a:r>
            <a:r>
              <a:rPr lang="zh-CN" altLang="en-US" dirty="0">
                <a:solidFill>
                  <a:schemeClr val="tx1"/>
                </a:solidFill>
                <a:latin typeface="黑体" panose="02010609060101010101" pitchFamily="49" charset="-122"/>
                <a:sym typeface="+mn-ea"/>
              </a:rPr>
              <a:t>培养敏感边际行为的市场主体；</a:t>
            </a:r>
            <a:endParaRPr lang="zh-CN" altLang="en-US" dirty="0">
              <a:solidFill>
                <a:schemeClr val="tx1"/>
              </a:solidFill>
              <a:latin typeface="黑体" panose="02010609060101010101" pitchFamily="49" charset="-122"/>
            </a:endParaRPr>
          </a:p>
          <a:p>
            <a:pPr marL="0" indent="0" eaLnBrk="1" hangingPunct="1">
              <a:lnSpc>
                <a:spcPct val="120000"/>
              </a:lnSpc>
              <a:buFont typeface="Arial" panose="020B0604020202090204" pitchFamily="34" charset="0"/>
              <a:buNone/>
            </a:pPr>
            <a:r>
              <a:rPr lang="zh-CN" altLang="en-US" dirty="0">
                <a:latin typeface="黑体" panose="02010609060101010101" pitchFamily="49" charset="-122"/>
                <a:sym typeface="+mn-ea"/>
              </a:rPr>
              <a:t>    </a:t>
            </a:r>
            <a:r>
              <a:rPr lang="zh-CN" altLang="en-US" dirty="0">
                <a:solidFill>
                  <a:srgbClr val="C00000"/>
                </a:solidFill>
                <a:latin typeface="黑体" panose="02010609060101010101" pitchFamily="49" charset="-122"/>
                <a:sym typeface="+mn-ea"/>
              </a:rPr>
              <a:t>   ◎ </a:t>
            </a:r>
            <a:r>
              <a:rPr lang="zh-CN" altLang="en-US" dirty="0">
                <a:solidFill>
                  <a:schemeClr val="tx1"/>
                </a:solidFill>
                <a:latin typeface="黑体" panose="02010609060101010101" pitchFamily="49" charset="-122"/>
                <a:sym typeface="+mn-ea"/>
              </a:rPr>
              <a:t>实现宏观调控方式的转轨。</a:t>
            </a:r>
            <a:endParaRPr lang="en-US" altLang="zh-CN" dirty="0">
              <a:solidFill>
                <a:schemeClr val="tx1"/>
              </a:solidFill>
              <a:latin typeface="黑体" panose="02010609060101010101" pitchFamily="49" charset="-122"/>
              <a:sym typeface="+mn-ea"/>
            </a:endParaRPr>
          </a:p>
          <a:p>
            <a:pPr marL="0" indent="0" eaLnBrk="1" hangingPunct="1">
              <a:lnSpc>
                <a:spcPct val="120000"/>
              </a:lnSpc>
              <a:buFont typeface="Arial" panose="020B0604020202090204" pitchFamily="34" charset="0"/>
              <a:buNone/>
            </a:pPr>
            <a:endParaRPr lang="en-US" altLang="zh-CN" dirty="0">
              <a:solidFill>
                <a:schemeClr val="tx1"/>
              </a:solidFill>
              <a:latin typeface="黑体" panose="02010609060101010101" pitchFamily="49" charset="-122"/>
              <a:sym typeface="+mn-ea"/>
            </a:endParaRPr>
          </a:p>
          <a:p>
            <a:pPr marL="0" indent="0" eaLnBrk="1" hangingPunct="1">
              <a:lnSpc>
                <a:spcPct val="120000"/>
              </a:lnSpc>
              <a:buFont typeface="Arial" panose="020B0604020202090204" pitchFamily="34" charset="0"/>
              <a:buNone/>
            </a:pPr>
            <a:r>
              <a:rPr lang="zh-CN" altLang="en-US" dirty="0">
                <a:solidFill>
                  <a:srgbClr val="C00000"/>
                </a:solidFill>
                <a:latin typeface="黑体" panose="02010609060101010101" pitchFamily="49" charset="-122"/>
                <a:sym typeface="+mn-ea"/>
              </a:rPr>
              <a:t>链接</a:t>
            </a:r>
            <a:r>
              <a:rPr lang="en-US" altLang="zh-CN" dirty="0">
                <a:solidFill>
                  <a:srgbClr val="C00000"/>
                </a:solidFill>
                <a:latin typeface="黑体" panose="02010609060101010101" pitchFamily="49" charset="-122"/>
                <a:sym typeface="+mn-ea"/>
              </a:rPr>
              <a:t>——</a:t>
            </a:r>
          </a:p>
          <a:p>
            <a:pPr marL="0" indent="0" eaLnBrk="1" hangingPunct="1">
              <a:lnSpc>
                <a:spcPct val="120000"/>
              </a:lnSpc>
              <a:buFont typeface="Arial" panose="020B0604020202090204" pitchFamily="34" charset="0"/>
              <a:buNone/>
            </a:pPr>
            <a:r>
              <a:rPr lang="zh-CN" altLang="en-US" dirty="0">
                <a:solidFill>
                  <a:schemeClr val="tx1"/>
                </a:solidFill>
                <a:latin typeface="黑体" panose="02010609060101010101" pitchFamily="49" charset="-122"/>
                <a:sym typeface="+mn-ea"/>
              </a:rPr>
              <a:t>       吴敬琏：</a:t>
            </a:r>
            <a:r>
              <a:rPr lang="en-US" altLang="zh-CN" dirty="0">
                <a:solidFill>
                  <a:schemeClr val="tx1"/>
                </a:solidFill>
                <a:latin typeface="黑体" panose="02010609060101010101" pitchFamily="49" charset="-122"/>
                <a:sym typeface="+mn-ea"/>
              </a:rPr>
              <a:t>《</a:t>
            </a:r>
            <a:r>
              <a:rPr lang="zh-CN" altLang="en-US" dirty="0">
                <a:solidFill>
                  <a:schemeClr val="tx1"/>
                </a:solidFill>
                <a:latin typeface="黑体" panose="02010609060101010101" pitchFamily="49" charset="-122"/>
                <a:sym typeface="+mn-ea"/>
              </a:rPr>
              <a:t>不改革国有经济无法实现共同富裕目标</a:t>
            </a:r>
            <a:r>
              <a:rPr lang="en-US" altLang="zh-CN" dirty="0">
                <a:solidFill>
                  <a:schemeClr val="tx1"/>
                </a:solidFill>
                <a:latin typeface="黑体" panose="02010609060101010101" pitchFamily="49" charset="-122"/>
                <a:sym typeface="+mn-ea"/>
              </a:rPr>
              <a:t>》</a:t>
            </a:r>
            <a:endParaRPr lang="zh-CN" altLang="en-US" dirty="0">
              <a:solidFill>
                <a:schemeClr val="tx1"/>
              </a:solidFill>
              <a:latin typeface="黑体" panose="02010609060101010101" pitchFamily="49" charset="-122"/>
              <a:sym typeface="+mn-ea"/>
            </a:endParaRPr>
          </a:p>
          <a:p>
            <a:pPr marL="0" indent="0" eaLnBrk="1" hangingPunct="1">
              <a:lnSpc>
                <a:spcPct val="120000"/>
              </a:lnSpc>
              <a:buFont typeface="Arial" panose="020B0604020202090204" pitchFamily="34" charset="0"/>
              <a:buNone/>
            </a:pPr>
            <a:r>
              <a:rPr lang="zh-CN" altLang="en-US" dirty="0">
                <a:solidFill>
                  <a:schemeClr val="tx1"/>
                </a:solidFill>
                <a:latin typeface="黑体" panose="02010609060101010101" pitchFamily="49" charset="-122"/>
                <a:sym typeface="+mn-ea"/>
              </a:rPr>
              <a:t>   </a:t>
            </a:r>
          </a:p>
          <a:p>
            <a:pPr marL="0" indent="0" eaLnBrk="1" hangingPunct="1">
              <a:lnSpc>
                <a:spcPct val="120000"/>
              </a:lnSpc>
              <a:buFont typeface="Arial" panose="020B0604020202090204" pitchFamily="34" charset="0"/>
              <a:buNone/>
            </a:pPr>
            <a:r>
              <a:rPr lang="zh-CN" altLang="en-US" dirty="0">
                <a:sym typeface="+mn-ea"/>
              </a:rPr>
              <a:t>      </a:t>
            </a:r>
          </a:p>
          <a:p>
            <a:pPr marL="0" indent="0" eaLnBrk="1" hangingPunct="1">
              <a:lnSpc>
                <a:spcPct val="120000"/>
              </a:lnSpc>
              <a:buFont typeface="Arial" panose="020B0604020202090204" pitchFamily="34" charset="0"/>
              <a:buNone/>
            </a:pPr>
            <a:r>
              <a:rPr lang="zh-CN" altLang="en-US" dirty="0">
                <a:sym typeface="+mn-ea"/>
              </a:rPr>
              <a:t>    </a:t>
            </a:r>
            <a:r>
              <a:rPr lang="zh-CN" altLang="en-US" dirty="0">
                <a:solidFill>
                  <a:srgbClr val="C00000"/>
                </a:solidFill>
                <a:sym typeface="+mn-ea"/>
              </a:rPr>
              <a:t> </a:t>
            </a:r>
            <a:endParaRPr lang="zh-CN" altLang="en-US" b="1" dirty="0">
              <a:solidFill>
                <a:srgbClr val="C00000"/>
              </a:solidFill>
              <a:sym typeface="+mn-ea"/>
            </a:endParaRPr>
          </a:p>
        </p:txBody>
      </p:sp>
    </p:spTree>
    <p:custDataLst>
      <p:tags r:id="rId1"/>
    </p:custData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标题 1"/>
          <p:cNvSpPr>
            <a:spLocks noGrp="1" noChangeArrowheads="1"/>
          </p:cNvSpPr>
          <p:nvPr>
            <p:ph type="title"/>
          </p:nvPr>
        </p:nvSpPr>
        <p:spPr/>
        <p:txBody>
          <a:bodyPr/>
          <a:lstStyle/>
          <a:p>
            <a:pPr eaLnBrk="1" hangingPunct="1"/>
            <a:r>
              <a:rPr lang="zh-CN" altLang="en-US">
                <a:solidFill>
                  <a:srgbClr val="C00000"/>
                </a:solidFill>
                <a:sym typeface="+mn-ea"/>
              </a:rPr>
              <a:t>二、国有企业产权制度改革</a:t>
            </a:r>
            <a:endParaRPr lang="zh-CN" altLang="en-US"/>
          </a:p>
        </p:txBody>
      </p:sp>
      <p:sp>
        <p:nvSpPr>
          <p:cNvPr id="104450" name="内容占位符 2"/>
          <p:cNvSpPr>
            <a:spLocks noGrp="1" noChangeArrowheads="1"/>
          </p:cNvSpPr>
          <p:nvPr>
            <p:ph idx="1"/>
          </p:nvPr>
        </p:nvSpPr>
        <p:spPr>
          <a:xfrm>
            <a:off x="1446213" y="1541463"/>
            <a:ext cx="9745662" cy="4178300"/>
          </a:xfrm>
        </p:spPr>
        <p:txBody>
          <a:bodyPr/>
          <a:lstStyle/>
          <a:p>
            <a:pPr eaLnBrk="1" hangingPunct="1"/>
            <a:r>
              <a:rPr lang="en-US" altLang="zh-CN" sz="2800" b="1" dirty="0"/>
              <a:t>5</a:t>
            </a:r>
            <a:r>
              <a:rPr lang="zh-CN" altLang="en-US" sz="2800" b="1" dirty="0"/>
              <a:t>、我国国企改革五阶段</a:t>
            </a:r>
            <a:endParaRPr lang="zh-CN" altLang="en-US" b="1" dirty="0"/>
          </a:p>
          <a:p>
            <a:pPr eaLnBrk="1" hangingPunct="1"/>
            <a:endParaRPr lang="zh-CN" altLang="en-US" b="1" dirty="0"/>
          </a:p>
        </p:txBody>
      </p:sp>
      <p:graphicFrame>
        <p:nvGraphicFramePr>
          <p:cNvPr id="4" name="表格 3"/>
          <p:cNvGraphicFramePr/>
          <p:nvPr/>
        </p:nvGraphicFramePr>
        <p:xfrm>
          <a:off x="1446213" y="2462213"/>
          <a:ext cx="9526587" cy="3908424"/>
        </p:xfrm>
        <a:graphic>
          <a:graphicData uri="http://schemas.openxmlformats.org/drawingml/2006/table">
            <a:tbl>
              <a:tblPr firstRow="1" bandRow="1">
                <a:tableStyleId>{5C22544A-7EE6-4342-B048-85BDC9FD1C3A}</a:tableStyleId>
              </a:tblPr>
              <a:tblGrid>
                <a:gridCol w="2427524">
                  <a:extLst>
                    <a:ext uri="{9D8B030D-6E8A-4147-A177-3AD203B41FA5}">
                      <a16:colId xmlns:a16="http://schemas.microsoft.com/office/drawing/2014/main" val="20000"/>
                    </a:ext>
                  </a:extLst>
                </a:gridCol>
                <a:gridCol w="2127179">
                  <a:extLst>
                    <a:ext uri="{9D8B030D-6E8A-4147-A177-3AD203B41FA5}">
                      <a16:colId xmlns:a16="http://schemas.microsoft.com/office/drawing/2014/main" val="20001"/>
                    </a:ext>
                  </a:extLst>
                </a:gridCol>
                <a:gridCol w="4971884">
                  <a:extLst>
                    <a:ext uri="{9D8B030D-6E8A-4147-A177-3AD203B41FA5}">
                      <a16:colId xmlns:a16="http://schemas.microsoft.com/office/drawing/2014/main" val="20002"/>
                    </a:ext>
                  </a:extLst>
                </a:gridCol>
              </a:tblGrid>
              <a:tr h="651404">
                <a:tc>
                  <a:txBody>
                    <a:bodyPr/>
                    <a:lstStyle/>
                    <a:p>
                      <a:pPr algn="ctr">
                        <a:buNone/>
                      </a:pPr>
                      <a:r>
                        <a:rPr lang="zh-CN" altLang="en-US" sz="1800"/>
                        <a:t>阶段</a:t>
                      </a:r>
                    </a:p>
                  </a:txBody>
                  <a:tcPr marL="91437" marR="91437" marT="45713" marB="45713"/>
                </a:tc>
                <a:tc>
                  <a:txBody>
                    <a:bodyPr/>
                    <a:lstStyle/>
                    <a:p>
                      <a:pPr algn="ctr">
                        <a:buNone/>
                      </a:pPr>
                      <a:r>
                        <a:rPr lang="zh-CN" altLang="en-US" sz="1800"/>
                        <a:t>时间</a:t>
                      </a:r>
                    </a:p>
                  </a:txBody>
                  <a:tcPr marL="91437" marR="91437" marT="45713" marB="45713"/>
                </a:tc>
                <a:tc>
                  <a:txBody>
                    <a:bodyPr/>
                    <a:lstStyle/>
                    <a:p>
                      <a:pPr algn="ctr">
                        <a:buNone/>
                      </a:pPr>
                      <a:r>
                        <a:rPr lang="zh-CN" altLang="en-US" sz="1800"/>
                        <a:t>目标</a:t>
                      </a:r>
                    </a:p>
                  </a:txBody>
                  <a:tcPr marL="91437" marR="91437" marT="45713" marB="45713"/>
                </a:tc>
                <a:extLst>
                  <a:ext uri="{0D108BD9-81ED-4DB2-BD59-A6C34878D82A}">
                    <a16:rowId xmlns:a16="http://schemas.microsoft.com/office/drawing/2014/main" val="10000"/>
                  </a:ext>
                </a:extLst>
              </a:tr>
              <a:tr h="651404">
                <a:tc>
                  <a:txBody>
                    <a:bodyPr/>
                    <a:lstStyle/>
                    <a:p>
                      <a:pPr>
                        <a:buNone/>
                      </a:pPr>
                      <a:r>
                        <a:rPr lang="zh-CN" altLang="en-US" sz="1800"/>
                        <a:t>放权让利阶段</a:t>
                      </a:r>
                    </a:p>
                  </a:txBody>
                  <a:tcPr marL="91437" marR="91437" marT="45713" marB="45713"/>
                </a:tc>
                <a:tc>
                  <a:txBody>
                    <a:bodyPr/>
                    <a:lstStyle/>
                    <a:p>
                      <a:pPr>
                        <a:buNone/>
                      </a:pPr>
                      <a:r>
                        <a:rPr lang="en-US" altLang="zh-CN" sz="1800"/>
                        <a:t>1978-1984</a:t>
                      </a:r>
                      <a:r>
                        <a:rPr lang="zh-CN" altLang="en-US" sz="1800"/>
                        <a:t>年</a:t>
                      </a:r>
                    </a:p>
                  </a:txBody>
                  <a:tcPr marL="91437" marR="91437" marT="45713" marB="45713"/>
                </a:tc>
                <a:tc>
                  <a:txBody>
                    <a:bodyPr/>
                    <a:lstStyle/>
                    <a:p>
                      <a:pPr>
                        <a:buNone/>
                      </a:pPr>
                      <a:r>
                        <a:rPr lang="zh-CN" altLang="en-US" sz="1800"/>
                        <a:t>扩大经营自主权（利改税、拔改贷）</a:t>
                      </a:r>
                    </a:p>
                  </a:txBody>
                  <a:tcPr marL="91437" marR="91437" marT="45713" marB="45713"/>
                </a:tc>
                <a:extLst>
                  <a:ext uri="{0D108BD9-81ED-4DB2-BD59-A6C34878D82A}">
                    <a16:rowId xmlns:a16="http://schemas.microsoft.com/office/drawing/2014/main" val="10001"/>
                  </a:ext>
                </a:extLst>
              </a:tr>
              <a:tr h="651404">
                <a:tc>
                  <a:txBody>
                    <a:bodyPr/>
                    <a:lstStyle/>
                    <a:p>
                      <a:pPr>
                        <a:buNone/>
                      </a:pPr>
                      <a:r>
                        <a:rPr lang="zh-CN" altLang="en-US" sz="1800"/>
                        <a:t>两权分离阶段</a:t>
                      </a:r>
                    </a:p>
                  </a:txBody>
                  <a:tcPr marL="91437" marR="91437" marT="45713" marB="45713"/>
                </a:tc>
                <a:tc>
                  <a:txBody>
                    <a:bodyPr/>
                    <a:lstStyle/>
                    <a:p>
                      <a:pPr>
                        <a:buNone/>
                      </a:pPr>
                      <a:r>
                        <a:rPr lang="en-US" altLang="zh-CN" sz="1800"/>
                        <a:t>1985-1992</a:t>
                      </a:r>
                      <a:r>
                        <a:rPr lang="zh-CN" altLang="en-US" sz="1800"/>
                        <a:t>年</a:t>
                      </a:r>
                    </a:p>
                  </a:txBody>
                  <a:tcPr marL="91437" marR="91437" marT="45713" marB="45713"/>
                </a:tc>
                <a:tc>
                  <a:txBody>
                    <a:bodyPr/>
                    <a:lstStyle/>
                    <a:p>
                      <a:pPr>
                        <a:buNone/>
                      </a:pPr>
                      <a:r>
                        <a:rPr lang="zh-CN" altLang="en-US" sz="1800"/>
                        <a:t>独立自主、自负盈亏（承包经营、租赁经营）</a:t>
                      </a:r>
                    </a:p>
                  </a:txBody>
                  <a:tcPr marL="91437" marR="91437" marT="45713" marB="45713"/>
                </a:tc>
                <a:extLst>
                  <a:ext uri="{0D108BD9-81ED-4DB2-BD59-A6C34878D82A}">
                    <a16:rowId xmlns:a16="http://schemas.microsoft.com/office/drawing/2014/main" val="10002"/>
                  </a:ext>
                </a:extLst>
              </a:tr>
              <a:tr h="651404">
                <a:tc>
                  <a:txBody>
                    <a:bodyPr/>
                    <a:lstStyle/>
                    <a:p>
                      <a:pPr>
                        <a:buNone/>
                      </a:pPr>
                      <a:r>
                        <a:rPr lang="zh-CN" altLang="en-US" sz="1800"/>
                        <a:t>建立现代企业制度</a:t>
                      </a:r>
                    </a:p>
                  </a:txBody>
                  <a:tcPr marL="91437" marR="91437" marT="45713" marB="45713"/>
                </a:tc>
                <a:tc>
                  <a:txBody>
                    <a:bodyPr/>
                    <a:lstStyle/>
                    <a:p>
                      <a:pPr>
                        <a:buNone/>
                      </a:pPr>
                      <a:r>
                        <a:rPr lang="en-US" altLang="zh-CN" sz="1800"/>
                        <a:t>1993-2002</a:t>
                      </a:r>
                      <a:r>
                        <a:rPr lang="zh-CN" altLang="en-US" sz="1800"/>
                        <a:t>年</a:t>
                      </a:r>
                    </a:p>
                  </a:txBody>
                  <a:tcPr marL="91437" marR="91437" marT="45713" marB="45713"/>
                </a:tc>
                <a:tc>
                  <a:txBody>
                    <a:bodyPr/>
                    <a:lstStyle/>
                    <a:p>
                      <a:pPr>
                        <a:buNone/>
                      </a:pPr>
                      <a:r>
                        <a:rPr lang="zh-CN" altLang="en-US" sz="1800">
                          <a:solidFill>
                            <a:srgbClr val="C00000"/>
                          </a:solidFill>
                        </a:rPr>
                        <a:t>产权清晰</a:t>
                      </a:r>
                      <a:r>
                        <a:rPr lang="zh-CN" altLang="en-US" sz="1800"/>
                        <a:t>、权责明确、政企分开、管理科学</a:t>
                      </a:r>
                    </a:p>
                  </a:txBody>
                  <a:tcPr marL="91437" marR="91437" marT="45713" marB="45713"/>
                </a:tc>
                <a:extLst>
                  <a:ext uri="{0D108BD9-81ED-4DB2-BD59-A6C34878D82A}">
                    <a16:rowId xmlns:a16="http://schemas.microsoft.com/office/drawing/2014/main" val="10003"/>
                  </a:ext>
                </a:extLst>
              </a:tr>
              <a:tr h="651404">
                <a:tc>
                  <a:txBody>
                    <a:bodyPr/>
                    <a:lstStyle/>
                    <a:p>
                      <a:pPr>
                        <a:buNone/>
                      </a:pPr>
                      <a:r>
                        <a:rPr lang="zh-CN" altLang="en-US" sz="1800"/>
                        <a:t>深化改革与制度完善</a:t>
                      </a:r>
                    </a:p>
                  </a:txBody>
                  <a:tcPr marL="91437" marR="91437" marT="45713" marB="45713"/>
                </a:tc>
                <a:tc>
                  <a:txBody>
                    <a:bodyPr/>
                    <a:lstStyle/>
                    <a:p>
                      <a:pPr>
                        <a:buNone/>
                      </a:pPr>
                      <a:r>
                        <a:rPr lang="en-US" altLang="zh-CN" sz="1800"/>
                        <a:t>2003-2013</a:t>
                      </a:r>
                      <a:r>
                        <a:rPr lang="zh-CN" altLang="en-US" sz="1800"/>
                        <a:t>年</a:t>
                      </a:r>
                    </a:p>
                  </a:txBody>
                  <a:tcPr marL="91437" marR="91437" marT="45713" marB="45713"/>
                </a:tc>
                <a:tc>
                  <a:txBody>
                    <a:bodyPr/>
                    <a:lstStyle/>
                    <a:p>
                      <a:pPr>
                        <a:buNone/>
                      </a:pPr>
                      <a:r>
                        <a:rPr lang="zh-CN" altLang="en-US" sz="1800"/>
                        <a:t>国资委监管下的问题整改（抓大放小、重组）</a:t>
                      </a:r>
                    </a:p>
                  </a:txBody>
                  <a:tcPr marL="91437" marR="91437" marT="45713" marB="45713"/>
                </a:tc>
                <a:extLst>
                  <a:ext uri="{0D108BD9-81ED-4DB2-BD59-A6C34878D82A}">
                    <a16:rowId xmlns:a16="http://schemas.microsoft.com/office/drawing/2014/main" val="10004"/>
                  </a:ext>
                </a:extLst>
              </a:tr>
              <a:tr h="651404">
                <a:tc>
                  <a:txBody>
                    <a:bodyPr/>
                    <a:lstStyle/>
                    <a:p>
                      <a:pPr>
                        <a:buNone/>
                      </a:pPr>
                      <a:r>
                        <a:rPr lang="zh-CN" altLang="en-US" sz="1800"/>
                        <a:t>分类改革深化阶段</a:t>
                      </a:r>
                    </a:p>
                  </a:txBody>
                  <a:tcPr marL="91437" marR="91437" marT="45713" marB="45713"/>
                </a:tc>
                <a:tc>
                  <a:txBody>
                    <a:bodyPr/>
                    <a:lstStyle/>
                    <a:p>
                      <a:pPr>
                        <a:buNone/>
                      </a:pPr>
                      <a:r>
                        <a:rPr lang="en-US" altLang="zh-CN" sz="1800"/>
                        <a:t>2014</a:t>
                      </a:r>
                      <a:r>
                        <a:rPr lang="zh-CN" altLang="en-US" sz="1800"/>
                        <a:t>至今</a:t>
                      </a:r>
                    </a:p>
                  </a:txBody>
                  <a:tcPr marL="91437" marR="91437" marT="45713" marB="45713"/>
                </a:tc>
                <a:tc>
                  <a:txBody>
                    <a:bodyPr/>
                    <a:lstStyle/>
                    <a:p>
                      <a:pPr>
                        <a:buNone/>
                      </a:pPr>
                      <a:r>
                        <a:rPr lang="zh-CN" altLang="en-US" sz="1800"/>
                        <a:t>商业类和公益类：分类改革</a:t>
                      </a:r>
                    </a:p>
                  </a:txBody>
                  <a:tcPr marL="91437" marR="91437" marT="45713" marB="45713"/>
                </a:tc>
                <a:extLst>
                  <a:ext uri="{0D108BD9-81ED-4DB2-BD59-A6C34878D82A}">
                    <a16:rowId xmlns:a16="http://schemas.microsoft.com/office/drawing/2014/main" val="10005"/>
                  </a:ext>
                </a:extLst>
              </a:tr>
            </a:tbl>
          </a:graphicData>
        </a:graphic>
      </p:graphicFrame>
    </p:spTree>
    <p:custDataLst>
      <p:tags r:id="rId1"/>
    </p:custData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标题 1"/>
          <p:cNvSpPr>
            <a:spLocks noGrp="1" noChangeArrowheads="1"/>
          </p:cNvSpPr>
          <p:nvPr>
            <p:ph type="title"/>
          </p:nvPr>
        </p:nvSpPr>
        <p:spPr/>
        <p:txBody>
          <a:bodyPr/>
          <a:lstStyle/>
          <a:p>
            <a:pPr eaLnBrk="1" hangingPunct="1"/>
            <a:r>
              <a:rPr lang="zh-CN" altLang="en-US">
                <a:solidFill>
                  <a:srgbClr val="C00000"/>
                </a:solidFill>
              </a:rPr>
              <a:t>二、国有企业产权制度改革</a:t>
            </a:r>
          </a:p>
        </p:txBody>
      </p:sp>
      <p:sp>
        <p:nvSpPr>
          <p:cNvPr id="3" name="内容占位符 2"/>
          <p:cNvSpPr>
            <a:spLocks noGrp="1"/>
          </p:cNvSpPr>
          <p:nvPr>
            <p:ph idx="1"/>
          </p:nvPr>
        </p:nvSpPr>
        <p:spPr>
          <a:xfrm>
            <a:off x="1633538" y="1676400"/>
            <a:ext cx="10115550" cy="5181600"/>
          </a:xfrm>
        </p:spPr>
        <p:txBody>
          <a:bodyPr rtlCol="0">
            <a:normAutofit lnSpcReduction="10000"/>
          </a:bodyPr>
          <a:lstStyle/>
          <a:p>
            <a:pPr marL="0" indent="0" eaLnBrk="1" fontAlgn="auto" hangingPunct="1">
              <a:lnSpc>
                <a:spcPct val="140000"/>
              </a:lnSpc>
              <a:spcAft>
                <a:spcPts val="0"/>
              </a:spcAft>
              <a:buFont typeface="Arial" panose="020B0604020202090204" pitchFamily="34" charset="0"/>
              <a:buNone/>
              <a:defRPr/>
            </a:pPr>
            <a:r>
              <a:rPr lang="en-US" altLang="zh-CN" sz="2800" b="1" dirty="0">
                <a:solidFill>
                  <a:schemeClr val="tx1">
                    <a:lumMod val="75000"/>
                    <a:lumOff val="25000"/>
                  </a:schemeClr>
                </a:solidFill>
                <a:sym typeface="+mn-ea"/>
              </a:rPr>
              <a:t>6</a:t>
            </a:r>
            <a:r>
              <a:rPr lang="zh-CN" altLang="en-US" sz="2800" b="1" dirty="0">
                <a:solidFill>
                  <a:schemeClr val="tx1">
                    <a:lumMod val="75000"/>
                    <a:lumOff val="25000"/>
                  </a:schemeClr>
                </a:solidFill>
                <a:sym typeface="+mn-ea"/>
              </a:rPr>
              <a:t>、明晰化的产权关系</a:t>
            </a:r>
          </a:p>
          <a:p>
            <a:pPr marL="0" indent="0" eaLnBrk="1" fontAlgn="auto" hangingPunct="1">
              <a:lnSpc>
                <a:spcPct val="140000"/>
              </a:lnSpc>
              <a:spcAft>
                <a:spcPts val="0"/>
              </a:spcAft>
              <a:buFont typeface="Arial" panose="020B0604020202090204" pitchFamily="34" charset="0"/>
              <a:buNone/>
              <a:defRPr/>
            </a:pPr>
            <a:r>
              <a:rPr lang="zh-CN" altLang="en-US" sz="2800" dirty="0">
                <a:solidFill>
                  <a:schemeClr val="tx1">
                    <a:lumMod val="75000"/>
                    <a:lumOff val="25000"/>
                  </a:schemeClr>
                </a:solidFill>
                <a:sym typeface="+mn-ea"/>
              </a:rPr>
              <a:t>   </a:t>
            </a:r>
            <a:r>
              <a:rPr lang="zh-CN" altLang="en-US" sz="2800" dirty="0">
                <a:solidFill>
                  <a:srgbClr val="C00000"/>
                </a:solidFill>
                <a:sym typeface="+mn-ea"/>
              </a:rPr>
              <a:t>        </a:t>
            </a:r>
            <a:r>
              <a:rPr lang="zh-CN" altLang="en-US" dirty="0">
                <a:solidFill>
                  <a:srgbClr val="C00000"/>
                </a:solidFill>
                <a:latin typeface="黑体" panose="02010609060101010101" pitchFamily="49" charset="-122"/>
                <a:cs typeface="黑体" panose="02010609060101010101" pitchFamily="49" charset="-122"/>
                <a:sym typeface="+mn-ea"/>
              </a:rPr>
              <a:t>◎</a:t>
            </a:r>
            <a:r>
              <a:rPr lang="zh-CN" altLang="en-US" dirty="0">
                <a:solidFill>
                  <a:schemeClr val="tx1">
                    <a:lumMod val="75000"/>
                    <a:lumOff val="25000"/>
                  </a:schemeClr>
                </a:solidFill>
              </a:rPr>
              <a:t>有利于明确交易界区</a:t>
            </a:r>
            <a:endParaRPr lang="zh-CN" altLang="en-US" dirty="0">
              <a:solidFill>
                <a:schemeClr val="tx1"/>
              </a:solidFill>
              <a:latin typeface="黑体" panose="02010609060101010101" pitchFamily="49" charset="-122"/>
              <a:cs typeface="黑体" panose="02010609060101010101" pitchFamily="49" charset="-122"/>
            </a:endParaRP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latin typeface="黑体" panose="02010609060101010101" pitchFamily="49" charset="-122"/>
                <a:cs typeface="黑体" panose="02010609060101010101" pitchFamily="49" charset="-122"/>
                <a:sym typeface="+mn-ea"/>
              </a:rPr>
              <a:t>       </a:t>
            </a:r>
            <a:r>
              <a:rPr lang="zh-CN" altLang="en-US" dirty="0">
                <a:solidFill>
                  <a:srgbClr val="C00000"/>
                </a:solidFill>
                <a:latin typeface="黑体" panose="02010609060101010101" pitchFamily="49" charset="-122"/>
                <a:cs typeface="黑体" panose="02010609060101010101" pitchFamily="49" charset="-122"/>
                <a:sym typeface="+mn-ea"/>
              </a:rPr>
              <a:t>◎</a:t>
            </a:r>
            <a:r>
              <a:rPr lang="zh-CN" altLang="en-US" dirty="0">
                <a:solidFill>
                  <a:schemeClr val="tx1">
                    <a:lumMod val="75000"/>
                    <a:lumOff val="25000"/>
                  </a:schemeClr>
                </a:solidFill>
              </a:rPr>
              <a:t>有助于规范交易行为</a:t>
            </a:r>
          </a:p>
          <a:p>
            <a:pPr marL="0" indent="0" eaLnBrk="1" fontAlgn="auto" hangingPunct="1">
              <a:spcAft>
                <a:spcPts val="0"/>
              </a:spcAft>
              <a:buFont typeface="Arial" panose="020B0604020202090204" pitchFamily="34" charset="0"/>
              <a:buNone/>
              <a:defRPr/>
            </a:pPr>
            <a:r>
              <a:rPr lang="en-US" altLang="zh-CN" dirty="0">
                <a:solidFill>
                  <a:schemeClr val="tx1">
                    <a:lumMod val="75000"/>
                    <a:lumOff val="25000"/>
                  </a:schemeClr>
                </a:solidFill>
              </a:rPr>
              <a:t>             </a:t>
            </a:r>
            <a:r>
              <a:rPr lang="zh-CN" altLang="en-US" dirty="0">
                <a:solidFill>
                  <a:srgbClr val="C00000"/>
                </a:solidFill>
                <a:latin typeface="黑体" panose="02010609060101010101" pitchFamily="49" charset="-122"/>
                <a:cs typeface="黑体" panose="02010609060101010101" pitchFamily="49" charset="-122"/>
                <a:sym typeface="+mn-ea"/>
              </a:rPr>
              <a:t>◎</a:t>
            </a:r>
            <a:r>
              <a:rPr lang="zh-CN" altLang="en-US" dirty="0">
                <a:solidFill>
                  <a:schemeClr val="tx1">
                    <a:lumMod val="75000"/>
                    <a:lumOff val="25000"/>
                  </a:schemeClr>
                </a:solidFill>
              </a:rPr>
              <a:t>有助于使交易者形成稳定的预期收益</a:t>
            </a:r>
            <a:endParaRPr lang="en-US" altLang="zh-CN"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dirty="0">
                <a:solidFill>
                  <a:srgbClr val="C00000"/>
                </a:solidFill>
                <a:latin typeface="黑体" panose="02010609060101010101" pitchFamily="49" charset="-122"/>
                <a:cs typeface="黑体" panose="02010609060101010101" pitchFamily="49" charset="-122"/>
                <a:sym typeface="+mn-ea"/>
              </a:rPr>
              <a:t>       ◎</a:t>
            </a:r>
            <a:r>
              <a:rPr lang="zh-CN" altLang="en-US" dirty="0">
                <a:solidFill>
                  <a:schemeClr val="tx1">
                    <a:lumMod val="75000"/>
                    <a:lumOff val="25000"/>
                  </a:schemeClr>
                </a:solidFill>
              </a:rPr>
              <a:t>有助于提高合作收益</a:t>
            </a:r>
          </a:p>
          <a:p>
            <a:pPr marL="0" indent="0" eaLnBrk="1" fontAlgn="auto" hangingPunct="1">
              <a:spcAft>
                <a:spcPts val="0"/>
              </a:spcAft>
              <a:buFont typeface="Arial" panose="020B0604020202090204" pitchFamily="34" charset="0"/>
              <a:buNone/>
              <a:defRPr/>
            </a:pPr>
            <a:r>
              <a:rPr lang="zh-CN" altLang="en-US" dirty="0">
                <a:solidFill>
                  <a:srgbClr val="C00000"/>
                </a:solidFill>
                <a:latin typeface="黑体" panose="02010609060101010101" pitchFamily="49" charset="-122"/>
                <a:cs typeface="黑体" panose="02010609060101010101" pitchFamily="49" charset="-122"/>
                <a:sym typeface="+mn-ea"/>
              </a:rPr>
              <a:t>       ◎</a:t>
            </a:r>
            <a:r>
              <a:rPr lang="zh-CN" altLang="en-US" dirty="0">
                <a:solidFill>
                  <a:schemeClr val="tx1">
                    <a:lumMod val="75000"/>
                    <a:lumOff val="25000"/>
                  </a:schemeClr>
                </a:solidFill>
              </a:rPr>
              <a:t>有助于提高资源的配置效益</a:t>
            </a:r>
          </a:p>
          <a:p>
            <a:pPr marL="0" indent="0" eaLnBrk="1" fontAlgn="auto" hangingPunct="1">
              <a:lnSpc>
                <a:spcPct val="120000"/>
              </a:lnSpc>
              <a:spcAft>
                <a:spcPts val="0"/>
              </a:spcAft>
              <a:buFont typeface="Arial" panose="020B0604020202090204" pitchFamily="34" charset="0"/>
              <a:buNone/>
              <a:defRPr/>
            </a:pPr>
            <a:r>
              <a:rPr lang="zh-CN" altLang="en-US" dirty="0">
                <a:solidFill>
                  <a:schemeClr val="tx1"/>
                </a:solidFill>
                <a:latin typeface="黑体" panose="02010609060101010101" pitchFamily="49" charset="-122"/>
                <a:cs typeface="黑体" panose="02010609060101010101" pitchFamily="49" charset="-122"/>
                <a:sym typeface="+mn-ea"/>
              </a:rPr>
              <a:t>   </a:t>
            </a:r>
          </a:p>
          <a:p>
            <a:pPr marL="0" indent="0" eaLnBrk="1" fontAlgn="auto" hangingPunct="1">
              <a:lnSpc>
                <a:spcPct val="12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p>
          <a:p>
            <a:pPr marL="0" indent="0" eaLnBrk="1" fontAlgn="auto" hangingPunct="1">
              <a:lnSpc>
                <a:spcPct val="12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zh-CN" altLang="en-US" dirty="0">
                <a:solidFill>
                  <a:srgbClr val="C00000"/>
                </a:solidFill>
                <a:sym typeface="+mn-ea"/>
              </a:rPr>
              <a:t> </a:t>
            </a:r>
            <a:endParaRPr lang="zh-CN" altLang="en-US" b="1" dirty="0">
              <a:solidFill>
                <a:srgbClr val="C00000"/>
              </a:solidFill>
              <a:sym typeface="+mn-ea"/>
            </a:endParaRPr>
          </a:p>
        </p:txBody>
      </p:sp>
    </p:spTree>
    <p:custDataLst>
      <p:tags r:id="rId1"/>
    </p:custData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标题 1"/>
          <p:cNvSpPr>
            <a:spLocks noGrp="1" noChangeArrowheads="1"/>
          </p:cNvSpPr>
          <p:nvPr>
            <p:ph type="title"/>
          </p:nvPr>
        </p:nvSpPr>
        <p:spPr/>
        <p:txBody>
          <a:bodyPr/>
          <a:lstStyle/>
          <a:p>
            <a:pPr eaLnBrk="1" hangingPunct="1"/>
            <a:r>
              <a:rPr lang="zh-CN" altLang="en-US">
                <a:solidFill>
                  <a:srgbClr val="C00000"/>
                </a:solidFill>
              </a:rPr>
              <a:t>三、国有企业走向市场的两难</a:t>
            </a:r>
          </a:p>
        </p:txBody>
      </p:sp>
      <p:sp>
        <p:nvSpPr>
          <p:cNvPr id="106498" name="内容占位符 2"/>
          <p:cNvSpPr>
            <a:spLocks noGrp="1" noChangeArrowheads="1"/>
          </p:cNvSpPr>
          <p:nvPr>
            <p:ph idx="1"/>
          </p:nvPr>
        </p:nvSpPr>
        <p:spPr>
          <a:xfrm>
            <a:off x="1633538" y="1676400"/>
            <a:ext cx="10115550" cy="4518025"/>
          </a:xfrm>
        </p:spPr>
        <p:txBody>
          <a:bodyPr/>
          <a:lstStyle/>
          <a:p>
            <a:pPr marL="0" indent="0" eaLnBrk="1" hangingPunct="1">
              <a:lnSpc>
                <a:spcPct val="120000"/>
              </a:lnSpc>
              <a:buFont typeface="Arial" panose="020B0604020202090204" pitchFamily="34" charset="0"/>
              <a:buNone/>
            </a:pPr>
            <a:endParaRPr lang="en-US" altLang="zh-CN" dirty="0">
              <a:sym typeface="+mn-ea"/>
            </a:endParaRPr>
          </a:p>
          <a:p>
            <a:pPr marL="0" indent="0" eaLnBrk="1" hangingPunct="1">
              <a:lnSpc>
                <a:spcPct val="120000"/>
              </a:lnSpc>
              <a:buFont typeface="Arial" panose="020B0604020202090204" pitchFamily="34" charset="0"/>
              <a:buNone/>
            </a:pPr>
            <a:r>
              <a:rPr lang="zh-CN" altLang="en-US" sz="2800" b="1" dirty="0">
                <a:sym typeface="+mn-ea"/>
              </a:rPr>
              <a:t>讨论 ：</a:t>
            </a:r>
            <a:endParaRPr lang="en-US" altLang="zh-CN" sz="2800" b="1" dirty="0">
              <a:sym typeface="+mn-ea"/>
            </a:endParaRPr>
          </a:p>
          <a:p>
            <a:pPr marL="0" indent="0" eaLnBrk="1" hangingPunct="1">
              <a:lnSpc>
                <a:spcPct val="120000"/>
              </a:lnSpc>
              <a:buFont typeface="Arial" panose="020B0604020202090204" pitchFamily="34" charset="0"/>
              <a:buNone/>
            </a:pPr>
            <a:r>
              <a:rPr lang="en-US" altLang="zh-CN" sz="2800" b="1" dirty="0">
                <a:sym typeface="+mn-ea"/>
              </a:rPr>
              <a:t>           1</a:t>
            </a:r>
            <a:r>
              <a:rPr lang="zh-CN" altLang="en-US" sz="2800" b="1" dirty="0">
                <a:sym typeface="+mn-ea"/>
              </a:rPr>
              <a:t>、国企治理中存在的主要问题？</a:t>
            </a:r>
            <a:endParaRPr lang="en-US" altLang="zh-CN" sz="2800" b="1" dirty="0">
              <a:sym typeface="+mn-ea"/>
            </a:endParaRPr>
          </a:p>
          <a:p>
            <a:pPr marL="0" indent="0" eaLnBrk="1" hangingPunct="1">
              <a:lnSpc>
                <a:spcPct val="120000"/>
              </a:lnSpc>
              <a:buFont typeface="Arial" panose="020B0604020202090204" pitchFamily="34" charset="0"/>
              <a:buNone/>
            </a:pPr>
            <a:r>
              <a:rPr lang="en-US" altLang="zh-CN" sz="2800" b="1" dirty="0">
                <a:sym typeface="+mn-ea"/>
              </a:rPr>
              <a:t>           2</a:t>
            </a:r>
            <a:r>
              <a:rPr lang="zh-CN" altLang="en-US" sz="2800" b="1" dirty="0">
                <a:sym typeface="+mn-ea"/>
              </a:rPr>
              <a:t>、国企改革中存在的主要问题？</a:t>
            </a:r>
            <a:endParaRPr lang="zh-CN" altLang="en-US" dirty="0">
              <a:sym typeface="+mn-ea"/>
            </a:endParaRPr>
          </a:p>
          <a:p>
            <a:pPr marL="0" indent="0" eaLnBrk="1" hangingPunct="1">
              <a:lnSpc>
                <a:spcPct val="120000"/>
              </a:lnSpc>
              <a:buFont typeface="Arial" panose="020B0604020202090204" pitchFamily="34" charset="0"/>
              <a:buNone/>
            </a:pPr>
            <a:r>
              <a:rPr lang="zh-CN" altLang="en-US" dirty="0">
                <a:sym typeface="+mn-ea"/>
              </a:rPr>
              <a:t>    </a:t>
            </a:r>
            <a:r>
              <a:rPr lang="zh-CN" altLang="en-US" dirty="0">
                <a:solidFill>
                  <a:srgbClr val="C00000"/>
                </a:solidFill>
                <a:sym typeface="+mn-ea"/>
              </a:rPr>
              <a:t> </a:t>
            </a:r>
            <a:endParaRPr lang="zh-CN" altLang="en-US" b="1" dirty="0">
              <a:solidFill>
                <a:srgbClr val="C00000"/>
              </a:solidFill>
              <a:sym typeface="+mn-ea"/>
            </a:endParaRPr>
          </a:p>
        </p:txBody>
      </p:sp>
    </p:spTree>
    <p:custDataLst>
      <p:tags r:id="rId1"/>
    </p:custData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国企治理中存在的问题</a:t>
            </a:r>
          </a:p>
        </p:txBody>
      </p:sp>
      <p:sp>
        <p:nvSpPr>
          <p:cNvPr id="3" name="内容占位符 2"/>
          <p:cNvSpPr>
            <a:spLocks noGrp="1"/>
          </p:cNvSpPr>
          <p:nvPr>
            <p:ph idx="1"/>
          </p:nvPr>
        </p:nvSpPr>
        <p:spPr>
          <a:xfrm>
            <a:off x="1608666" y="1998133"/>
            <a:ext cx="9745133" cy="4373638"/>
          </a:xfrm>
        </p:spPr>
        <p:txBody>
          <a:bodyPr/>
          <a:lstStyle/>
          <a:p>
            <a:pPr marL="0" indent="0">
              <a:lnSpc>
                <a:spcPct val="150000"/>
              </a:lnSpc>
              <a:buNone/>
            </a:pPr>
            <a:r>
              <a:rPr kumimoji="1" lang="en-US" altLang="zh-CN" sz="2800" b="1" dirty="0">
                <a:solidFill>
                  <a:srgbClr val="C00000"/>
                </a:solidFill>
              </a:rPr>
              <a:t>1､</a:t>
            </a:r>
            <a:r>
              <a:rPr kumimoji="1" lang="zh-CN" altLang="en-US" sz="2800" b="1" dirty="0">
                <a:solidFill>
                  <a:srgbClr val="C00000"/>
                </a:solidFill>
              </a:rPr>
              <a:t>所有权主体缺位</a:t>
            </a:r>
            <a:endParaRPr kumimoji="1" lang="en-US" altLang="zh-CN" sz="2800" b="1" dirty="0">
              <a:solidFill>
                <a:srgbClr val="C00000"/>
              </a:solidFill>
            </a:endParaRPr>
          </a:p>
          <a:p>
            <a:pPr marL="0" indent="0">
              <a:lnSpc>
                <a:spcPct val="150000"/>
              </a:lnSpc>
              <a:buNone/>
            </a:pPr>
            <a:r>
              <a:rPr kumimoji="1" lang="zh-CN" altLang="en-US" b="1" dirty="0"/>
              <a:t>    “作为一个明智的、负责任的和积极进取的所有者角色，国家应该建立一套清晰、稳定的所有权政策，并确保在保持必要程度的职业化和有效率的基础上，以一种透明、负责任的方式对国有企业实施治理”。</a:t>
            </a:r>
            <a:endParaRPr kumimoji="1" lang="en-US" altLang="zh-CN" b="1" dirty="0"/>
          </a:p>
          <a:p>
            <a:pPr marL="0" indent="0">
              <a:lnSpc>
                <a:spcPct val="150000"/>
              </a:lnSpc>
              <a:buNone/>
            </a:pPr>
            <a:r>
              <a:rPr kumimoji="1" lang="zh-CN" altLang="en-US" b="1" dirty="0"/>
              <a:t>                                   </a:t>
            </a:r>
            <a:r>
              <a:rPr kumimoji="1" lang="en-US" altLang="zh-CN" b="1" dirty="0"/>
              <a:t>——《OECD</a:t>
            </a:r>
            <a:r>
              <a:rPr kumimoji="1" lang="zh-CN" altLang="en-US" b="1" dirty="0"/>
              <a:t>国有企业公司治理指引</a:t>
            </a:r>
            <a:r>
              <a:rPr kumimoji="1" lang="en-US" altLang="zh-CN" b="1" dirty="0"/>
              <a:t>》</a:t>
            </a:r>
          </a:p>
          <a:p>
            <a:pPr marL="0" indent="0">
              <a:buNone/>
            </a:pPr>
            <a:endParaRPr kumimoji="1" lang="zh-CN" altLang="en-US" dirty="0"/>
          </a:p>
        </p:txBody>
      </p:sp>
    </p:spTree>
    <p:custDataLst>
      <p:tags r:id="rId1"/>
    </p:custData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国企治理中存在的问题</a:t>
            </a:r>
          </a:p>
        </p:txBody>
      </p:sp>
      <p:sp>
        <p:nvSpPr>
          <p:cNvPr id="3" name="内容占位符 2"/>
          <p:cNvSpPr>
            <a:spLocks noGrp="1"/>
          </p:cNvSpPr>
          <p:nvPr>
            <p:ph idx="1"/>
          </p:nvPr>
        </p:nvSpPr>
        <p:spPr>
          <a:xfrm>
            <a:off x="653143" y="1998133"/>
            <a:ext cx="11074400" cy="4373638"/>
          </a:xfrm>
        </p:spPr>
        <p:txBody>
          <a:bodyPr/>
          <a:lstStyle/>
          <a:p>
            <a:pPr marL="0" indent="0">
              <a:lnSpc>
                <a:spcPct val="150000"/>
              </a:lnSpc>
              <a:buNone/>
            </a:pPr>
            <a:r>
              <a:rPr kumimoji="1" lang="en-US" altLang="zh-CN" sz="2800" b="1" dirty="0">
                <a:solidFill>
                  <a:srgbClr val="C00000"/>
                </a:solidFill>
              </a:rPr>
              <a:t>2､</a:t>
            </a:r>
            <a:r>
              <a:rPr kumimoji="1" lang="zh-CN" altLang="en-US" sz="2800" b="1" dirty="0">
                <a:solidFill>
                  <a:srgbClr val="C00000"/>
                </a:solidFill>
              </a:rPr>
              <a:t>国资委的机构与职权问题</a:t>
            </a:r>
            <a:endParaRPr kumimoji="1" lang="en-US" altLang="zh-CN" sz="2800" b="1" dirty="0">
              <a:solidFill>
                <a:srgbClr val="C00000"/>
              </a:solidFill>
            </a:endParaRPr>
          </a:p>
          <a:p>
            <a:pPr marL="0" indent="0">
              <a:lnSpc>
                <a:spcPct val="150000"/>
              </a:lnSpc>
              <a:buNone/>
            </a:pPr>
            <a:r>
              <a:rPr kumimoji="1" lang="zh-CN" altLang="en-US" b="1" dirty="0"/>
              <a:t>   </a:t>
            </a:r>
            <a:r>
              <a:rPr kumimoji="1" lang="en-US" altLang="zh-CN" b="1" dirty="0"/>
              <a:t>A</a:t>
            </a:r>
            <a:r>
              <a:rPr kumimoji="1" lang="zh-CN" altLang="en-US" b="1" dirty="0"/>
              <a:t>、国资委双重性质（政府机构与出资人机构），导致职权过大、政企不分。</a:t>
            </a:r>
            <a:endParaRPr kumimoji="1" lang="en-US" altLang="zh-CN" b="1" dirty="0"/>
          </a:p>
          <a:p>
            <a:pPr marL="0" indent="0">
              <a:lnSpc>
                <a:spcPct val="150000"/>
              </a:lnSpc>
              <a:buNone/>
            </a:pPr>
            <a:r>
              <a:rPr kumimoji="1" lang="zh-CN" altLang="en-US" b="1" dirty="0"/>
              <a:t>   </a:t>
            </a:r>
            <a:r>
              <a:rPr kumimoji="1" lang="en-US" altLang="zh-CN" b="1" dirty="0"/>
              <a:t>B</a:t>
            </a:r>
            <a:r>
              <a:rPr kumimoji="1" lang="zh-CN" altLang="en-US" b="1" dirty="0"/>
              <a:t>、 国资委的职权重构：“管人”（通过股东大会，避免直接干预）</a:t>
            </a:r>
            <a:endParaRPr kumimoji="1" lang="en-US" altLang="zh-CN" b="1" dirty="0"/>
          </a:p>
          <a:p>
            <a:pPr marL="0" indent="0">
              <a:lnSpc>
                <a:spcPct val="150000"/>
              </a:lnSpc>
              <a:buNone/>
            </a:pPr>
            <a:r>
              <a:rPr kumimoji="1" lang="zh-CN" altLang="en-US" b="1" dirty="0"/>
              <a:t>                                           “管事”（限于股东大会上的建议与咨询）</a:t>
            </a:r>
            <a:endParaRPr kumimoji="1" lang="en-US" altLang="zh-CN" b="1" dirty="0"/>
          </a:p>
          <a:p>
            <a:pPr marL="0" indent="0">
              <a:lnSpc>
                <a:spcPct val="150000"/>
              </a:lnSpc>
              <a:buNone/>
            </a:pPr>
            <a:r>
              <a:rPr kumimoji="1" lang="zh-CN" altLang="en-US" b="1" dirty="0"/>
              <a:t>                                           “管资产”（只管自己的资产）</a:t>
            </a:r>
            <a:endParaRPr kumimoji="1" lang="zh-CN" altLang="en-US" dirty="0"/>
          </a:p>
        </p:txBody>
      </p:sp>
    </p:spTree>
    <p:custDataLst>
      <p:tags r:id="rId1"/>
    </p:custData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国企治理中存在的问题</a:t>
            </a:r>
          </a:p>
        </p:txBody>
      </p:sp>
      <p:sp>
        <p:nvSpPr>
          <p:cNvPr id="3" name="内容占位符 2"/>
          <p:cNvSpPr>
            <a:spLocks noGrp="1"/>
          </p:cNvSpPr>
          <p:nvPr>
            <p:ph idx="1"/>
          </p:nvPr>
        </p:nvSpPr>
        <p:spPr>
          <a:xfrm>
            <a:off x="1306286" y="2119237"/>
            <a:ext cx="11074400" cy="4373638"/>
          </a:xfrm>
        </p:spPr>
        <p:txBody>
          <a:bodyPr/>
          <a:lstStyle/>
          <a:p>
            <a:pPr marL="0" indent="0">
              <a:lnSpc>
                <a:spcPct val="150000"/>
              </a:lnSpc>
              <a:buNone/>
            </a:pPr>
            <a:r>
              <a:rPr kumimoji="1" lang="en-US" altLang="zh-CN" sz="2800" b="1" dirty="0">
                <a:solidFill>
                  <a:srgbClr val="C00000"/>
                </a:solidFill>
              </a:rPr>
              <a:t>3､</a:t>
            </a:r>
            <a:r>
              <a:rPr kumimoji="1" lang="zh-CN" altLang="en-US" sz="2800" b="1" dirty="0">
                <a:solidFill>
                  <a:srgbClr val="C00000"/>
                </a:solidFill>
              </a:rPr>
              <a:t>股权结构不合理</a:t>
            </a:r>
            <a:endParaRPr kumimoji="1" lang="en-US" altLang="zh-CN" sz="2800" b="1" dirty="0">
              <a:solidFill>
                <a:srgbClr val="C00000"/>
              </a:solidFill>
            </a:endParaRPr>
          </a:p>
          <a:p>
            <a:pPr marL="0" indent="0">
              <a:lnSpc>
                <a:spcPct val="150000"/>
              </a:lnSpc>
              <a:buNone/>
            </a:pPr>
            <a:r>
              <a:rPr kumimoji="1" lang="zh-CN" altLang="en-US" b="1" dirty="0"/>
              <a:t>   </a:t>
            </a:r>
            <a:r>
              <a:rPr kumimoji="1" lang="en-US" altLang="zh-CN" b="1" dirty="0"/>
              <a:t>A</a:t>
            </a:r>
            <a:r>
              <a:rPr kumimoji="1" lang="zh-CN" altLang="en-US" b="1" dirty="0"/>
              <a:t>、比例过高</a:t>
            </a:r>
            <a:r>
              <a:rPr kumimoji="1" lang="en-US" altLang="zh-CN" b="1" dirty="0"/>
              <a:t>——</a:t>
            </a:r>
            <a:r>
              <a:rPr kumimoji="1" lang="zh-CN" altLang="en-US" b="1" dirty="0"/>
              <a:t>超强控制</a:t>
            </a:r>
            <a:r>
              <a:rPr kumimoji="1" lang="en-US" altLang="zh-CN" b="1" dirty="0"/>
              <a:t>——</a:t>
            </a:r>
            <a:r>
              <a:rPr kumimoji="1" lang="zh-CN" altLang="en-US" b="1" dirty="0"/>
              <a:t>影响企业的市场运作</a:t>
            </a:r>
            <a:endParaRPr kumimoji="1" lang="en-US" altLang="zh-CN" b="1" dirty="0"/>
          </a:p>
          <a:p>
            <a:pPr marL="0" indent="0">
              <a:lnSpc>
                <a:spcPct val="150000"/>
              </a:lnSpc>
              <a:buNone/>
            </a:pPr>
            <a:r>
              <a:rPr kumimoji="1" lang="zh-CN" altLang="en-US" b="1" dirty="0"/>
              <a:t>   </a:t>
            </a:r>
            <a:r>
              <a:rPr kumimoji="1" lang="en-US" altLang="zh-CN" b="1" dirty="0"/>
              <a:t>B</a:t>
            </a:r>
            <a:r>
              <a:rPr kumimoji="1" lang="zh-CN" altLang="en-US" b="1" dirty="0"/>
              <a:t>、比例过低</a:t>
            </a:r>
            <a:r>
              <a:rPr kumimoji="1" lang="en-US" altLang="zh-CN" b="1" dirty="0"/>
              <a:t>——</a:t>
            </a:r>
            <a:r>
              <a:rPr kumimoji="1" lang="zh-CN" altLang="en-US" b="1" dirty="0"/>
              <a:t>超弱控制</a:t>
            </a:r>
            <a:r>
              <a:rPr kumimoji="1" lang="en-US" altLang="zh-CN" b="1" dirty="0"/>
              <a:t>——</a:t>
            </a:r>
            <a:r>
              <a:rPr kumimoji="1" lang="zh-CN" altLang="en-US" b="1" dirty="0"/>
              <a:t>导致内部人控制情况</a:t>
            </a:r>
            <a:endParaRPr kumimoji="1" lang="en-US" altLang="zh-CN" b="1" dirty="0"/>
          </a:p>
          <a:p>
            <a:pPr marL="0" indent="0">
              <a:lnSpc>
                <a:spcPct val="150000"/>
              </a:lnSpc>
              <a:buNone/>
            </a:pPr>
            <a:endParaRPr kumimoji="1" lang="en-US" altLang="zh-CN" b="1" dirty="0"/>
          </a:p>
          <a:p>
            <a:pPr marL="0" indent="0">
              <a:lnSpc>
                <a:spcPct val="150000"/>
              </a:lnSpc>
              <a:buNone/>
            </a:pPr>
            <a:r>
              <a:rPr kumimoji="1" lang="zh-CN" altLang="en-US" b="1" dirty="0"/>
              <a:t>          </a:t>
            </a:r>
            <a:r>
              <a:rPr kumimoji="1" lang="zh-CN" altLang="en-US" b="1" dirty="0">
                <a:solidFill>
                  <a:srgbClr val="7030A0"/>
                </a:solidFill>
              </a:rPr>
              <a:t>建立内部制衡与有效监督机制；推进股权多元化、分散化。</a:t>
            </a:r>
            <a:endParaRPr kumimoji="1" lang="zh-CN" altLang="en-US" dirty="0">
              <a:solidFill>
                <a:srgbClr val="7030A0"/>
              </a:solidFill>
            </a:endParaRPr>
          </a:p>
        </p:txBody>
      </p:sp>
    </p:spTree>
    <p:custDataLst>
      <p:tags r:id="rId1"/>
    </p:custData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国企治理中存在的问题</a:t>
            </a:r>
          </a:p>
        </p:txBody>
      </p:sp>
      <p:sp>
        <p:nvSpPr>
          <p:cNvPr id="3" name="内容占位符 2"/>
          <p:cNvSpPr>
            <a:spLocks noGrp="1"/>
          </p:cNvSpPr>
          <p:nvPr>
            <p:ph idx="1"/>
          </p:nvPr>
        </p:nvSpPr>
        <p:spPr>
          <a:xfrm>
            <a:off x="653142" y="1998133"/>
            <a:ext cx="11538857" cy="4373638"/>
          </a:xfrm>
        </p:spPr>
        <p:txBody>
          <a:bodyPr/>
          <a:lstStyle/>
          <a:p>
            <a:pPr marL="0" indent="0">
              <a:lnSpc>
                <a:spcPct val="150000"/>
              </a:lnSpc>
              <a:buNone/>
            </a:pPr>
            <a:r>
              <a:rPr kumimoji="1" lang="en-US" altLang="zh-CN" sz="2800" b="1" dirty="0">
                <a:solidFill>
                  <a:srgbClr val="C00000"/>
                </a:solidFill>
              </a:rPr>
              <a:t>4､</a:t>
            </a:r>
            <a:r>
              <a:rPr kumimoji="1" lang="zh-CN" altLang="en-US" sz="2800" b="1" dirty="0">
                <a:solidFill>
                  <a:srgbClr val="C00000"/>
                </a:solidFill>
              </a:rPr>
              <a:t>治理结构不合理</a:t>
            </a:r>
            <a:endParaRPr kumimoji="1" lang="en-US" altLang="zh-CN" sz="2800" b="1" dirty="0">
              <a:solidFill>
                <a:srgbClr val="C00000"/>
              </a:solidFill>
            </a:endParaRPr>
          </a:p>
          <a:p>
            <a:pPr marL="0" indent="0">
              <a:lnSpc>
                <a:spcPct val="150000"/>
              </a:lnSpc>
              <a:buNone/>
            </a:pPr>
            <a:r>
              <a:rPr kumimoji="1" lang="zh-CN" altLang="en-US" b="1" dirty="0"/>
              <a:t>   </a:t>
            </a:r>
            <a:r>
              <a:rPr kumimoji="1" lang="en-US" altLang="zh-CN" b="1" dirty="0"/>
              <a:t>A</a:t>
            </a:r>
            <a:r>
              <a:rPr kumimoji="1" lang="zh-CN" altLang="en-US" b="1" dirty="0"/>
              <a:t>、股东大会与董事会</a:t>
            </a:r>
            <a:r>
              <a:rPr kumimoji="1" lang="en-US" altLang="zh-CN" b="1" dirty="0"/>
              <a:t>——</a:t>
            </a:r>
            <a:r>
              <a:rPr kumimoji="1" lang="zh-CN" altLang="en-US" b="1" dirty="0"/>
              <a:t>授权与被授权关系</a:t>
            </a:r>
            <a:r>
              <a:rPr kumimoji="1" lang="en-US" altLang="zh-CN" b="1" dirty="0"/>
              <a:t>——</a:t>
            </a:r>
            <a:r>
              <a:rPr kumimoji="1" lang="zh-CN" altLang="en-US" b="1" dirty="0"/>
              <a:t>董事会不够独立</a:t>
            </a:r>
            <a:endParaRPr kumimoji="1" lang="en-US" altLang="zh-CN" b="1" dirty="0"/>
          </a:p>
          <a:p>
            <a:pPr marL="0" indent="0">
              <a:lnSpc>
                <a:spcPct val="150000"/>
              </a:lnSpc>
              <a:buNone/>
            </a:pPr>
            <a:r>
              <a:rPr kumimoji="1" lang="zh-CN" altLang="en-US" b="1" dirty="0"/>
              <a:t>   </a:t>
            </a:r>
            <a:r>
              <a:rPr kumimoji="1" lang="en-US" altLang="zh-CN" b="1" dirty="0"/>
              <a:t>B</a:t>
            </a:r>
            <a:r>
              <a:rPr kumimoji="1" lang="zh-CN" altLang="en-US" b="1" dirty="0"/>
              <a:t>、董事会与经理层</a:t>
            </a:r>
            <a:r>
              <a:rPr kumimoji="1" lang="en-US" altLang="zh-CN" b="1" dirty="0"/>
              <a:t>——</a:t>
            </a:r>
            <a:r>
              <a:rPr kumimoji="1" lang="zh-CN" altLang="en-US" b="1" dirty="0"/>
              <a:t>聘任与被聘任关系</a:t>
            </a:r>
            <a:r>
              <a:rPr kumimoji="1" lang="en-US" altLang="zh-CN" b="1" dirty="0"/>
              <a:t>——</a:t>
            </a:r>
            <a:r>
              <a:rPr kumimoji="1" lang="zh-CN" altLang="en-US" b="1" dirty="0"/>
              <a:t>管理不够规范</a:t>
            </a:r>
            <a:endParaRPr kumimoji="1" lang="en-US" altLang="zh-CN" b="1" dirty="0"/>
          </a:p>
          <a:p>
            <a:pPr marL="0" indent="0">
              <a:lnSpc>
                <a:spcPct val="150000"/>
              </a:lnSpc>
              <a:buNone/>
            </a:pPr>
            <a:r>
              <a:rPr kumimoji="1" lang="zh-CN" altLang="en-US" b="1" dirty="0"/>
              <a:t>   </a:t>
            </a:r>
            <a:r>
              <a:rPr kumimoji="1" lang="en-US" altLang="zh-CN" b="1" dirty="0"/>
              <a:t>C</a:t>
            </a:r>
            <a:r>
              <a:rPr kumimoji="1" lang="zh-CN" altLang="en-US" b="1" dirty="0"/>
              <a:t>、监事会与董事会</a:t>
            </a:r>
            <a:r>
              <a:rPr kumimoji="1" lang="en-US" altLang="zh-CN" b="1" dirty="0"/>
              <a:t>——</a:t>
            </a:r>
            <a:r>
              <a:rPr kumimoji="1" lang="zh-CN" altLang="en-US" b="1" dirty="0"/>
              <a:t>监督与被监督关系</a:t>
            </a:r>
            <a:r>
              <a:rPr kumimoji="1" lang="en-US" altLang="zh-CN" b="1" dirty="0"/>
              <a:t>——</a:t>
            </a:r>
            <a:r>
              <a:rPr kumimoji="1" lang="zh-CN" altLang="en-US" b="1" dirty="0"/>
              <a:t>监督不力</a:t>
            </a:r>
            <a:r>
              <a:rPr kumimoji="1" lang="zh-CN" altLang="en-US" b="1" dirty="0">
                <a:solidFill>
                  <a:srgbClr val="C00000"/>
                </a:solidFill>
              </a:rPr>
              <a:t>（</a:t>
            </a:r>
            <a:r>
              <a:rPr kumimoji="1" lang="en-US" altLang="zh-CN" b="1" dirty="0">
                <a:solidFill>
                  <a:srgbClr val="C00000"/>
                </a:solidFill>
              </a:rPr>
              <a:t>Ps</a:t>
            </a:r>
            <a:r>
              <a:rPr kumimoji="1" lang="zh-CN" altLang="en-US" b="1" dirty="0">
                <a:solidFill>
                  <a:srgbClr val="C00000"/>
                </a:solidFill>
              </a:rPr>
              <a:t>：外部监督也不力）</a:t>
            </a:r>
            <a:endParaRPr kumimoji="1" lang="en-US" altLang="zh-CN" b="1" dirty="0">
              <a:solidFill>
                <a:srgbClr val="C00000"/>
              </a:solidFill>
            </a:endParaRPr>
          </a:p>
          <a:p>
            <a:pPr marL="0" indent="0">
              <a:lnSpc>
                <a:spcPct val="150000"/>
              </a:lnSpc>
              <a:buNone/>
            </a:pPr>
            <a:endParaRPr kumimoji="1" lang="en-US" altLang="zh-CN" b="1" dirty="0"/>
          </a:p>
          <a:p>
            <a:pPr marL="0" indent="0">
              <a:lnSpc>
                <a:spcPct val="150000"/>
              </a:lnSpc>
              <a:buNone/>
            </a:pPr>
            <a:r>
              <a:rPr kumimoji="1" lang="zh-CN" altLang="en-US" b="1" dirty="0"/>
              <a:t>         </a:t>
            </a:r>
            <a:r>
              <a:rPr kumimoji="1" lang="zh-CN" altLang="en-US" b="1" dirty="0">
                <a:solidFill>
                  <a:srgbClr val="7030A0"/>
                </a:solidFill>
                <a:hlinkClick r:id="" action="ppaction://hlinkshowjump?jump=nextslide"/>
              </a:rPr>
              <a:t>完善绩效评价机制、收入分配机制、强化约束机制</a:t>
            </a:r>
            <a:r>
              <a:rPr kumimoji="1" lang="zh-CN" altLang="en-US" b="1" dirty="0">
                <a:solidFill>
                  <a:srgbClr val="7030A0"/>
                </a:solidFill>
              </a:rPr>
              <a:t>。</a:t>
            </a:r>
            <a:endParaRPr kumimoji="1" lang="zh-CN" altLang="en-US" dirty="0">
              <a:solidFill>
                <a:srgbClr val="7030A0"/>
              </a:solidFill>
            </a:endParaRPr>
          </a:p>
        </p:txBody>
      </p:sp>
    </p:spTree>
    <p:custDataLst>
      <p:tags r:id="rId1"/>
    </p:custData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a:xfrm>
            <a:off x="1575481" y="1459820"/>
            <a:ext cx="9745662" cy="4178300"/>
          </a:xfrm>
        </p:spPr>
        <p:txBody>
          <a:bodyPr/>
          <a:lstStyle/>
          <a:p>
            <a:pPr eaLnBrk="1" hangingPunct="1">
              <a:lnSpc>
                <a:spcPct val="200000"/>
              </a:lnSpc>
            </a:pPr>
            <a:r>
              <a:rPr lang="zh-CN" altLang="en-US" b="1" dirty="0">
                <a:solidFill>
                  <a:srgbClr val="000000"/>
                </a:solidFill>
              </a:rPr>
              <a:t>目前国企负责人比政府官员同一个级别的工资高了</a:t>
            </a:r>
            <a:r>
              <a:rPr lang="en-US" altLang="zh-CN" b="1" dirty="0">
                <a:solidFill>
                  <a:srgbClr val="000000"/>
                </a:solidFill>
              </a:rPr>
              <a:t>5</a:t>
            </a:r>
            <a:r>
              <a:rPr lang="zh-CN" altLang="en-US" b="1" dirty="0">
                <a:solidFill>
                  <a:srgbClr val="000000"/>
                </a:solidFill>
              </a:rPr>
              <a:t>～</a:t>
            </a:r>
            <a:r>
              <a:rPr lang="en-US" altLang="zh-CN" b="1" dirty="0">
                <a:solidFill>
                  <a:srgbClr val="000000"/>
                </a:solidFill>
              </a:rPr>
              <a:t>8</a:t>
            </a:r>
            <a:r>
              <a:rPr lang="zh-CN" altLang="en-US" b="1" dirty="0">
                <a:solidFill>
                  <a:srgbClr val="000000"/>
                </a:solidFill>
              </a:rPr>
              <a:t>倍，但是央企、国企与同等规模的民企</a:t>
            </a:r>
            <a:r>
              <a:rPr lang="en-US" altLang="zh-CN" b="1" dirty="0">
                <a:solidFill>
                  <a:srgbClr val="000000"/>
                </a:solidFill>
              </a:rPr>
              <a:t>CEO</a:t>
            </a:r>
            <a:r>
              <a:rPr lang="zh-CN" altLang="en-US" b="1" dirty="0">
                <a:solidFill>
                  <a:srgbClr val="000000"/>
                </a:solidFill>
              </a:rPr>
              <a:t>的收入相比，与真正市场经济的企业相比，其工资却是对方的</a:t>
            </a:r>
            <a:r>
              <a:rPr lang="en-US" altLang="zh-CN" b="1" dirty="0">
                <a:solidFill>
                  <a:srgbClr val="000000"/>
                </a:solidFill>
              </a:rPr>
              <a:t>1/10</a:t>
            </a:r>
            <a:r>
              <a:rPr lang="zh-CN" altLang="en-US" b="1" dirty="0">
                <a:solidFill>
                  <a:srgbClr val="000000"/>
                </a:solidFill>
              </a:rPr>
              <a:t>～</a:t>
            </a:r>
            <a:r>
              <a:rPr lang="en-US" altLang="zh-CN" b="1" dirty="0">
                <a:solidFill>
                  <a:srgbClr val="000000"/>
                </a:solidFill>
              </a:rPr>
              <a:t>1/50</a:t>
            </a:r>
            <a:r>
              <a:rPr lang="zh-CN" altLang="en-US" b="1" dirty="0">
                <a:solidFill>
                  <a:srgbClr val="000000"/>
                </a:solidFill>
              </a:rPr>
              <a:t>。</a:t>
            </a:r>
            <a:endParaRPr lang="en-US" altLang="zh-CN" b="1" dirty="0">
              <a:solidFill>
                <a:srgbClr val="000000"/>
              </a:solidFill>
            </a:endParaRPr>
          </a:p>
          <a:p>
            <a:pPr eaLnBrk="1" hangingPunct="1">
              <a:lnSpc>
                <a:spcPct val="200000"/>
              </a:lnSpc>
            </a:pPr>
            <a:r>
              <a:rPr lang="zh-CN" altLang="zh-CN" b="1" dirty="0">
                <a:solidFill>
                  <a:srgbClr val="000000"/>
                </a:solidFill>
              </a:rPr>
              <a:t>国企高管腐败</a:t>
            </a:r>
            <a:r>
              <a:rPr lang="en-US" altLang="zh-CN" b="1" dirty="0">
                <a:solidFill>
                  <a:srgbClr val="000000"/>
                </a:solidFill>
              </a:rPr>
              <a:t>100</a:t>
            </a:r>
            <a:r>
              <a:rPr lang="zh-CN" altLang="zh-CN" b="1" dirty="0">
                <a:solidFill>
                  <a:srgbClr val="000000"/>
                </a:solidFill>
              </a:rPr>
              <a:t>万元，平均要输送</a:t>
            </a:r>
            <a:r>
              <a:rPr lang="en-US" altLang="zh-CN" b="1" dirty="0">
                <a:solidFill>
                  <a:srgbClr val="000000"/>
                </a:solidFill>
              </a:rPr>
              <a:t>1</a:t>
            </a:r>
            <a:r>
              <a:rPr lang="zh-CN" altLang="zh-CN" b="1" dirty="0">
                <a:solidFill>
                  <a:srgbClr val="000000"/>
                </a:solidFill>
              </a:rPr>
              <a:t>亿元的交易额，背后存在的安全、环保、质量问题，将给社会、国家带来难以估量的损失。</a:t>
            </a:r>
            <a:endParaRPr lang="en-US" altLang="zh-CN" b="1" dirty="0">
              <a:solidFill>
                <a:srgbClr val="000000"/>
              </a:solidFill>
            </a:endParaRPr>
          </a:p>
          <a:p>
            <a:pPr algn="ctr" eaLnBrk="1" hangingPunct="1">
              <a:lnSpc>
                <a:spcPct val="150000"/>
              </a:lnSpc>
              <a:buFont typeface="Arial" panose="020B0604020202090204" pitchFamily="34" charset="0"/>
              <a:buNone/>
            </a:pPr>
            <a:r>
              <a:rPr lang="zh-CN" altLang="en-US" b="1" dirty="0">
                <a:solidFill>
                  <a:srgbClr val="FF0000"/>
                </a:solidFill>
              </a:rPr>
              <a:t> </a:t>
            </a:r>
            <a:r>
              <a:rPr lang="zh-CN" altLang="en-US" b="1" dirty="0">
                <a:solidFill>
                  <a:srgbClr val="C00000"/>
                </a:solidFill>
              </a:rPr>
              <a:t>延伸阅读：国企高管限薪令</a:t>
            </a:r>
          </a:p>
          <a:p>
            <a:pPr eaLnBrk="1" hangingPunct="1"/>
            <a:endParaRPr lang="zh-CN" altLang="en-US" dirty="0"/>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800100" y="457200"/>
            <a:ext cx="933450" cy="1938338"/>
          </a:xfrm>
          <a:prstGeom prst="rect">
            <a:avLst/>
          </a:prstGeom>
          <a:noFill/>
        </p:spPr>
        <p:txBody>
          <a:bodyPr>
            <a:normAutofit fontScale="97500" lnSpcReduction="10000"/>
          </a:bodyPr>
          <a:lstStyle/>
          <a:p>
            <a:pPr eaLnBrk="1" fontAlgn="auto" hangingPunct="1">
              <a:spcBef>
                <a:spcPts val="0"/>
              </a:spcBef>
              <a:spcAft>
                <a:spcPts val="0"/>
              </a:spcAft>
              <a:defRPr/>
            </a:pPr>
            <a:r>
              <a:rPr lang="zh-CN" altLang="en-US" sz="6600" b="1" dirty="0">
                <a:latin typeface="+mj-lt"/>
                <a:ea typeface="+mj-ea"/>
                <a:cs typeface="+mj-cs"/>
              </a:rPr>
              <a:t>目</a:t>
            </a:r>
          </a:p>
          <a:p>
            <a:pPr eaLnBrk="1" fontAlgn="auto" hangingPunct="1">
              <a:spcBef>
                <a:spcPts val="0"/>
              </a:spcBef>
              <a:spcAft>
                <a:spcPts val="0"/>
              </a:spcAft>
              <a:defRPr/>
            </a:pPr>
            <a:r>
              <a:rPr lang="zh-CN" altLang="en-US" sz="6600" b="1" dirty="0">
                <a:latin typeface="+mj-lt"/>
                <a:ea typeface="+mj-ea"/>
                <a:cs typeface="+mj-cs"/>
              </a:rPr>
              <a:t>录</a:t>
            </a:r>
          </a:p>
        </p:txBody>
      </p:sp>
      <p:sp>
        <p:nvSpPr>
          <p:cNvPr id="6" name="文本框 5"/>
          <p:cNvSpPr txBox="1"/>
          <p:nvPr>
            <p:custDataLst>
              <p:tags r:id="rId3"/>
            </p:custDataLst>
          </p:nvPr>
        </p:nvSpPr>
        <p:spPr>
          <a:xfrm>
            <a:off x="1657350" y="666750"/>
            <a:ext cx="538609" cy="3124200"/>
          </a:xfrm>
          <a:prstGeom prst="rect">
            <a:avLst/>
          </a:prstGeom>
          <a:noFill/>
        </p:spPr>
        <p:txBody>
          <a:bodyPr vert="eaVert">
            <a:normAutofit lnSpcReduction="10000"/>
          </a:bodyPr>
          <a:lstStyle/>
          <a:p>
            <a:pPr eaLnBrk="1" fontAlgn="auto" hangingPunct="1">
              <a:spcBef>
                <a:spcPts val="0"/>
              </a:spcBef>
              <a:spcAft>
                <a:spcPts val="0"/>
              </a:spcAft>
              <a:defRPr/>
            </a:pPr>
            <a:r>
              <a:rPr lang="en-US" altLang="zh-CN" sz="2400">
                <a:solidFill>
                  <a:schemeClr val="tx1">
                    <a:alpha val="26000"/>
                  </a:schemeClr>
                </a:solidFill>
                <a:latin typeface="+mn-lt"/>
                <a:ea typeface="+mn-ea"/>
              </a:rPr>
              <a:t>CONTENTS</a:t>
            </a:r>
          </a:p>
        </p:txBody>
      </p:sp>
      <p:grpSp>
        <p:nvGrpSpPr>
          <p:cNvPr id="18435" name="组合 1"/>
          <p:cNvGrpSpPr/>
          <p:nvPr/>
        </p:nvGrpSpPr>
        <p:grpSpPr bwMode="auto">
          <a:xfrm>
            <a:off x="4457700" y="457200"/>
            <a:ext cx="5753100" cy="704850"/>
            <a:chOff x="4457700" y="1264770"/>
            <a:chExt cx="5753100" cy="704852"/>
          </a:xfrm>
        </p:grpSpPr>
        <p:sp>
          <p:nvSpPr>
            <p:cNvPr id="7" name="椭圆 6"/>
            <p:cNvSpPr/>
            <p:nvPr>
              <p:custDataLst>
                <p:tags r:id="rId14"/>
              </p:custDataLst>
            </p:nvPr>
          </p:nvSpPr>
          <p:spPr>
            <a:xfrm>
              <a:off x="4457700" y="1264770"/>
              <a:ext cx="704850" cy="7048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000" b="1" dirty="0">
                  <a:solidFill>
                    <a:schemeClr val="bg1"/>
                  </a:solidFill>
                </a:rPr>
                <a:t>01</a:t>
              </a:r>
              <a:endParaRPr lang="zh-CN" altLang="en-US" sz="2000" b="1" dirty="0">
                <a:solidFill>
                  <a:schemeClr val="bg1"/>
                </a:solidFill>
              </a:endParaRPr>
            </a:p>
          </p:txBody>
        </p:sp>
        <p:sp>
          <p:nvSpPr>
            <p:cNvPr id="18452" name="文本框 7"/>
            <p:cNvSpPr txBox="1">
              <a:spLocks noChangeArrowheads="1"/>
            </p:cNvSpPr>
            <p:nvPr>
              <p:custDataLst>
                <p:tags r:id="rId15"/>
              </p:custDataLst>
            </p:nvPr>
          </p:nvSpPr>
          <p:spPr bwMode="auto">
            <a:xfrm>
              <a:off x="5467348" y="1264770"/>
              <a:ext cx="4743452" cy="70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00000"/>
                </a:lnSpc>
                <a:spcBef>
                  <a:spcPct val="0"/>
                </a:spcBef>
                <a:buFontTx/>
                <a:buNone/>
              </a:pPr>
              <a:r>
                <a:rPr lang="zh-CN" altLang="en-US" sz="2800" b="1">
                  <a:solidFill>
                    <a:schemeClr val="accent1"/>
                  </a:solidFill>
                </a:rPr>
                <a:t>社会主义市场经济理论（</a:t>
              </a:r>
              <a:r>
                <a:rPr lang="en-US" altLang="zh-CN" sz="2800" b="1">
                  <a:solidFill>
                    <a:schemeClr val="accent1"/>
                  </a:solidFill>
                </a:rPr>
                <a:t>1-2</a:t>
              </a:r>
              <a:r>
                <a:rPr lang="zh-CN" altLang="en-US" sz="2800" b="1">
                  <a:solidFill>
                    <a:schemeClr val="accent1"/>
                  </a:solidFill>
                </a:rPr>
                <a:t>）</a:t>
              </a:r>
            </a:p>
          </p:txBody>
        </p:sp>
      </p:grpSp>
      <p:grpSp>
        <p:nvGrpSpPr>
          <p:cNvPr id="18436" name="组合 2"/>
          <p:cNvGrpSpPr/>
          <p:nvPr/>
        </p:nvGrpSpPr>
        <p:grpSpPr bwMode="auto">
          <a:xfrm>
            <a:off x="4457700" y="1344613"/>
            <a:ext cx="5753100" cy="704850"/>
            <a:chOff x="4457700" y="2426820"/>
            <a:chExt cx="5753100" cy="704852"/>
          </a:xfrm>
        </p:grpSpPr>
        <p:sp>
          <p:nvSpPr>
            <p:cNvPr id="9" name="椭圆 8"/>
            <p:cNvSpPr/>
            <p:nvPr>
              <p:custDataLst>
                <p:tags r:id="rId12"/>
              </p:custDataLst>
            </p:nvPr>
          </p:nvSpPr>
          <p:spPr>
            <a:xfrm>
              <a:off x="4457700" y="2426820"/>
              <a:ext cx="704850" cy="7048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000" b="1" dirty="0">
                  <a:solidFill>
                    <a:schemeClr val="bg1"/>
                  </a:solidFill>
                </a:rPr>
                <a:t>02</a:t>
              </a:r>
              <a:endParaRPr lang="zh-CN" altLang="en-US" sz="2000" b="1" dirty="0">
                <a:solidFill>
                  <a:schemeClr val="bg1"/>
                </a:solidFill>
              </a:endParaRPr>
            </a:p>
          </p:txBody>
        </p:sp>
        <p:sp>
          <p:nvSpPr>
            <p:cNvPr id="18450" name="文本框 9"/>
            <p:cNvSpPr txBox="1">
              <a:spLocks noChangeArrowheads="1"/>
            </p:cNvSpPr>
            <p:nvPr>
              <p:custDataLst>
                <p:tags r:id="rId13"/>
              </p:custDataLst>
            </p:nvPr>
          </p:nvSpPr>
          <p:spPr bwMode="auto">
            <a:xfrm>
              <a:off x="5467348" y="2426820"/>
              <a:ext cx="4743452" cy="70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00000"/>
                </a:lnSpc>
                <a:spcBef>
                  <a:spcPct val="0"/>
                </a:spcBef>
                <a:buFontTx/>
                <a:buNone/>
              </a:pPr>
              <a:r>
                <a:rPr lang="zh-CN" altLang="en-US" sz="2800" b="1">
                  <a:solidFill>
                    <a:schemeClr val="accent1"/>
                  </a:solidFill>
                </a:rPr>
                <a:t>国有企业改革（</a:t>
              </a:r>
              <a:r>
                <a:rPr lang="en-US" altLang="zh-CN" sz="2800" b="1">
                  <a:solidFill>
                    <a:schemeClr val="accent1"/>
                  </a:solidFill>
                </a:rPr>
                <a:t>3-4</a:t>
              </a:r>
              <a:r>
                <a:rPr lang="zh-CN" altLang="en-US" sz="2800" b="1">
                  <a:solidFill>
                    <a:schemeClr val="accent1"/>
                  </a:solidFill>
                </a:rPr>
                <a:t>）</a:t>
              </a:r>
            </a:p>
          </p:txBody>
        </p:sp>
      </p:grpSp>
      <p:grpSp>
        <p:nvGrpSpPr>
          <p:cNvPr id="18437" name="组合 3"/>
          <p:cNvGrpSpPr/>
          <p:nvPr/>
        </p:nvGrpSpPr>
        <p:grpSpPr bwMode="auto">
          <a:xfrm>
            <a:off x="4457700" y="2236788"/>
            <a:ext cx="5753100" cy="704850"/>
            <a:chOff x="4457700" y="3588870"/>
            <a:chExt cx="5753100" cy="704852"/>
          </a:xfrm>
        </p:grpSpPr>
        <p:sp>
          <p:nvSpPr>
            <p:cNvPr id="11" name="椭圆 10"/>
            <p:cNvSpPr/>
            <p:nvPr>
              <p:custDataLst>
                <p:tags r:id="rId10"/>
              </p:custDataLst>
            </p:nvPr>
          </p:nvSpPr>
          <p:spPr>
            <a:xfrm>
              <a:off x="4457700" y="3588870"/>
              <a:ext cx="704850" cy="7048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000" b="1">
                  <a:solidFill>
                    <a:schemeClr val="bg1"/>
                  </a:solidFill>
                </a:rPr>
                <a:t>03</a:t>
              </a:r>
              <a:endParaRPr lang="zh-CN" altLang="en-US" sz="2000" b="1">
                <a:solidFill>
                  <a:schemeClr val="bg1"/>
                </a:solidFill>
              </a:endParaRPr>
            </a:p>
          </p:txBody>
        </p:sp>
        <p:sp>
          <p:nvSpPr>
            <p:cNvPr id="18448" name="文本框 11"/>
            <p:cNvSpPr txBox="1">
              <a:spLocks noChangeArrowheads="1"/>
            </p:cNvSpPr>
            <p:nvPr>
              <p:custDataLst>
                <p:tags r:id="rId11"/>
              </p:custDataLst>
            </p:nvPr>
          </p:nvSpPr>
          <p:spPr bwMode="auto">
            <a:xfrm>
              <a:off x="5467348" y="3588870"/>
              <a:ext cx="4743452" cy="70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00000"/>
                </a:lnSpc>
                <a:spcBef>
                  <a:spcPct val="0"/>
                </a:spcBef>
                <a:buFontTx/>
                <a:buNone/>
              </a:pPr>
              <a:r>
                <a:rPr lang="zh-CN" altLang="en-US" sz="2800" b="1">
                  <a:solidFill>
                    <a:schemeClr val="accent1"/>
                  </a:solidFill>
                </a:rPr>
                <a:t>收入分配理论 （</a:t>
              </a:r>
              <a:r>
                <a:rPr lang="en-US" altLang="zh-CN" sz="2800" b="1">
                  <a:solidFill>
                    <a:schemeClr val="accent1"/>
                  </a:solidFill>
                </a:rPr>
                <a:t>5</a:t>
              </a:r>
              <a:r>
                <a:rPr lang="zh-CN" altLang="en-US" sz="2800" b="1">
                  <a:solidFill>
                    <a:schemeClr val="accent1"/>
                  </a:solidFill>
                </a:rPr>
                <a:t>）</a:t>
              </a:r>
            </a:p>
          </p:txBody>
        </p:sp>
      </p:grpSp>
      <p:grpSp>
        <p:nvGrpSpPr>
          <p:cNvPr id="18438" name="组合 14"/>
          <p:cNvGrpSpPr/>
          <p:nvPr/>
        </p:nvGrpSpPr>
        <p:grpSpPr bwMode="auto">
          <a:xfrm>
            <a:off x="4457700" y="3124200"/>
            <a:ext cx="5753100" cy="704850"/>
            <a:chOff x="4457700" y="4750920"/>
            <a:chExt cx="5753100" cy="704852"/>
          </a:xfrm>
        </p:grpSpPr>
        <p:sp>
          <p:nvSpPr>
            <p:cNvPr id="13" name="椭圆 12"/>
            <p:cNvSpPr/>
            <p:nvPr>
              <p:custDataLst>
                <p:tags r:id="rId8"/>
              </p:custDataLst>
            </p:nvPr>
          </p:nvSpPr>
          <p:spPr>
            <a:xfrm>
              <a:off x="4457700" y="4750920"/>
              <a:ext cx="704850" cy="7048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000" b="1" dirty="0">
                  <a:solidFill>
                    <a:schemeClr val="bg1"/>
                  </a:solidFill>
                </a:rPr>
                <a:t>04</a:t>
              </a:r>
              <a:endParaRPr lang="zh-CN" altLang="en-US" sz="2000" b="1" dirty="0">
                <a:solidFill>
                  <a:schemeClr val="bg1"/>
                </a:solidFill>
              </a:endParaRPr>
            </a:p>
          </p:txBody>
        </p:sp>
        <p:sp>
          <p:nvSpPr>
            <p:cNvPr id="18446" name="文本框 13"/>
            <p:cNvSpPr txBox="1">
              <a:spLocks noChangeArrowheads="1"/>
            </p:cNvSpPr>
            <p:nvPr>
              <p:custDataLst>
                <p:tags r:id="rId9"/>
              </p:custDataLst>
            </p:nvPr>
          </p:nvSpPr>
          <p:spPr bwMode="auto">
            <a:xfrm>
              <a:off x="5467348" y="4750920"/>
              <a:ext cx="4743452" cy="70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00000"/>
                </a:lnSpc>
                <a:spcBef>
                  <a:spcPct val="0"/>
                </a:spcBef>
                <a:buFontTx/>
                <a:buNone/>
              </a:pPr>
              <a:r>
                <a:rPr lang="zh-CN" altLang="en-US" sz="2800" b="1">
                  <a:solidFill>
                    <a:schemeClr val="accent1"/>
                  </a:solidFill>
                </a:rPr>
                <a:t>经济增长理论（</a:t>
              </a:r>
              <a:r>
                <a:rPr lang="en-US" altLang="zh-CN" sz="2800" b="1">
                  <a:solidFill>
                    <a:schemeClr val="accent1"/>
                  </a:solidFill>
                </a:rPr>
                <a:t>6-7</a:t>
              </a:r>
              <a:r>
                <a:rPr lang="zh-CN" altLang="en-US" sz="2800" b="1">
                  <a:solidFill>
                    <a:schemeClr val="accent1"/>
                  </a:solidFill>
                </a:rPr>
                <a:t>）</a:t>
              </a:r>
            </a:p>
          </p:txBody>
        </p:sp>
      </p:grpSp>
      <p:grpSp>
        <p:nvGrpSpPr>
          <p:cNvPr id="18439" name="组合 15"/>
          <p:cNvGrpSpPr/>
          <p:nvPr/>
        </p:nvGrpSpPr>
        <p:grpSpPr bwMode="auto">
          <a:xfrm>
            <a:off x="4457700" y="4011613"/>
            <a:ext cx="5753100" cy="704850"/>
            <a:chOff x="4457700" y="4750920"/>
            <a:chExt cx="5753100" cy="704852"/>
          </a:xfrm>
        </p:grpSpPr>
        <p:sp>
          <p:nvSpPr>
            <p:cNvPr id="17" name="椭圆 16"/>
            <p:cNvSpPr/>
            <p:nvPr>
              <p:custDataLst>
                <p:tags r:id="rId6"/>
              </p:custDataLst>
            </p:nvPr>
          </p:nvSpPr>
          <p:spPr>
            <a:xfrm>
              <a:off x="4457700" y="4750920"/>
              <a:ext cx="704850" cy="7048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000" b="1" dirty="0">
                  <a:solidFill>
                    <a:schemeClr val="bg1"/>
                  </a:solidFill>
                </a:rPr>
                <a:t>05</a:t>
              </a:r>
              <a:endParaRPr lang="zh-CN" altLang="en-US" sz="2000" b="1" dirty="0">
                <a:solidFill>
                  <a:schemeClr val="bg1"/>
                </a:solidFill>
              </a:endParaRPr>
            </a:p>
          </p:txBody>
        </p:sp>
        <p:sp>
          <p:nvSpPr>
            <p:cNvPr id="18444" name="文本框 17"/>
            <p:cNvSpPr txBox="1">
              <a:spLocks noChangeArrowheads="1"/>
            </p:cNvSpPr>
            <p:nvPr>
              <p:custDataLst>
                <p:tags r:id="rId7"/>
              </p:custDataLst>
            </p:nvPr>
          </p:nvSpPr>
          <p:spPr bwMode="auto">
            <a:xfrm>
              <a:off x="5467348" y="4750920"/>
              <a:ext cx="4743452" cy="70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00000"/>
                </a:lnSpc>
                <a:spcBef>
                  <a:spcPct val="0"/>
                </a:spcBef>
                <a:buFontTx/>
                <a:buNone/>
              </a:pPr>
              <a:r>
                <a:rPr lang="zh-CN" altLang="en-US" sz="2800" b="1">
                  <a:solidFill>
                    <a:schemeClr val="accent1"/>
                  </a:solidFill>
                </a:rPr>
                <a:t>对外经济关系（</a:t>
              </a:r>
              <a:r>
                <a:rPr lang="en-US" altLang="zh-CN" sz="2800" b="1">
                  <a:solidFill>
                    <a:schemeClr val="accent1"/>
                  </a:solidFill>
                </a:rPr>
                <a:t>8</a:t>
              </a:r>
              <a:r>
                <a:rPr lang="zh-CN" altLang="en-US" sz="2800" b="1">
                  <a:solidFill>
                    <a:schemeClr val="accent1"/>
                  </a:solidFill>
                </a:rPr>
                <a:t>）</a:t>
              </a:r>
            </a:p>
          </p:txBody>
        </p:sp>
      </p:grpSp>
      <p:grpSp>
        <p:nvGrpSpPr>
          <p:cNvPr id="18440" name="组合 18"/>
          <p:cNvGrpSpPr/>
          <p:nvPr/>
        </p:nvGrpSpPr>
        <p:grpSpPr bwMode="auto">
          <a:xfrm>
            <a:off x="4457700" y="4899025"/>
            <a:ext cx="5753100" cy="704850"/>
            <a:chOff x="4457700" y="4750920"/>
            <a:chExt cx="5753100" cy="704852"/>
          </a:xfrm>
        </p:grpSpPr>
        <p:sp>
          <p:nvSpPr>
            <p:cNvPr id="20" name="椭圆 19"/>
            <p:cNvSpPr/>
            <p:nvPr>
              <p:custDataLst>
                <p:tags r:id="rId4"/>
              </p:custDataLst>
            </p:nvPr>
          </p:nvSpPr>
          <p:spPr>
            <a:xfrm>
              <a:off x="4457700" y="4750920"/>
              <a:ext cx="704850" cy="7048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000" b="1" dirty="0">
                  <a:solidFill>
                    <a:schemeClr val="bg1"/>
                  </a:solidFill>
                </a:rPr>
                <a:t>06</a:t>
              </a:r>
              <a:endParaRPr lang="zh-CN" altLang="en-US" sz="2000" b="1" dirty="0">
                <a:solidFill>
                  <a:schemeClr val="bg1"/>
                </a:solidFill>
              </a:endParaRPr>
            </a:p>
          </p:txBody>
        </p:sp>
        <p:sp>
          <p:nvSpPr>
            <p:cNvPr id="18442" name="文本框 20"/>
            <p:cNvSpPr txBox="1">
              <a:spLocks noChangeArrowheads="1"/>
            </p:cNvSpPr>
            <p:nvPr>
              <p:custDataLst>
                <p:tags r:id="rId5"/>
              </p:custDataLst>
            </p:nvPr>
          </p:nvSpPr>
          <p:spPr bwMode="auto">
            <a:xfrm>
              <a:off x="5467348" y="4750920"/>
              <a:ext cx="4743452" cy="70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00000"/>
                </a:lnSpc>
                <a:spcBef>
                  <a:spcPct val="0"/>
                </a:spcBef>
                <a:buFontTx/>
                <a:buNone/>
              </a:pPr>
              <a:r>
                <a:rPr lang="zh-CN" altLang="en-US" sz="2800" b="1">
                  <a:solidFill>
                    <a:schemeClr val="accent1"/>
                  </a:solidFill>
                </a:rPr>
                <a:t>政府与市场关系（</a:t>
              </a:r>
              <a:r>
                <a:rPr lang="en-US" altLang="zh-CN" sz="2800" b="1">
                  <a:solidFill>
                    <a:schemeClr val="accent1"/>
                  </a:solidFill>
                </a:rPr>
                <a:t>9</a:t>
              </a:r>
              <a:r>
                <a:rPr lang="zh-CN" altLang="en-US" sz="2800" b="1">
                  <a:solidFill>
                    <a:schemeClr val="accent1"/>
                  </a:solidFill>
                </a:rPr>
                <a:t>）</a:t>
              </a:r>
            </a:p>
          </p:txBody>
        </p:sp>
      </p:grpSp>
    </p:spTree>
    <p:custDataLst>
      <p:tags r:id="rId1"/>
    </p:custData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国企高管“限薪令”</a:t>
            </a:r>
            <a:r>
              <a:rPr kumimoji="1" lang="en-US" altLang="zh-CN" dirty="0"/>
              <a:t>——2009</a:t>
            </a:r>
            <a:r>
              <a:rPr kumimoji="1" lang="zh-CN" altLang="en-US" dirty="0"/>
              <a:t>年</a:t>
            </a:r>
            <a:r>
              <a:rPr kumimoji="1" lang="en-US" altLang="zh-CN" dirty="0"/>
              <a:t>6</a:t>
            </a:r>
            <a:r>
              <a:rPr kumimoji="1" lang="zh-CN" altLang="en-US" dirty="0"/>
              <a:t>月</a:t>
            </a:r>
          </a:p>
        </p:txBody>
      </p:sp>
      <p:sp>
        <p:nvSpPr>
          <p:cNvPr id="3" name="内容占位符 2"/>
          <p:cNvSpPr>
            <a:spLocks noGrp="1"/>
          </p:cNvSpPr>
          <p:nvPr>
            <p:ph idx="1"/>
          </p:nvPr>
        </p:nvSpPr>
        <p:spPr/>
        <p:txBody>
          <a:bodyPr/>
          <a:lstStyle/>
          <a:p>
            <a:pPr>
              <a:lnSpc>
                <a:spcPct val="200000"/>
              </a:lnSpc>
            </a:pPr>
            <a:r>
              <a:rPr kumimoji="1" lang="zh-CN" altLang="en-US" dirty="0">
                <a:solidFill>
                  <a:schemeClr val="tx1"/>
                </a:solidFill>
              </a:rPr>
              <a:t>高管薪酬与职工平均工资挂钩</a:t>
            </a:r>
            <a:r>
              <a:rPr kumimoji="1" lang="en-US" altLang="zh-CN" dirty="0">
                <a:solidFill>
                  <a:schemeClr val="tx1"/>
                </a:solidFill>
              </a:rPr>
              <a:t>——</a:t>
            </a:r>
            <a:r>
              <a:rPr kumimoji="1" lang="zh-CN" altLang="en-US" dirty="0">
                <a:solidFill>
                  <a:schemeClr val="tx1"/>
                </a:solidFill>
              </a:rPr>
              <a:t>激励与约束相统一；</a:t>
            </a:r>
            <a:endParaRPr kumimoji="1" lang="en-US" altLang="zh-CN" dirty="0">
              <a:solidFill>
                <a:schemeClr val="tx1"/>
              </a:solidFill>
            </a:endParaRPr>
          </a:p>
          <a:p>
            <a:pPr>
              <a:lnSpc>
                <a:spcPct val="200000"/>
              </a:lnSpc>
            </a:pPr>
            <a:r>
              <a:rPr kumimoji="1" lang="zh-CN" altLang="en-US" dirty="0">
                <a:solidFill>
                  <a:schemeClr val="tx1"/>
                </a:solidFill>
              </a:rPr>
              <a:t>市场调节与政府监管相结合</a:t>
            </a:r>
            <a:r>
              <a:rPr kumimoji="1" lang="en-US" altLang="zh-CN" dirty="0">
                <a:solidFill>
                  <a:schemeClr val="tx1"/>
                </a:solidFill>
              </a:rPr>
              <a:t>——</a:t>
            </a:r>
            <a:r>
              <a:rPr kumimoji="1" lang="zh-CN" altLang="en-US" dirty="0">
                <a:solidFill>
                  <a:schemeClr val="tx1"/>
                </a:solidFill>
              </a:rPr>
              <a:t>避免自定薪酬；</a:t>
            </a:r>
            <a:endParaRPr kumimoji="1" lang="en-US" altLang="zh-CN" dirty="0">
              <a:solidFill>
                <a:schemeClr val="tx1"/>
              </a:solidFill>
            </a:endParaRPr>
          </a:p>
          <a:p>
            <a:pPr>
              <a:lnSpc>
                <a:spcPct val="200000"/>
              </a:lnSpc>
            </a:pPr>
            <a:r>
              <a:rPr kumimoji="1" lang="zh-CN" altLang="en-US" dirty="0">
                <a:solidFill>
                  <a:schemeClr val="tx1"/>
                </a:solidFill>
              </a:rPr>
              <a:t>长期与短期激励相结合</a:t>
            </a:r>
            <a:r>
              <a:rPr kumimoji="1" lang="en-US" altLang="zh-CN" dirty="0">
                <a:solidFill>
                  <a:schemeClr val="tx1"/>
                </a:solidFill>
              </a:rPr>
              <a:t>——</a:t>
            </a:r>
            <a:r>
              <a:rPr kumimoji="1" lang="zh-CN" altLang="en-US" dirty="0">
                <a:solidFill>
                  <a:schemeClr val="tx1"/>
                </a:solidFill>
              </a:rPr>
              <a:t>避免机会主义行为。</a:t>
            </a:r>
            <a:endParaRPr kumimoji="1" lang="en-US" altLang="zh-CN" dirty="0">
              <a:solidFill>
                <a:schemeClr val="tx1"/>
              </a:solidFill>
            </a:endParaRPr>
          </a:p>
          <a:p>
            <a:pPr>
              <a:lnSpc>
                <a:spcPct val="200000"/>
              </a:lnSpc>
            </a:pPr>
            <a:endParaRPr kumimoji="1" lang="en-US" altLang="zh-CN" dirty="0">
              <a:solidFill>
                <a:schemeClr val="tx1"/>
              </a:solidFill>
            </a:endParaRPr>
          </a:p>
          <a:p>
            <a:pPr marL="0" indent="0">
              <a:lnSpc>
                <a:spcPct val="200000"/>
              </a:lnSpc>
              <a:buNone/>
            </a:pPr>
            <a:r>
              <a:rPr kumimoji="1" lang="zh-CN" altLang="en-US" dirty="0">
                <a:solidFill>
                  <a:schemeClr val="tx1"/>
                </a:solidFill>
              </a:rPr>
              <a:t>        </a:t>
            </a:r>
            <a:r>
              <a:rPr kumimoji="1" lang="en-US" altLang="zh-CN" dirty="0">
                <a:solidFill>
                  <a:schemeClr val="tx1"/>
                </a:solidFill>
              </a:rPr>
              <a:t>2002</a:t>
            </a:r>
            <a:r>
              <a:rPr kumimoji="1" lang="zh-CN" altLang="en-US" dirty="0">
                <a:solidFill>
                  <a:schemeClr val="tx1"/>
                </a:solidFill>
              </a:rPr>
              <a:t>年</a:t>
            </a:r>
            <a:r>
              <a:rPr kumimoji="1" lang="en-US" altLang="zh-CN" dirty="0">
                <a:solidFill>
                  <a:schemeClr val="tx1"/>
                </a:solidFill>
              </a:rPr>
              <a:t>12</a:t>
            </a:r>
            <a:r>
              <a:rPr kumimoji="1" lang="zh-CN" altLang="en-US" dirty="0">
                <a:solidFill>
                  <a:schemeClr val="tx1"/>
                </a:solidFill>
              </a:rPr>
              <a:t>倍，</a:t>
            </a:r>
            <a:r>
              <a:rPr kumimoji="1" lang="en-US" altLang="zh-CN" dirty="0">
                <a:solidFill>
                  <a:schemeClr val="tx1"/>
                </a:solidFill>
              </a:rPr>
              <a:t>2012</a:t>
            </a:r>
            <a:r>
              <a:rPr kumimoji="1" lang="zh-CN" altLang="en-US" dirty="0">
                <a:solidFill>
                  <a:schemeClr val="tx1"/>
                </a:solidFill>
              </a:rPr>
              <a:t>年</a:t>
            </a:r>
            <a:r>
              <a:rPr kumimoji="1" lang="en-US" altLang="zh-CN" dirty="0">
                <a:solidFill>
                  <a:schemeClr val="tx1"/>
                </a:solidFill>
              </a:rPr>
              <a:t>20</a:t>
            </a:r>
            <a:r>
              <a:rPr kumimoji="1" lang="zh-CN" altLang="en-US" dirty="0">
                <a:solidFill>
                  <a:schemeClr val="tx1"/>
                </a:solidFill>
              </a:rPr>
              <a:t>倍，</a:t>
            </a:r>
            <a:r>
              <a:rPr kumimoji="1" lang="en-US" altLang="zh-CN" dirty="0">
                <a:solidFill>
                  <a:schemeClr val="tx1"/>
                </a:solidFill>
              </a:rPr>
              <a:t>2022</a:t>
            </a:r>
            <a:r>
              <a:rPr kumimoji="1" lang="zh-CN" altLang="en-US" dirty="0">
                <a:solidFill>
                  <a:schemeClr val="tx1"/>
                </a:solidFill>
              </a:rPr>
              <a:t>年？</a:t>
            </a:r>
            <a:endParaRPr kumimoji="1" lang="en-US" altLang="zh-CN" dirty="0">
              <a:solidFill>
                <a:schemeClr val="tx1"/>
              </a:solidFill>
            </a:endParaRPr>
          </a:p>
          <a:p>
            <a:pPr marL="0" indent="0">
              <a:lnSpc>
                <a:spcPct val="200000"/>
              </a:lnSpc>
              <a:buNone/>
            </a:pPr>
            <a:endParaRPr kumimoji="1" lang="en-US" altLang="zh-CN" dirty="0">
              <a:solidFill>
                <a:schemeClr val="tx1"/>
              </a:solidFill>
            </a:endParaRPr>
          </a:p>
          <a:p>
            <a:endParaRPr kumimoji="1" lang="zh-CN" altLang="en-US" dirty="0"/>
          </a:p>
        </p:txBody>
      </p:sp>
    </p:spTree>
    <p:custDataLst>
      <p:tags r:id="rId1"/>
    </p:custData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国企改革中存在的问题</a:t>
            </a:r>
          </a:p>
        </p:txBody>
      </p:sp>
      <p:sp>
        <p:nvSpPr>
          <p:cNvPr id="3" name="内容占位符 2"/>
          <p:cNvSpPr>
            <a:spLocks noGrp="1"/>
          </p:cNvSpPr>
          <p:nvPr>
            <p:ph idx="1"/>
          </p:nvPr>
        </p:nvSpPr>
        <p:spPr>
          <a:xfrm>
            <a:off x="1306286" y="2119237"/>
            <a:ext cx="10311973" cy="4373638"/>
          </a:xfrm>
        </p:spPr>
        <p:txBody>
          <a:bodyPr/>
          <a:lstStyle/>
          <a:p>
            <a:pPr marL="0" indent="0">
              <a:lnSpc>
                <a:spcPct val="150000"/>
              </a:lnSpc>
              <a:buNone/>
            </a:pPr>
            <a:r>
              <a:rPr kumimoji="1" lang="en-US" altLang="zh-CN" sz="2800" b="1" dirty="0">
                <a:solidFill>
                  <a:srgbClr val="C00000"/>
                </a:solidFill>
              </a:rPr>
              <a:t>1､</a:t>
            </a:r>
            <a:r>
              <a:rPr kumimoji="1" lang="zh-CN" altLang="en-US" sz="2800" b="1" dirty="0">
                <a:solidFill>
                  <a:srgbClr val="C00000"/>
                </a:solidFill>
              </a:rPr>
              <a:t>国有制框架内的政企分离问题。</a:t>
            </a:r>
            <a:endParaRPr kumimoji="1" lang="en-US" altLang="zh-CN" sz="2800" b="1" dirty="0">
              <a:solidFill>
                <a:srgbClr val="C00000"/>
              </a:solidFill>
            </a:endParaRPr>
          </a:p>
          <a:p>
            <a:pPr marL="0" indent="0">
              <a:lnSpc>
                <a:spcPct val="150000"/>
              </a:lnSpc>
              <a:buNone/>
            </a:pPr>
            <a:r>
              <a:rPr kumimoji="1" lang="zh-CN" altLang="en-US" b="1" dirty="0"/>
              <a:t>     国家主权是一个抽象概念，需要寻找代理人行使所有权，而政府就是最佳代理人。集所有权、行政权、调控权于一身的政府，如果行使退出权实现政企分开，那国有的实质何存？</a:t>
            </a:r>
            <a:endParaRPr kumimoji="1" lang="zh-CN" altLang="en-US" dirty="0">
              <a:solidFill>
                <a:srgbClr val="7030A0"/>
              </a:solidFill>
            </a:endParaRPr>
          </a:p>
        </p:txBody>
      </p:sp>
    </p:spTree>
    <p:custDataLst>
      <p:tags r:id="rId1"/>
    </p:custData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国企改革中存在的问题</a:t>
            </a:r>
          </a:p>
        </p:txBody>
      </p:sp>
      <p:sp>
        <p:nvSpPr>
          <p:cNvPr id="3" name="内容占位符 2"/>
          <p:cNvSpPr>
            <a:spLocks noGrp="1"/>
          </p:cNvSpPr>
          <p:nvPr>
            <p:ph idx="1"/>
          </p:nvPr>
        </p:nvSpPr>
        <p:spPr>
          <a:xfrm>
            <a:off x="1306286" y="2119237"/>
            <a:ext cx="10311973" cy="4373638"/>
          </a:xfrm>
        </p:spPr>
        <p:txBody>
          <a:bodyPr/>
          <a:lstStyle/>
          <a:p>
            <a:pPr marL="0" indent="0">
              <a:lnSpc>
                <a:spcPct val="150000"/>
              </a:lnSpc>
              <a:buNone/>
            </a:pPr>
            <a:r>
              <a:rPr kumimoji="1" lang="en-US" altLang="zh-CN" sz="2800" b="1" dirty="0">
                <a:solidFill>
                  <a:srgbClr val="C00000"/>
                </a:solidFill>
              </a:rPr>
              <a:t>2､</a:t>
            </a:r>
            <a:r>
              <a:rPr kumimoji="1" lang="zh-CN" altLang="en-US" sz="2800" b="1" dirty="0">
                <a:solidFill>
                  <a:srgbClr val="C00000"/>
                </a:solidFill>
              </a:rPr>
              <a:t>国有企业所有权的问题。</a:t>
            </a:r>
            <a:endParaRPr kumimoji="1" lang="en-US" altLang="zh-CN" sz="2800" b="1" dirty="0">
              <a:solidFill>
                <a:srgbClr val="C00000"/>
              </a:solidFill>
            </a:endParaRPr>
          </a:p>
          <a:p>
            <a:pPr marL="0" indent="0">
              <a:lnSpc>
                <a:spcPct val="150000"/>
              </a:lnSpc>
              <a:buNone/>
            </a:pPr>
            <a:r>
              <a:rPr kumimoji="1" lang="zh-CN" altLang="en-US" b="1" dirty="0"/>
              <a:t>     市场交易的实质是产权交易，当国有企业产权转让后，国有制性质如何保证？（国有资产流失问题）</a:t>
            </a:r>
            <a:endParaRPr kumimoji="1" lang="zh-CN" altLang="en-US" dirty="0">
              <a:solidFill>
                <a:srgbClr val="7030A0"/>
              </a:solidFill>
            </a:endParaRPr>
          </a:p>
        </p:txBody>
      </p:sp>
    </p:spTree>
    <p:custDataLst>
      <p:tags r:id="rId1"/>
    </p:custData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国企改革中存在的问题</a:t>
            </a:r>
          </a:p>
        </p:txBody>
      </p:sp>
      <p:sp>
        <p:nvSpPr>
          <p:cNvPr id="3" name="内容占位符 2"/>
          <p:cNvSpPr>
            <a:spLocks noGrp="1"/>
          </p:cNvSpPr>
          <p:nvPr>
            <p:ph idx="1"/>
          </p:nvPr>
        </p:nvSpPr>
        <p:spPr>
          <a:xfrm>
            <a:off x="1306286" y="2119237"/>
            <a:ext cx="10311973" cy="4373638"/>
          </a:xfrm>
        </p:spPr>
        <p:txBody>
          <a:bodyPr/>
          <a:lstStyle/>
          <a:p>
            <a:pPr marL="0" indent="0">
              <a:lnSpc>
                <a:spcPct val="150000"/>
              </a:lnSpc>
              <a:buNone/>
            </a:pPr>
            <a:r>
              <a:rPr kumimoji="1" lang="en-US" altLang="zh-CN" sz="2800" b="1" dirty="0">
                <a:solidFill>
                  <a:srgbClr val="C00000"/>
                </a:solidFill>
              </a:rPr>
              <a:t>3､</a:t>
            </a:r>
            <a:r>
              <a:rPr kumimoji="1" lang="zh-CN" altLang="en-US" sz="2800" b="1" dirty="0">
                <a:solidFill>
                  <a:srgbClr val="C00000"/>
                </a:solidFill>
              </a:rPr>
              <a:t>国有企业的治理结构和治理效能问题。</a:t>
            </a:r>
            <a:endParaRPr kumimoji="1" lang="en-US" altLang="zh-CN" sz="2800" b="1" dirty="0">
              <a:solidFill>
                <a:srgbClr val="C00000"/>
              </a:solidFill>
            </a:endParaRPr>
          </a:p>
          <a:p>
            <a:pPr marL="0" indent="0">
              <a:lnSpc>
                <a:spcPct val="150000"/>
              </a:lnSpc>
              <a:buNone/>
            </a:pPr>
            <a:r>
              <a:rPr kumimoji="1" lang="zh-CN" altLang="en-US" b="1" dirty="0"/>
              <a:t>     委托</a:t>
            </a:r>
            <a:r>
              <a:rPr kumimoji="1" lang="en-US" altLang="zh-CN" b="1" dirty="0"/>
              <a:t>—</a:t>
            </a:r>
            <a:r>
              <a:rPr kumimoji="1" lang="zh-CN" altLang="en-US" b="1" dirty="0"/>
              <a:t>代理关系所产生的道德风险如何回避？</a:t>
            </a:r>
            <a:endParaRPr kumimoji="1" lang="zh-CN" altLang="en-US" dirty="0">
              <a:solidFill>
                <a:srgbClr val="7030A0"/>
              </a:solidFill>
            </a:endParaRPr>
          </a:p>
        </p:txBody>
      </p:sp>
    </p:spTree>
    <p:custDataLst>
      <p:tags r:id="rId1"/>
    </p:custData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国企改革中存在的问题</a:t>
            </a:r>
          </a:p>
        </p:txBody>
      </p:sp>
      <p:sp>
        <p:nvSpPr>
          <p:cNvPr id="3" name="内容占位符 2"/>
          <p:cNvSpPr>
            <a:spLocks noGrp="1"/>
          </p:cNvSpPr>
          <p:nvPr>
            <p:ph idx="1"/>
          </p:nvPr>
        </p:nvSpPr>
        <p:spPr>
          <a:xfrm>
            <a:off x="1306286" y="2119237"/>
            <a:ext cx="10311973" cy="4373638"/>
          </a:xfrm>
        </p:spPr>
        <p:txBody>
          <a:bodyPr/>
          <a:lstStyle/>
          <a:p>
            <a:pPr marL="0" indent="0">
              <a:lnSpc>
                <a:spcPct val="150000"/>
              </a:lnSpc>
              <a:buNone/>
            </a:pPr>
            <a:r>
              <a:rPr kumimoji="1" lang="en-US" altLang="zh-CN" sz="2800" b="1" dirty="0">
                <a:solidFill>
                  <a:srgbClr val="C00000"/>
                </a:solidFill>
              </a:rPr>
              <a:t>4､</a:t>
            </a:r>
            <a:r>
              <a:rPr kumimoji="1" lang="zh-CN" altLang="en-US" sz="2800" b="1" dirty="0">
                <a:solidFill>
                  <a:srgbClr val="C00000"/>
                </a:solidFill>
              </a:rPr>
              <a:t>经济效益和社会效益兼顾的问题。</a:t>
            </a:r>
            <a:endParaRPr kumimoji="1" lang="en-US" altLang="zh-CN" sz="2800" b="1" dirty="0">
              <a:solidFill>
                <a:srgbClr val="C00000"/>
              </a:solidFill>
            </a:endParaRPr>
          </a:p>
          <a:p>
            <a:pPr marL="0" indent="0">
              <a:lnSpc>
                <a:spcPct val="150000"/>
              </a:lnSpc>
              <a:buNone/>
            </a:pPr>
            <a:r>
              <a:rPr kumimoji="1" lang="zh-CN" altLang="en-US" b="1" dirty="0"/>
              <a:t>     作为经济运行的微观主体，要追求经济效益最大化；然而作为社会主义国家公有经济的实现形式，必然要承担更多的社会责任。如何兼顾二者？</a:t>
            </a:r>
            <a:endParaRPr kumimoji="1" lang="zh-CN" altLang="en-US" dirty="0">
              <a:solidFill>
                <a:srgbClr val="7030A0"/>
              </a:solidFill>
            </a:endParaRPr>
          </a:p>
        </p:txBody>
      </p:sp>
    </p:spTree>
    <p:custDataLst>
      <p:tags r:id="rId1"/>
    </p:custData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p:txBody>
          <a:bodyPr/>
          <a:lstStyle/>
          <a:p>
            <a:pPr eaLnBrk="1" hangingPunct="1"/>
            <a:r>
              <a:rPr lang="zh-CN" altLang="en-US" dirty="0">
                <a:solidFill>
                  <a:srgbClr val="C00000"/>
                </a:solidFill>
              </a:rPr>
              <a:t>小结：国企改革两大难点</a:t>
            </a:r>
          </a:p>
        </p:txBody>
      </p:sp>
      <p:sp>
        <p:nvSpPr>
          <p:cNvPr id="109570" name="Rectangle 3"/>
          <p:cNvSpPr>
            <a:spLocks noGrp="1" noChangeArrowheads="1"/>
          </p:cNvSpPr>
          <p:nvPr>
            <p:ph type="body" idx="1"/>
          </p:nvPr>
        </p:nvSpPr>
        <p:spPr>
          <a:xfrm>
            <a:off x="1608138" y="1998663"/>
            <a:ext cx="9745662" cy="4695825"/>
          </a:xfrm>
        </p:spPr>
        <p:txBody>
          <a:bodyPr/>
          <a:lstStyle/>
          <a:p>
            <a:pPr eaLnBrk="1" hangingPunct="1">
              <a:lnSpc>
                <a:spcPct val="150000"/>
              </a:lnSpc>
            </a:pPr>
            <a:r>
              <a:rPr lang="zh-CN" altLang="en-US" b="1">
                <a:solidFill>
                  <a:srgbClr val="C00000"/>
                </a:solidFill>
              </a:rPr>
              <a:t>国有企业的</a:t>
            </a:r>
            <a:r>
              <a:rPr lang="zh-CN" altLang="en-US" b="1">
                <a:solidFill>
                  <a:srgbClr val="C00000"/>
                </a:solidFill>
                <a:hlinkClick r:id="" action="ppaction://hlinkshowjump?jump=nextslide"/>
              </a:rPr>
              <a:t>垄断化</a:t>
            </a:r>
            <a:r>
              <a:rPr lang="zh-CN" altLang="en-US" b="1">
                <a:solidFill>
                  <a:srgbClr val="C00000"/>
                </a:solidFill>
              </a:rPr>
              <a:t>。</a:t>
            </a:r>
            <a:r>
              <a:rPr lang="zh-CN" altLang="en-US" b="1">
                <a:solidFill>
                  <a:srgbClr val="000000"/>
                </a:solidFill>
              </a:rPr>
              <a:t>进入</a:t>
            </a:r>
            <a:r>
              <a:rPr lang="en-US" altLang="zh-CN" b="1">
                <a:solidFill>
                  <a:srgbClr val="000000"/>
                </a:solidFill>
              </a:rPr>
              <a:t>1990</a:t>
            </a:r>
            <a:r>
              <a:rPr lang="zh-CN" altLang="en-US" b="1">
                <a:solidFill>
                  <a:srgbClr val="000000"/>
                </a:solidFill>
              </a:rPr>
              <a:t>年代中期以来，随着国企市场化改革不断推进，就业、提供社会保障和福利等公益性任务也相继剥离，国企几乎也在遵循市场规则与资本逻辑。但另一方面，这种与大多数百姓无直接利益关系的国企却继续占有国家大量资源。</a:t>
            </a:r>
          </a:p>
          <a:p>
            <a:pPr eaLnBrk="1" hangingPunct="1">
              <a:lnSpc>
                <a:spcPct val="150000"/>
              </a:lnSpc>
            </a:pPr>
            <a:r>
              <a:rPr lang="zh-CN" altLang="en-US" b="1">
                <a:solidFill>
                  <a:srgbClr val="C00000"/>
                </a:solidFill>
              </a:rPr>
              <a:t>国有企业的行政化。</a:t>
            </a:r>
            <a:r>
              <a:rPr lang="en-US" altLang="zh-CN" b="1">
                <a:solidFill>
                  <a:srgbClr val="000000"/>
                </a:solidFill>
              </a:rPr>
              <a:t>2003</a:t>
            </a:r>
            <a:r>
              <a:rPr lang="zh-CN" altLang="en-US" b="1">
                <a:solidFill>
                  <a:srgbClr val="000000"/>
                </a:solidFill>
              </a:rPr>
              <a:t>年国资委成立以来，之前国有企业改革监管是“五龙治水”，不同的部门共同管理企业。国资委职能上既制定关于国有资产运营相关政策和法规，同时又是国有资产代表股东的直接的代言人。</a:t>
            </a:r>
            <a:r>
              <a:rPr lang="zh-CN" altLang="en-US" b="1"/>
              <a:t> </a:t>
            </a:r>
          </a:p>
          <a:p>
            <a:pPr eaLnBrk="1" hangingPunct="1">
              <a:lnSpc>
                <a:spcPct val="90000"/>
              </a:lnSpc>
            </a:pPr>
            <a:endParaRPr lang="zh-CN" altLang="en-US" sz="2800">
              <a:solidFill>
                <a:srgbClr val="000000"/>
              </a:solidFill>
            </a:endParaRPr>
          </a:p>
          <a:p>
            <a:pPr eaLnBrk="1" hangingPunct="1">
              <a:lnSpc>
                <a:spcPct val="90000"/>
              </a:lnSpc>
            </a:pPr>
            <a:endParaRPr lang="zh-CN" altLang="en-US" sz="2800"/>
          </a:p>
        </p:txBody>
      </p:sp>
    </p:spTree>
    <p:custDataLst>
      <p:tags r:id="rId1"/>
    </p:custData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4" name="图片 3" descr="IMG_7844"/>
          <p:cNvPicPr>
            <a:picLocks noChangeAspect="1"/>
          </p:cNvPicPr>
          <p:nvPr/>
        </p:nvPicPr>
        <p:blipFill>
          <a:blip r:embed="rId3"/>
          <a:stretch>
            <a:fillRect/>
          </a:stretch>
        </p:blipFill>
        <p:spPr>
          <a:xfrm>
            <a:off x="0" y="64135"/>
            <a:ext cx="6282055" cy="6729095"/>
          </a:xfrm>
          <a:prstGeom prst="rect">
            <a:avLst/>
          </a:prstGeom>
        </p:spPr>
      </p:pic>
      <p:pic>
        <p:nvPicPr>
          <p:cNvPr id="5" name="图片 4" descr="IMG_7846"/>
          <p:cNvPicPr>
            <a:picLocks noChangeAspect="1"/>
          </p:cNvPicPr>
          <p:nvPr/>
        </p:nvPicPr>
        <p:blipFill>
          <a:blip r:embed="rId4"/>
          <a:stretch>
            <a:fillRect/>
          </a:stretch>
        </p:blipFill>
        <p:spPr>
          <a:xfrm>
            <a:off x="6282055" y="64135"/>
            <a:ext cx="5934075" cy="6728460"/>
          </a:xfrm>
          <a:prstGeom prst="rect">
            <a:avLst/>
          </a:prstGeom>
        </p:spPr>
      </p:pic>
    </p:spTree>
    <p:custDataLst>
      <p:tags r:id="rId1"/>
    </p:custData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a:xfrm>
            <a:off x="762000" y="195262"/>
            <a:ext cx="10515600" cy="971550"/>
          </a:xfrm>
        </p:spPr>
        <p:txBody>
          <a:bodyPr/>
          <a:lstStyle/>
          <a:p>
            <a:pPr eaLnBrk="1" hangingPunct="1"/>
            <a:r>
              <a:rPr lang="zh-CN" altLang="en-US">
                <a:solidFill>
                  <a:srgbClr val="C00000"/>
                </a:solidFill>
              </a:rPr>
              <a:t>国企改革之经验</a:t>
            </a:r>
          </a:p>
        </p:txBody>
      </p:sp>
      <p:sp>
        <p:nvSpPr>
          <p:cNvPr id="44035" name="Rectangle 3"/>
          <p:cNvSpPr>
            <a:spLocks noGrp="1" noChangeArrowheads="1"/>
          </p:cNvSpPr>
          <p:nvPr>
            <p:ph type="body" idx="1"/>
          </p:nvPr>
        </p:nvSpPr>
        <p:spPr>
          <a:xfrm>
            <a:off x="1608138" y="1998663"/>
            <a:ext cx="9745662" cy="4178300"/>
          </a:xfrm>
        </p:spPr>
        <p:txBody>
          <a:bodyPr rtlCol="0">
            <a:normAutofit fontScale="92500"/>
          </a:bodyPr>
          <a:lstStyle/>
          <a:p>
            <a:pPr eaLnBrk="1" fontAlgn="auto" hangingPunct="1">
              <a:lnSpc>
                <a:spcPct val="150000"/>
              </a:lnSpc>
              <a:spcAft>
                <a:spcPts val="0"/>
              </a:spcAft>
              <a:defRPr/>
            </a:pPr>
            <a:r>
              <a:rPr lang="zh-CN" altLang="en-US" b="1" dirty="0">
                <a:solidFill>
                  <a:srgbClr val="000000"/>
                </a:solidFill>
              </a:rPr>
              <a:t>国企改革当年在东欧转型时期就有一个著名的总结：</a:t>
            </a:r>
            <a:r>
              <a:rPr lang="zh-CN" altLang="en-US" b="1" dirty="0">
                <a:solidFill>
                  <a:srgbClr val="C00000"/>
                </a:solidFill>
              </a:rPr>
              <a:t>“在起点公平的基础上寻找其</a:t>
            </a:r>
            <a:r>
              <a:rPr lang="zh-CN" altLang="en-US" b="1" dirty="0">
                <a:solidFill>
                  <a:srgbClr val="7030A0"/>
                </a:solidFill>
              </a:rPr>
              <a:t>最初</a:t>
            </a:r>
            <a:r>
              <a:rPr lang="zh-CN" altLang="en-US" b="1" dirty="0">
                <a:solidFill>
                  <a:srgbClr val="C00000"/>
                </a:solidFill>
              </a:rPr>
              <a:t>的所有者，在规则平等的基础上寻找</a:t>
            </a:r>
            <a:r>
              <a:rPr lang="zh-CN" altLang="en-US" b="1" dirty="0">
                <a:solidFill>
                  <a:srgbClr val="7030A0"/>
                </a:solidFill>
              </a:rPr>
              <a:t>最终</a:t>
            </a:r>
            <a:r>
              <a:rPr lang="zh-CN" altLang="en-US" b="1" dirty="0">
                <a:solidFill>
                  <a:srgbClr val="C00000"/>
                </a:solidFill>
              </a:rPr>
              <a:t>的所有者</a:t>
            </a:r>
            <a:r>
              <a:rPr lang="zh-CN" altLang="en-US" b="1" dirty="0">
                <a:solidFill>
                  <a:srgbClr val="000000"/>
                </a:solidFill>
              </a:rPr>
              <a:t>。” </a:t>
            </a:r>
          </a:p>
          <a:p>
            <a:pPr eaLnBrk="1" fontAlgn="auto" hangingPunct="1">
              <a:lnSpc>
                <a:spcPct val="150000"/>
              </a:lnSpc>
              <a:spcAft>
                <a:spcPts val="0"/>
              </a:spcAft>
              <a:defRPr/>
            </a:pPr>
            <a:r>
              <a:rPr lang="zh-CN" altLang="en-US" b="1" dirty="0">
                <a:solidFill>
                  <a:srgbClr val="000000"/>
                </a:solidFill>
              </a:rPr>
              <a:t>当年</a:t>
            </a:r>
            <a:r>
              <a:rPr lang="zh-CN" altLang="en-US" b="1" dirty="0">
                <a:solidFill>
                  <a:srgbClr val="C00000"/>
                </a:solidFill>
              </a:rPr>
              <a:t>英国</a:t>
            </a:r>
            <a:r>
              <a:rPr lang="zh-CN" altLang="en-US" b="1" dirty="0">
                <a:solidFill>
                  <a:srgbClr val="000000"/>
                </a:solidFill>
              </a:rPr>
              <a:t>撒切尔夫人进行国企改革，出售国有资产时分成</a:t>
            </a:r>
            <a:r>
              <a:rPr lang="en-US" altLang="zh-CN" b="1" dirty="0">
                <a:solidFill>
                  <a:srgbClr val="000000"/>
                </a:solidFill>
              </a:rPr>
              <a:t>200</a:t>
            </a:r>
            <a:r>
              <a:rPr lang="zh-CN" altLang="en-US" b="1" dirty="0">
                <a:solidFill>
                  <a:srgbClr val="000000"/>
                </a:solidFill>
              </a:rPr>
              <a:t>镑一份，全国人民都有权利和能力参与。</a:t>
            </a:r>
            <a:endParaRPr lang="en-US" altLang="zh-CN" b="1" dirty="0">
              <a:solidFill>
                <a:srgbClr val="000000"/>
              </a:solidFill>
            </a:endParaRPr>
          </a:p>
          <a:p>
            <a:pPr eaLnBrk="1" fontAlgn="auto" hangingPunct="1">
              <a:lnSpc>
                <a:spcPct val="150000"/>
              </a:lnSpc>
              <a:spcAft>
                <a:spcPts val="0"/>
              </a:spcAft>
              <a:buFont typeface="Arial" panose="020B0604020202090204" pitchFamily="34" charset="0"/>
              <a:buNone/>
              <a:defRPr/>
            </a:pPr>
            <a:r>
              <a:rPr lang="zh-CN" altLang="en-US" b="1" dirty="0">
                <a:solidFill>
                  <a:srgbClr val="000000"/>
                </a:solidFill>
              </a:rPr>
              <a:t>    （</a:t>
            </a:r>
            <a:r>
              <a:rPr lang="zh-CN" altLang="en-US" b="1" dirty="0">
                <a:solidFill>
                  <a:srgbClr val="7030A0"/>
                </a:solidFill>
              </a:rPr>
              <a:t>中石化成品油销售环节的股权出让就要求民企的门槛是</a:t>
            </a:r>
            <a:r>
              <a:rPr lang="en-US" altLang="zh-CN" b="1" dirty="0">
                <a:solidFill>
                  <a:srgbClr val="7030A0"/>
                </a:solidFill>
              </a:rPr>
              <a:t>30</a:t>
            </a:r>
            <a:r>
              <a:rPr lang="zh-CN" altLang="en-US" b="1" dirty="0">
                <a:solidFill>
                  <a:srgbClr val="7030A0"/>
                </a:solidFill>
              </a:rPr>
              <a:t>亿，能有</a:t>
            </a:r>
            <a:r>
              <a:rPr lang="en-US" altLang="zh-CN" b="1" dirty="0">
                <a:solidFill>
                  <a:srgbClr val="7030A0"/>
                </a:solidFill>
              </a:rPr>
              <a:t>30</a:t>
            </a:r>
            <a:r>
              <a:rPr lang="zh-CN" altLang="en-US" b="1" dirty="0">
                <a:solidFill>
                  <a:srgbClr val="7030A0"/>
                </a:solidFill>
              </a:rPr>
              <a:t>亿以上资产并有意愿接盘的民企数量相当有限，这从实质上限制了股权转让价格。） </a:t>
            </a:r>
          </a:p>
          <a:p>
            <a:pPr eaLnBrk="1" fontAlgn="auto" hangingPunct="1">
              <a:spcAft>
                <a:spcPts val="0"/>
              </a:spcAft>
              <a:defRPr/>
            </a:pPr>
            <a:endParaRPr lang="zh-CN" altLang="en-US" sz="2800" dirty="0">
              <a:solidFill>
                <a:schemeClr val="tx1">
                  <a:lumMod val="75000"/>
                  <a:lumOff val="25000"/>
                </a:schemeClr>
              </a:solidFill>
            </a:endParaRPr>
          </a:p>
        </p:txBody>
      </p:sp>
    </p:spTree>
    <p:custDataLst>
      <p:tags r:id="rId1"/>
    </p:custData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body" idx="1"/>
          </p:nvPr>
        </p:nvSpPr>
        <p:spPr>
          <a:xfrm>
            <a:off x="1608138" y="1998663"/>
            <a:ext cx="9745662" cy="4178300"/>
          </a:xfrm>
        </p:spPr>
        <p:txBody>
          <a:bodyPr/>
          <a:lstStyle/>
          <a:p>
            <a:pPr eaLnBrk="1" hangingPunct="1">
              <a:lnSpc>
                <a:spcPct val="150000"/>
              </a:lnSpc>
            </a:pPr>
            <a:r>
              <a:rPr lang="zh-CN" altLang="en-US" b="1">
                <a:solidFill>
                  <a:srgbClr val="000000"/>
                </a:solidFill>
              </a:rPr>
              <a:t>北欧最大的石油企业</a:t>
            </a:r>
            <a:r>
              <a:rPr lang="zh-CN" altLang="en-US" b="1">
                <a:solidFill>
                  <a:srgbClr val="C00000"/>
                </a:solidFill>
              </a:rPr>
              <a:t>挪威</a:t>
            </a:r>
            <a:r>
              <a:rPr lang="zh-CN" altLang="en-US" b="1">
                <a:solidFill>
                  <a:srgbClr val="000000"/>
                </a:solidFill>
              </a:rPr>
              <a:t>国家石油公司，由国家</a:t>
            </a:r>
            <a:r>
              <a:rPr lang="en-US" altLang="zh-CN" b="1">
                <a:solidFill>
                  <a:srgbClr val="000000"/>
                </a:solidFill>
              </a:rPr>
              <a:t>100%</a:t>
            </a:r>
            <a:r>
              <a:rPr lang="zh-CN" altLang="en-US" b="1">
                <a:solidFill>
                  <a:srgbClr val="000000"/>
                </a:solidFill>
              </a:rPr>
              <a:t>出资，公司每年的收支盈余、净资产等信息全部公开，还会把一定比例的利润转入国家石油基金，受益者是全体挪威国民。</a:t>
            </a:r>
          </a:p>
          <a:p>
            <a:pPr eaLnBrk="1" hangingPunct="1">
              <a:lnSpc>
                <a:spcPct val="150000"/>
              </a:lnSpc>
            </a:pPr>
            <a:r>
              <a:rPr lang="zh-CN" altLang="en-US" b="1">
                <a:solidFill>
                  <a:srgbClr val="C00000"/>
                </a:solidFill>
              </a:rPr>
              <a:t>新加坡</a:t>
            </a:r>
            <a:r>
              <a:rPr lang="zh-CN" altLang="en-US" b="1">
                <a:solidFill>
                  <a:srgbClr val="000000"/>
                </a:solidFill>
              </a:rPr>
              <a:t>国企淡马锡公司则每年向国民分红。国民可以选择取现，也可以放在公司里继续投资。 </a:t>
            </a:r>
          </a:p>
          <a:p>
            <a:pPr eaLnBrk="1" hangingPunct="1"/>
            <a:endParaRPr lang="zh-CN" altLang="en-US"/>
          </a:p>
        </p:txBody>
      </p:sp>
    </p:spTree>
    <p:custDataLst>
      <p:tags r:id="rId1"/>
    </p:custData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标题 1"/>
          <p:cNvSpPr>
            <a:spLocks noGrp="1" noChangeArrowheads="1"/>
          </p:cNvSpPr>
          <p:nvPr>
            <p:ph type="title"/>
          </p:nvPr>
        </p:nvSpPr>
        <p:spPr/>
        <p:txBody>
          <a:bodyPr/>
          <a:lstStyle/>
          <a:p>
            <a:pPr eaLnBrk="1" hangingPunct="1"/>
            <a:r>
              <a:rPr lang="zh-CN" altLang="en-US">
                <a:solidFill>
                  <a:srgbClr val="C00000"/>
                </a:solidFill>
              </a:rPr>
              <a:t>四、国有企业的分类改革战略</a:t>
            </a:r>
          </a:p>
        </p:txBody>
      </p:sp>
      <p:sp>
        <p:nvSpPr>
          <p:cNvPr id="114690" name="内容占位符 2"/>
          <p:cNvSpPr>
            <a:spLocks noGrp="1" noChangeArrowheads="1"/>
          </p:cNvSpPr>
          <p:nvPr>
            <p:ph idx="1"/>
          </p:nvPr>
        </p:nvSpPr>
        <p:spPr>
          <a:xfrm>
            <a:off x="1633538" y="1676400"/>
            <a:ext cx="10115550" cy="5181600"/>
          </a:xfrm>
        </p:spPr>
        <p:txBody>
          <a:bodyPr/>
          <a:lstStyle/>
          <a:p>
            <a:pPr marL="0" indent="0" eaLnBrk="1" hangingPunct="1">
              <a:lnSpc>
                <a:spcPct val="150000"/>
              </a:lnSpc>
              <a:buFont typeface="Arial" panose="020B0604020202090204" pitchFamily="34" charset="0"/>
              <a:buNone/>
            </a:pPr>
            <a:r>
              <a:rPr lang="zh-CN" altLang="en-US" b="1">
                <a:solidFill>
                  <a:srgbClr val="C00000"/>
                </a:solidFill>
                <a:latin typeface="黑体" panose="02010609060101010101" pitchFamily="49" charset="-122"/>
                <a:sym typeface="+mn-ea"/>
              </a:rPr>
              <a:t>思路</a:t>
            </a:r>
            <a:r>
              <a:rPr lang="zh-CN" altLang="en-US" b="1">
                <a:solidFill>
                  <a:schemeClr val="tx1"/>
                </a:solidFill>
                <a:latin typeface="黑体" panose="02010609060101010101" pitchFamily="49" charset="-122"/>
                <a:sym typeface="+mn-ea"/>
              </a:rPr>
              <a:t>：无论激进还是保守的改革，面对多种类型的国企，都不能一刀切。</a:t>
            </a:r>
            <a:r>
              <a:rPr lang="zh-CN" altLang="en-US">
                <a:solidFill>
                  <a:schemeClr val="tx1"/>
                </a:solidFill>
                <a:latin typeface="黑体" panose="02010609060101010101" pitchFamily="49" charset="-122"/>
                <a:sym typeface="+mn-ea"/>
              </a:rPr>
              <a:t>  </a:t>
            </a:r>
          </a:p>
          <a:p>
            <a:pPr marL="0" indent="0" eaLnBrk="1" hangingPunct="1">
              <a:lnSpc>
                <a:spcPct val="150000"/>
              </a:lnSpc>
              <a:buFont typeface="Arial" panose="020B0604020202090204" pitchFamily="34" charset="0"/>
              <a:buNone/>
            </a:pPr>
            <a:r>
              <a:rPr lang="zh-CN" altLang="en-US" b="1">
                <a:solidFill>
                  <a:srgbClr val="C00000"/>
                </a:solidFill>
                <a:sym typeface="+mn-ea"/>
              </a:rPr>
              <a:t>实践</a:t>
            </a:r>
            <a:r>
              <a:rPr lang="zh-CN" altLang="en-US" b="1">
                <a:sym typeface="+mn-ea"/>
              </a:rPr>
              <a:t>：一</a:t>
            </a:r>
            <a:r>
              <a:rPr lang="en-US" altLang="zh-CN" b="1">
                <a:sym typeface="+mn-ea"/>
              </a:rPr>
              <a:t>“</a:t>
            </a:r>
            <a:r>
              <a:rPr lang="zh-CN" altLang="en-US" b="1">
                <a:sym typeface="+mn-ea"/>
              </a:rPr>
              <a:t>包</a:t>
            </a:r>
            <a:r>
              <a:rPr lang="en-US" altLang="zh-CN" b="1">
                <a:sym typeface="+mn-ea"/>
              </a:rPr>
              <a:t>”</a:t>
            </a:r>
            <a:r>
              <a:rPr lang="zh-CN" altLang="en-US" b="1">
                <a:sym typeface="+mn-ea"/>
              </a:rPr>
              <a:t>不灵、一</a:t>
            </a:r>
            <a:r>
              <a:rPr lang="en-US" altLang="zh-CN" b="1">
                <a:sym typeface="+mn-ea"/>
              </a:rPr>
              <a:t>“</a:t>
            </a:r>
            <a:r>
              <a:rPr lang="zh-CN" altLang="en-US" b="1">
                <a:sym typeface="+mn-ea"/>
              </a:rPr>
              <a:t>租</a:t>
            </a:r>
            <a:r>
              <a:rPr lang="en-US" altLang="zh-CN" b="1">
                <a:sym typeface="+mn-ea"/>
              </a:rPr>
              <a:t>”</a:t>
            </a:r>
            <a:r>
              <a:rPr lang="zh-CN" altLang="en-US" b="1">
                <a:sym typeface="+mn-ea"/>
              </a:rPr>
              <a:t>不灵、一</a:t>
            </a:r>
            <a:r>
              <a:rPr lang="en-US" altLang="zh-CN" b="1">
                <a:sym typeface="+mn-ea"/>
              </a:rPr>
              <a:t>“</a:t>
            </a:r>
            <a:r>
              <a:rPr lang="zh-CN" altLang="en-US" b="1">
                <a:sym typeface="+mn-ea"/>
              </a:rPr>
              <a:t>股</a:t>
            </a:r>
            <a:r>
              <a:rPr lang="en-US" altLang="zh-CN" b="1">
                <a:sym typeface="+mn-ea"/>
              </a:rPr>
              <a:t>”</a:t>
            </a:r>
            <a:r>
              <a:rPr lang="zh-CN" altLang="en-US" b="1">
                <a:sym typeface="+mn-ea"/>
              </a:rPr>
              <a:t>不灵。</a:t>
            </a:r>
            <a:endParaRPr lang="en-US" altLang="zh-CN" b="1">
              <a:sym typeface="+mn-ea"/>
            </a:endParaRPr>
          </a:p>
          <a:p>
            <a:pPr marL="0" indent="0" eaLnBrk="1" hangingPunct="1">
              <a:lnSpc>
                <a:spcPct val="150000"/>
              </a:lnSpc>
              <a:buFont typeface="Arial" panose="020B0604020202090204" pitchFamily="34" charset="0"/>
              <a:buNone/>
            </a:pPr>
            <a:r>
              <a:rPr lang="zh-CN" altLang="en-US" b="1">
                <a:solidFill>
                  <a:srgbClr val="C00000"/>
                </a:solidFill>
                <a:sym typeface="+mn-ea"/>
              </a:rPr>
              <a:t>路径</a:t>
            </a:r>
            <a:r>
              <a:rPr lang="zh-CN" altLang="en-US" b="1">
                <a:sym typeface="+mn-ea"/>
              </a:rPr>
              <a:t>：     公共产品的国有企业选择国有国营模式；</a:t>
            </a:r>
            <a:endParaRPr lang="en-US" altLang="zh-CN" b="1">
              <a:sym typeface="+mn-ea"/>
            </a:endParaRPr>
          </a:p>
          <a:p>
            <a:pPr marL="0" indent="0" eaLnBrk="1" hangingPunct="1">
              <a:lnSpc>
                <a:spcPct val="150000"/>
              </a:lnSpc>
              <a:buFont typeface="Arial" panose="020B0604020202090204" pitchFamily="34" charset="0"/>
              <a:buNone/>
            </a:pPr>
            <a:r>
              <a:rPr lang="en-US" altLang="zh-CN" b="1">
                <a:sym typeface="+mn-ea"/>
              </a:rPr>
              <a:t>               </a:t>
            </a:r>
            <a:r>
              <a:rPr lang="zh-CN" altLang="en-US" b="1">
                <a:sym typeface="+mn-ea"/>
              </a:rPr>
              <a:t>垄断性国有企业选择国有国控模式；</a:t>
            </a:r>
            <a:endParaRPr lang="en-US" altLang="zh-CN" b="1">
              <a:sym typeface="+mn-ea"/>
            </a:endParaRPr>
          </a:p>
          <a:p>
            <a:pPr marL="0" indent="0" eaLnBrk="1" hangingPunct="1">
              <a:lnSpc>
                <a:spcPct val="150000"/>
              </a:lnSpc>
              <a:buFont typeface="Arial" panose="020B0604020202090204" pitchFamily="34" charset="0"/>
              <a:buNone/>
            </a:pPr>
            <a:r>
              <a:rPr lang="en-US" altLang="zh-CN" b="1">
                <a:sym typeface="+mn-ea"/>
              </a:rPr>
              <a:t>                </a:t>
            </a:r>
            <a:r>
              <a:rPr lang="zh-CN" altLang="en-US" b="1">
                <a:sym typeface="+mn-ea"/>
              </a:rPr>
              <a:t>竞争性国有企业则可选股份制改造或是民营化。</a:t>
            </a:r>
          </a:p>
          <a:p>
            <a:pPr marL="0" indent="0" eaLnBrk="1" hangingPunct="1">
              <a:lnSpc>
                <a:spcPct val="120000"/>
              </a:lnSpc>
              <a:buFont typeface="Arial" panose="020B0604020202090204" pitchFamily="34" charset="0"/>
              <a:buNone/>
            </a:pPr>
            <a:endParaRPr lang="zh-CN" altLang="en-US" b="1">
              <a:solidFill>
                <a:schemeClr val="tx1"/>
              </a:solidFill>
              <a:sym typeface="+mn-ea"/>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2"/>
            </p:custDataLst>
          </p:nvPr>
        </p:nvSpPr>
        <p:spPr>
          <a:xfrm>
            <a:off x="8382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社会主义</a:t>
            </a:r>
            <a:endParaRPr lang="en-US" altLang="zh-CN" sz="2000" b="1" dirty="0">
              <a:solidFill>
                <a:schemeClr val="bg1"/>
              </a:solidFill>
            </a:endParaRPr>
          </a:p>
          <a:p>
            <a:pPr algn="ctr" eaLnBrk="1" fontAlgn="auto" hangingPunct="1">
              <a:lnSpc>
                <a:spcPct val="120000"/>
              </a:lnSpc>
              <a:spcBef>
                <a:spcPts val="200"/>
              </a:spcBef>
              <a:spcAft>
                <a:spcPts val="200"/>
              </a:spcAft>
              <a:defRPr/>
            </a:pPr>
            <a:r>
              <a:rPr lang="zh-CN" altLang="en-US" sz="2000" b="1" dirty="0">
                <a:solidFill>
                  <a:schemeClr val="bg1"/>
                </a:solidFill>
              </a:rPr>
              <a:t>从空想到科学</a:t>
            </a:r>
          </a:p>
        </p:txBody>
      </p:sp>
      <p:sp>
        <p:nvSpPr>
          <p:cNvPr id="5" name="等腰三角形 4"/>
          <p:cNvSpPr/>
          <p:nvPr>
            <p:custDataLst>
              <p:tags r:id="rId3"/>
            </p:custDataLst>
          </p:nvPr>
        </p:nvSpPr>
        <p:spPr>
          <a:xfrm>
            <a:off x="8382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6" name="椭圆 5"/>
          <p:cNvSpPr/>
          <p:nvPr>
            <p:custDataLst>
              <p:tags r:id="rId4"/>
            </p:custDataLst>
          </p:nvPr>
        </p:nvSpPr>
        <p:spPr>
          <a:xfrm>
            <a:off x="14938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一</a:t>
            </a:r>
          </a:p>
        </p:txBody>
      </p:sp>
      <p:sp>
        <p:nvSpPr>
          <p:cNvPr id="14" name="任意多边形 13"/>
          <p:cNvSpPr/>
          <p:nvPr>
            <p:custDataLst>
              <p:tags r:id="rId5"/>
            </p:custDataLst>
          </p:nvPr>
        </p:nvSpPr>
        <p:spPr>
          <a:xfrm>
            <a:off x="36576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马恩设计的未来社会特征</a:t>
            </a:r>
          </a:p>
        </p:txBody>
      </p:sp>
      <p:sp>
        <p:nvSpPr>
          <p:cNvPr id="15" name="等腰三角形 14"/>
          <p:cNvSpPr/>
          <p:nvPr>
            <p:custDataLst>
              <p:tags r:id="rId6"/>
            </p:custDataLst>
          </p:nvPr>
        </p:nvSpPr>
        <p:spPr>
          <a:xfrm>
            <a:off x="36576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16" name="椭圆 15"/>
          <p:cNvSpPr/>
          <p:nvPr>
            <p:custDataLst>
              <p:tags r:id="rId7"/>
            </p:custDataLst>
          </p:nvPr>
        </p:nvSpPr>
        <p:spPr>
          <a:xfrm>
            <a:off x="43132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二</a:t>
            </a:r>
          </a:p>
        </p:txBody>
      </p:sp>
      <p:sp>
        <p:nvSpPr>
          <p:cNvPr id="18" name="任意多边形 17"/>
          <p:cNvSpPr/>
          <p:nvPr>
            <p:custDataLst>
              <p:tags r:id="rId8"/>
            </p:custDataLst>
          </p:nvPr>
        </p:nvSpPr>
        <p:spPr>
          <a:xfrm>
            <a:off x="64770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社会主义的实践</a:t>
            </a:r>
          </a:p>
        </p:txBody>
      </p:sp>
      <p:sp>
        <p:nvSpPr>
          <p:cNvPr id="19" name="等腰三角形 18"/>
          <p:cNvSpPr/>
          <p:nvPr>
            <p:custDataLst>
              <p:tags r:id="rId9"/>
            </p:custDataLst>
          </p:nvPr>
        </p:nvSpPr>
        <p:spPr>
          <a:xfrm>
            <a:off x="64770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0" name="椭圆 19"/>
          <p:cNvSpPr/>
          <p:nvPr>
            <p:custDataLst>
              <p:tags r:id="rId10"/>
            </p:custDataLst>
          </p:nvPr>
        </p:nvSpPr>
        <p:spPr>
          <a:xfrm>
            <a:off x="71326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三</a:t>
            </a:r>
          </a:p>
        </p:txBody>
      </p:sp>
      <p:sp>
        <p:nvSpPr>
          <p:cNvPr id="22" name="任意多边形 21"/>
          <p:cNvSpPr/>
          <p:nvPr>
            <p:custDataLst>
              <p:tags r:id="rId11"/>
            </p:custDataLst>
          </p:nvPr>
        </p:nvSpPr>
        <p:spPr>
          <a:xfrm>
            <a:off x="92964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中国社会主义市场经济体制</a:t>
            </a:r>
          </a:p>
        </p:txBody>
      </p:sp>
      <p:sp>
        <p:nvSpPr>
          <p:cNvPr id="23" name="等腰三角形 22"/>
          <p:cNvSpPr/>
          <p:nvPr>
            <p:custDataLst>
              <p:tags r:id="rId12"/>
            </p:custDataLst>
          </p:nvPr>
        </p:nvSpPr>
        <p:spPr>
          <a:xfrm>
            <a:off x="92964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4" name="椭圆 23"/>
          <p:cNvSpPr/>
          <p:nvPr>
            <p:custDataLst>
              <p:tags r:id="rId13"/>
            </p:custDataLst>
          </p:nvPr>
        </p:nvSpPr>
        <p:spPr>
          <a:xfrm>
            <a:off x="99520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四</a:t>
            </a:r>
          </a:p>
        </p:txBody>
      </p:sp>
      <p:sp>
        <p:nvSpPr>
          <p:cNvPr id="17" name="文本框 16"/>
          <p:cNvSpPr txBox="1"/>
          <p:nvPr>
            <p:custDataLst>
              <p:tags r:id="rId14"/>
            </p:custDataLst>
          </p:nvPr>
        </p:nvSpPr>
        <p:spPr>
          <a:xfrm>
            <a:off x="838200" y="365125"/>
            <a:ext cx="10515600" cy="1768475"/>
          </a:xfrm>
          <a:prstGeom prst="rect">
            <a:avLst/>
          </a:prstGeom>
        </p:spPr>
        <p:txBody>
          <a:bodyPr anchor="ctr">
            <a:normAutofit fontScale="92500" lnSpcReduction="20000"/>
          </a:bodyPr>
          <a:lstStyle>
            <a:lvl1pPr>
              <a:lnSpc>
                <a:spcPct val="90000"/>
              </a:lnSpc>
              <a:spcBef>
                <a:spcPct val="0"/>
              </a:spcBef>
              <a:buNone/>
              <a:defRPr sz="3600" b="1">
                <a:latin typeface="+mj-lt"/>
                <a:ea typeface="+mj-ea"/>
                <a:cs typeface="+mj-cs"/>
              </a:defRPr>
            </a:lvl1pPr>
          </a:lstStyle>
          <a:p>
            <a:pPr eaLnBrk="1" fontAlgn="auto" hangingPunct="1">
              <a:lnSpc>
                <a:spcPct val="150000"/>
              </a:lnSpc>
              <a:spcAft>
                <a:spcPts val="0"/>
              </a:spcAft>
              <a:defRPr/>
            </a:pPr>
            <a:r>
              <a:rPr lang="zh-CN" altLang="en-US" dirty="0">
                <a:solidFill>
                  <a:srgbClr val="C00000"/>
                </a:solidFill>
              </a:rPr>
              <a:t>第一章    社会主义五百年</a:t>
            </a:r>
            <a:endParaRPr lang="en-US" altLang="zh-CN" dirty="0">
              <a:solidFill>
                <a:srgbClr val="C00000"/>
              </a:solidFill>
            </a:endParaRPr>
          </a:p>
          <a:p>
            <a:pPr eaLnBrk="1" fontAlgn="auto" hangingPunct="1">
              <a:lnSpc>
                <a:spcPct val="150000"/>
              </a:lnSpc>
              <a:spcAft>
                <a:spcPts val="0"/>
              </a:spcAft>
              <a:defRPr/>
            </a:pPr>
            <a:r>
              <a:rPr lang="en-US" altLang="zh-CN" dirty="0"/>
              <a:t>                ——</a:t>
            </a:r>
            <a:r>
              <a:rPr lang="zh-CN" altLang="en-US" dirty="0">
                <a:solidFill>
                  <a:srgbClr val="7030A0"/>
                </a:solidFill>
              </a:rPr>
              <a:t>中国特色</a:t>
            </a:r>
            <a:r>
              <a:rPr lang="zh-CN" altLang="en-US" dirty="0"/>
              <a:t>社会主义经济的理论与实践</a:t>
            </a:r>
            <a:endParaRPr lang="en-US" altLang="zh-CN" dirty="0"/>
          </a:p>
          <a:p>
            <a:pPr eaLnBrk="1" fontAlgn="auto" hangingPunct="1">
              <a:spcAft>
                <a:spcPts val="0"/>
              </a:spcAft>
              <a:defRPr/>
            </a:pPr>
            <a:r>
              <a:rPr lang="en-US" altLang="zh-CN" dirty="0"/>
              <a:t> </a:t>
            </a:r>
            <a:r>
              <a:rPr lang="zh-CN" altLang="en-US" dirty="0"/>
              <a:t>              </a:t>
            </a:r>
          </a:p>
        </p:txBody>
      </p:sp>
    </p:spTree>
    <p:custDataLst>
      <p:tags r:id="rId1"/>
    </p:custData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箭头连接符 4"/>
          <p:cNvCxnSpPr/>
          <p:nvPr/>
        </p:nvCxnSpPr>
        <p:spPr>
          <a:xfrm>
            <a:off x="2105025" y="3692525"/>
            <a:ext cx="62801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5021263" y="1338263"/>
            <a:ext cx="0" cy="4648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5715" name="矩形: 圆角 7"/>
          <p:cNvSpPr>
            <a:spLocks noChangeArrowheads="1"/>
          </p:cNvSpPr>
          <p:nvPr/>
        </p:nvSpPr>
        <p:spPr bwMode="auto">
          <a:xfrm>
            <a:off x="8582025" y="3300413"/>
            <a:ext cx="1241425" cy="7842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b="1">
                <a:solidFill>
                  <a:srgbClr val="FF0000"/>
                </a:solidFill>
                <a:latin typeface="Arail"/>
                <a:ea typeface="Arail"/>
                <a:cs typeface="Arail"/>
              </a:rPr>
              <a:t>垄断</a:t>
            </a:r>
          </a:p>
        </p:txBody>
      </p:sp>
      <p:sp>
        <p:nvSpPr>
          <p:cNvPr id="115716" name="矩形: 圆角 9"/>
          <p:cNvSpPr>
            <a:spLocks noChangeArrowheads="1"/>
          </p:cNvSpPr>
          <p:nvPr/>
        </p:nvSpPr>
        <p:spPr bwMode="auto">
          <a:xfrm>
            <a:off x="5238750" y="5399088"/>
            <a:ext cx="1714500" cy="7842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b="1">
                <a:solidFill>
                  <a:srgbClr val="FF0000"/>
                </a:solidFill>
                <a:latin typeface="Arail"/>
                <a:ea typeface="Arail"/>
                <a:cs typeface="Arail"/>
              </a:rPr>
              <a:t>私人产品</a:t>
            </a:r>
          </a:p>
        </p:txBody>
      </p:sp>
      <p:sp>
        <p:nvSpPr>
          <p:cNvPr id="115717" name="矩形: 圆角 12"/>
          <p:cNvSpPr>
            <a:spLocks noChangeArrowheads="1"/>
          </p:cNvSpPr>
          <p:nvPr/>
        </p:nvSpPr>
        <p:spPr bwMode="auto">
          <a:xfrm>
            <a:off x="5391150" y="1358900"/>
            <a:ext cx="1562100" cy="7858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b="1">
                <a:solidFill>
                  <a:srgbClr val="FF0000"/>
                </a:solidFill>
                <a:latin typeface="Arail"/>
                <a:ea typeface="Arail"/>
                <a:cs typeface="Arail"/>
              </a:rPr>
              <a:t>公共产品</a:t>
            </a:r>
          </a:p>
        </p:txBody>
      </p:sp>
      <p:sp>
        <p:nvSpPr>
          <p:cNvPr id="115718" name="矩形: 圆角 15"/>
          <p:cNvSpPr>
            <a:spLocks noChangeArrowheads="1"/>
          </p:cNvSpPr>
          <p:nvPr/>
        </p:nvSpPr>
        <p:spPr bwMode="auto">
          <a:xfrm>
            <a:off x="696913" y="3270250"/>
            <a:ext cx="1243012" cy="7842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b="1">
                <a:solidFill>
                  <a:srgbClr val="FF0000"/>
                </a:solidFill>
                <a:latin typeface="Arail"/>
                <a:ea typeface="Arail"/>
                <a:cs typeface="Arail"/>
              </a:rPr>
              <a:t>竞争</a:t>
            </a:r>
          </a:p>
        </p:txBody>
      </p:sp>
      <p:sp>
        <p:nvSpPr>
          <p:cNvPr id="115719" name="矩形: 圆角 16"/>
          <p:cNvSpPr>
            <a:spLocks noChangeArrowheads="1"/>
          </p:cNvSpPr>
          <p:nvPr/>
        </p:nvSpPr>
        <p:spPr bwMode="auto">
          <a:xfrm>
            <a:off x="5797550" y="2339975"/>
            <a:ext cx="1758950" cy="11557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en-US" altLang="zh-CN" sz="2000" b="1">
                <a:solidFill>
                  <a:schemeClr val="tx1"/>
                </a:solidFill>
                <a:latin typeface="等线" panose="02010600030101010101" pitchFamily="2" charset="-122"/>
                <a:ea typeface="等线" panose="02010600030101010101" pitchFamily="2" charset="-122"/>
                <a:cs typeface="Arail"/>
              </a:rPr>
              <a:t>Ⅱ</a:t>
            </a:r>
            <a:r>
              <a:rPr lang="zh-CN" altLang="en-US" sz="2000" b="1">
                <a:solidFill>
                  <a:schemeClr val="tx1"/>
                </a:solidFill>
                <a:latin typeface="等线" panose="02010600030101010101" pitchFamily="2" charset="-122"/>
                <a:ea typeface="等线" panose="02010600030101010101" pitchFamily="2" charset="-122"/>
                <a:cs typeface="Arail"/>
              </a:rPr>
              <a:t>国有国营</a:t>
            </a:r>
            <a:endParaRPr lang="zh-CN" altLang="en-US" sz="2000" b="1">
              <a:solidFill>
                <a:schemeClr val="tx1"/>
              </a:solidFill>
              <a:latin typeface="Arail"/>
              <a:ea typeface="等线" panose="02010600030101010101" pitchFamily="2" charset="-122"/>
              <a:cs typeface="Arail"/>
            </a:endParaRPr>
          </a:p>
        </p:txBody>
      </p:sp>
      <p:sp>
        <p:nvSpPr>
          <p:cNvPr id="115720" name="矩形: 圆角 17"/>
          <p:cNvSpPr>
            <a:spLocks noChangeArrowheads="1"/>
          </p:cNvSpPr>
          <p:nvPr/>
        </p:nvSpPr>
        <p:spPr bwMode="auto">
          <a:xfrm>
            <a:off x="5808663" y="3924300"/>
            <a:ext cx="1760537" cy="11572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en-US" altLang="zh-CN" sz="2000" b="1">
                <a:solidFill>
                  <a:schemeClr val="tx1"/>
                </a:solidFill>
                <a:latin typeface="等线" panose="02010600030101010101" pitchFamily="2" charset="-122"/>
                <a:ea typeface="等线" panose="02010600030101010101" pitchFamily="2" charset="-122"/>
                <a:cs typeface="Arail"/>
              </a:rPr>
              <a:t>Ⅲ</a:t>
            </a:r>
            <a:r>
              <a:rPr lang="zh-CN" altLang="en-US" sz="2000" b="1">
                <a:solidFill>
                  <a:schemeClr val="tx1"/>
                </a:solidFill>
                <a:latin typeface="等线" panose="02010600030101010101" pitchFamily="2" charset="-122"/>
                <a:ea typeface="等线" panose="02010600030101010101" pitchFamily="2" charset="-122"/>
                <a:cs typeface="Arail"/>
              </a:rPr>
              <a:t>国有国控</a:t>
            </a:r>
            <a:endParaRPr lang="zh-CN" altLang="en-US" sz="2000" b="1">
              <a:solidFill>
                <a:schemeClr val="tx1"/>
              </a:solidFill>
              <a:latin typeface="Arail"/>
              <a:ea typeface="等线" panose="02010600030101010101" pitchFamily="2" charset="-122"/>
              <a:cs typeface="Arail"/>
            </a:endParaRPr>
          </a:p>
        </p:txBody>
      </p:sp>
      <p:sp>
        <p:nvSpPr>
          <p:cNvPr id="115721" name="矩形: 圆角 18"/>
          <p:cNvSpPr>
            <a:spLocks noChangeArrowheads="1"/>
          </p:cNvSpPr>
          <p:nvPr/>
        </p:nvSpPr>
        <p:spPr bwMode="auto">
          <a:xfrm>
            <a:off x="2584450" y="3968750"/>
            <a:ext cx="1758950" cy="11557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en-US" altLang="zh-CN" sz="2000" b="1">
                <a:solidFill>
                  <a:schemeClr val="tx1"/>
                </a:solidFill>
                <a:latin typeface="等线" panose="02010600030101010101" pitchFamily="2" charset="-122"/>
                <a:ea typeface="等线" panose="02010600030101010101" pitchFamily="2" charset="-122"/>
                <a:cs typeface="Arail"/>
              </a:rPr>
              <a:t>Ⅳ</a:t>
            </a:r>
            <a:r>
              <a:rPr lang="zh-CN" altLang="en-US" sz="2000" b="1">
                <a:solidFill>
                  <a:schemeClr val="tx1"/>
                </a:solidFill>
                <a:latin typeface="等线" panose="02010600030101010101" pitchFamily="2" charset="-122"/>
                <a:ea typeface="等线" panose="02010600030101010101" pitchFamily="2" charset="-122"/>
                <a:cs typeface="Arail"/>
              </a:rPr>
              <a:t>产权多元、或非国有</a:t>
            </a:r>
            <a:endParaRPr lang="zh-CN" altLang="en-US" sz="2000" b="1">
              <a:solidFill>
                <a:schemeClr val="tx1"/>
              </a:solidFill>
              <a:latin typeface="Arail"/>
              <a:ea typeface="等线" panose="02010600030101010101" pitchFamily="2" charset="-122"/>
              <a:cs typeface="Arail"/>
            </a:endParaRPr>
          </a:p>
        </p:txBody>
      </p:sp>
    </p:spTree>
    <p:custDataLst>
      <p:tags r:id="rId1"/>
    </p:custData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525463" y="157163"/>
            <a:ext cx="8507412" cy="1139825"/>
          </a:xfrm>
        </p:spPr>
        <p:txBody>
          <a:bodyPr/>
          <a:lstStyle/>
          <a:p>
            <a:pPr eaLnBrk="1" hangingPunct="1"/>
            <a:r>
              <a:rPr lang="zh-CN" altLang="en-US" sz="3400"/>
              <a:t>（一）国有国营模式</a:t>
            </a:r>
            <a:br>
              <a:rPr lang="zh-CN" altLang="en-US" sz="3800"/>
            </a:br>
            <a:endParaRPr lang="zh-CN" altLang="en-US" sz="3800"/>
          </a:p>
        </p:txBody>
      </p:sp>
      <p:sp>
        <p:nvSpPr>
          <p:cNvPr id="60419" name="Rectangle 3"/>
          <p:cNvSpPr>
            <a:spLocks noGrp="1" noChangeArrowheads="1"/>
          </p:cNvSpPr>
          <p:nvPr>
            <p:ph type="body" idx="1"/>
          </p:nvPr>
        </p:nvSpPr>
        <p:spPr>
          <a:xfrm>
            <a:off x="998538" y="1484313"/>
            <a:ext cx="9680575" cy="4991100"/>
          </a:xfrm>
        </p:spPr>
        <p:txBody>
          <a:bodyPr rtlCol="0">
            <a:normAutofit fontScale="92500" lnSpcReduction="10000"/>
          </a:bodyPr>
          <a:lstStyle/>
          <a:p>
            <a:pPr marL="0" indent="0" eaLnBrk="1" fontAlgn="auto" hangingPunct="1">
              <a:spcAft>
                <a:spcPts val="0"/>
              </a:spcAft>
              <a:buFont typeface="Arial" panose="020B0604020202090204" pitchFamily="34" charset="0"/>
              <a:buNone/>
              <a:defRPr/>
            </a:pPr>
            <a:r>
              <a:rPr lang="zh-CN" altLang="en-US" sz="2600" dirty="0">
                <a:solidFill>
                  <a:schemeClr val="tx1">
                    <a:lumMod val="75000"/>
                    <a:lumOff val="25000"/>
                  </a:schemeClr>
                </a:solidFill>
              </a:rPr>
              <a:t>      </a:t>
            </a:r>
            <a:r>
              <a:rPr lang="en-US" altLang="zh-CN" sz="2600" dirty="0">
                <a:solidFill>
                  <a:schemeClr val="tx1">
                    <a:lumMod val="75000"/>
                    <a:lumOff val="25000"/>
                  </a:schemeClr>
                </a:solidFill>
              </a:rPr>
              <a:t>1</a:t>
            </a:r>
            <a:r>
              <a:rPr lang="zh-CN" altLang="en-US" sz="2600" dirty="0">
                <a:solidFill>
                  <a:schemeClr val="tx1">
                    <a:lumMod val="75000"/>
                    <a:lumOff val="25000"/>
                  </a:schemeClr>
                </a:solidFill>
              </a:rPr>
              <a:t>．提供公共产品的企业可以选择国有国营模式。</a:t>
            </a:r>
            <a:br>
              <a:rPr lang="zh-CN" altLang="en-US" sz="2600" dirty="0">
                <a:solidFill>
                  <a:schemeClr val="tx1">
                    <a:lumMod val="75000"/>
                    <a:lumOff val="25000"/>
                  </a:schemeClr>
                </a:solidFill>
              </a:rPr>
            </a:br>
            <a:r>
              <a:rPr lang="zh-CN" altLang="en-US" sz="2600" dirty="0">
                <a:solidFill>
                  <a:schemeClr val="tx1">
                    <a:lumMod val="75000"/>
                    <a:lumOff val="25000"/>
                  </a:schemeClr>
                </a:solidFill>
              </a:rPr>
              <a:t>           </a:t>
            </a:r>
            <a:r>
              <a:rPr lang="zh-CN" altLang="en-US" sz="2600" dirty="0">
                <a:solidFill>
                  <a:srgbClr val="C00000"/>
                </a:solidFill>
              </a:rPr>
              <a:t>公共产品</a:t>
            </a:r>
            <a:r>
              <a:rPr lang="zh-CN" altLang="en-US" sz="2600" dirty="0">
                <a:solidFill>
                  <a:schemeClr val="tx1">
                    <a:lumMod val="75000"/>
                    <a:lumOff val="25000"/>
                  </a:schemeClr>
                </a:solidFill>
              </a:rPr>
              <a:t>的定义：是指那些消费不具有排他性和竞争性且收费又</a:t>
            </a:r>
            <a:endParaRPr lang="en-US" altLang="zh-CN" sz="2600"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en-US" altLang="zh-CN" sz="2600" dirty="0">
                <a:solidFill>
                  <a:schemeClr val="tx1">
                    <a:lumMod val="75000"/>
                    <a:lumOff val="25000"/>
                  </a:schemeClr>
                </a:solidFill>
              </a:rPr>
              <a:t>                                        </a:t>
            </a:r>
            <a:r>
              <a:rPr lang="zh-CN" altLang="en-US" sz="2600" dirty="0">
                <a:solidFill>
                  <a:schemeClr val="tx1">
                    <a:lumMod val="75000"/>
                    <a:lumOff val="25000"/>
                  </a:schemeClr>
                </a:solidFill>
              </a:rPr>
              <a:t>存在困难的产品。</a:t>
            </a:r>
          </a:p>
          <a:p>
            <a:pPr marL="0" indent="0" eaLnBrk="1" fontAlgn="auto" hangingPunct="1">
              <a:spcAft>
                <a:spcPts val="0"/>
              </a:spcAft>
              <a:buFont typeface="Arial" panose="020B0604020202090204" pitchFamily="34" charset="0"/>
              <a:buNone/>
              <a:defRPr/>
            </a:pPr>
            <a:r>
              <a:rPr lang="zh-CN" altLang="en-US" sz="2600" dirty="0">
                <a:solidFill>
                  <a:schemeClr val="tx1">
                    <a:lumMod val="75000"/>
                    <a:lumOff val="25000"/>
                  </a:schemeClr>
                </a:solidFill>
              </a:rPr>
              <a:t>      </a:t>
            </a:r>
            <a:r>
              <a:rPr lang="en-US" altLang="zh-CN" sz="2600" dirty="0">
                <a:solidFill>
                  <a:schemeClr val="tx1">
                    <a:lumMod val="75000"/>
                    <a:lumOff val="25000"/>
                  </a:schemeClr>
                </a:solidFill>
              </a:rPr>
              <a:t>2</a:t>
            </a:r>
            <a:r>
              <a:rPr lang="zh-CN" altLang="en-US" sz="2600" dirty="0">
                <a:solidFill>
                  <a:schemeClr val="tx1">
                    <a:lumMod val="75000"/>
                    <a:lumOff val="25000"/>
                  </a:schemeClr>
                </a:solidFill>
              </a:rPr>
              <a:t>．国营企业的特征</a:t>
            </a:r>
            <a:r>
              <a:rPr lang="en-US" altLang="zh-CN" sz="2600" dirty="0">
                <a:solidFill>
                  <a:schemeClr val="tx1">
                    <a:lumMod val="75000"/>
                    <a:lumOff val="25000"/>
                  </a:schemeClr>
                </a:solidFill>
              </a:rPr>
              <a:t>——</a:t>
            </a:r>
            <a:endParaRPr lang="zh-CN" altLang="en-US" sz="2600"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sz="2600" dirty="0">
                <a:solidFill>
                  <a:schemeClr val="tx1">
                    <a:lumMod val="75000"/>
                    <a:lumOff val="25000"/>
                  </a:schemeClr>
                </a:solidFill>
              </a:rPr>
              <a:t>      （</a:t>
            </a:r>
            <a:r>
              <a:rPr lang="en-US" altLang="zh-CN" sz="2600" dirty="0">
                <a:solidFill>
                  <a:schemeClr val="tx1">
                    <a:lumMod val="75000"/>
                    <a:lumOff val="25000"/>
                  </a:schemeClr>
                </a:solidFill>
              </a:rPr>
              <a:t>1</a:t>
            </a:r>
            <a:r>
              <a:rPr lang="zh-CN" altLang="en-US" sz="2600" dirty="0">
                <a:solidFill>
                  <a:schemeClr val="tx1">
                    <a:lumMod val="75000"/>
                    <a:lumOff val="25000"/>
                  </a:schemeClr>
                </a:solidFill>
              </a:rPr>
              <a:t>）由政府筹资创建；</a:t>
            </a:r>
          </a:p>
          <a:p>
            <a:pPr marL="0" indent="0" eaLnBrk="1" fontAlgn="auto" hangingPunct="1">
              <a:spcAft>
                <a:spcPts val="0"/>
              </a:spcAft>
              <a:buFont typeface="Arial" panose="020B0604020202090204" pitchFamily="34" charset="0"/>
              <a:buNone/>
              <a:defRPr/>
            </a:pPr>
            <a:r>
              <a:rPr lang="zh-CN" altLang="en-US" sz="2600" dirty="0">
                <a:solidFill>
                  <a:schemeClr val="tx1">
                    <a:lumMod val="75000"/>
                    <a:lumOff val="25000"/>
                  </a:schemeClr>
                </a:solidFill>
              </a:rPr>
              <a:t>      （</a:t>
            </a:r>
            <a:r>
              <a:rPr lang="en-US" altLang="zh-CN" sz="2600" dirty="0">
                <a:solidFill>
                  <a:schemeClr val="tx1">
                    <a:lumMod val="75000"/>
                    <a:lumOff val="25000"/>
                  </a:schemeClr>
                </a:solidFill>
              </a:rPr>
              <a:t>2</a:t>
            </a:r>
            <a:r>
              <a:rPr lang="zh-CN" altLang="en-US" sz="2600" dirty="0">
                <a:solidFill>
                  <a:schemeClr val="tx1">
                    <a:lumMod val="75000"/>
                    <a:lumOff val="25000"/>
                  </a:schemeClr>
                </a:solidFill>
              </a:rPr>
              <a:t>）由政府任免企业负责人；</a:t>
            </a:r>
          </a:p>
          <a:p>
            <a:pPr marL="0" indent="0" eaLnBrk="1" fontAlgn="auto" hangingPunct="1">
              <a:spcAft>
                <a:spcPts val="0"/>
              </a:spcAft>
              <a:buFont typeface="Arial" panose="020B0604020202090204" pitchFamily="34" charset="0"/>
              <a:buNone/>
              <a:defRPr/>
            </a:pPr>
            <a:r>
              <a:rPr lang="zh-CN" altLang="en-US" sz="2600" dirty="0">
                <a:solidFill>
                  <a:schemeClr val="tx1">
                    <a:lumMod val="75000"/>
                    <a:lumOff val="25000"/>
                  </a:schemeClr>
                </a:solidFill>
              </a:rPr>
              <a:t>      （</a:t>
            </a:r>
            <a:r>
              <a:rPr lang="en-US" altLang="zh-CN" sz="2600" dirty="0">
                <a:solidFill>
                  <a:schemeClr val="tx1">
                    <a:lumMod val="75000"/>
                    <a:lumOff val="25000"/>
                  </a:schemeClr>
                </a:solidFill>
              </a:rPr>
              <a:t>3</a:t>
            </a:r>
            <a:r>
              <a:rPr lang="zh-CN" altLang="en-US" sz="2600" dirty="0">
                <a:solidFill>
                  <a:schemeClr val="tx1">
                    <a:lumMod val="75000"/>
                    <a:lumOff val="25000"/>
                  </a:schemeClr>
                </a:solidFill>
              </a:rPr>
              <a:t>）控制企业的进入和退出；</a:t>
            </a:r>
          </a:p>
          <a:p>
            <a:pPr marL="0" indent="0" eaLnBrk="1" fontAlgn="auto" hangingPunct="1">
              <a:spcAft>
                <a:spcPts val="0"/>
              </a:spcAft>
              <a:buFont typeface="Arial" panose="020B0604020202090204" pitchFamily="34" charset="0"/>
              <a:buNone/>
              <a:defRPr/>
            </a:pPr>
            <a:r>
              <a:rPr lang="zh-CN" altLang="en-US" sz="2600" dirty="0">
                <a:solidFill>
                  <a:schemeClr val="tx1">
                    <a:lumMod val="75000"/>
                    <a:lumOff val="25000"/>
                  </a:schemeClr>
                </a:solidFill>
              </a:rPr>
              <a:t>      （</a:t>
            </a:r>
            <a:r>
              <a:rPr lang="en-US" altLang="zh-CN" sz="2600" dirty="0">
                <a:solidFill>
                  <a:schemeClr val="tx1">
                    <a:lumMod val="75000"/>
                    <a:lumOff val="25000"/>
                  </a:schemeClr>
                </a:solidFill>
              </a:rPr>
              <a:t>4</a:t>
            </a:r>
            <a:r>
              <a:rPr lang="zh-CN" altLang="en-US" sz="2600" dirty="0">
                <a:solidFill>
                  <a:schemeClr val="tx1">
                    <a:lumMod val="75000"/>
                    <a:lumOff val="25000"/>
                  </a:schemeClr>
                </a:solidFill>
              </a:rPr>
              <a:t>）控制收入的分配；</a:t>
            </a:r>
          </a:p>
          <a:p>
            <a:pPr marL="0" indent="0" eaLnBrk="1" fontAlgn="auto" hangingPunct="1">
              <a:spcAft>
                <a:spcPts val="0"/>
              </a:spcAft>
              <a:buFont typeface="Arial" panose="020B0604020202090204" pitchFamily="34" charset="0"/>
              <a:buNone/>
              <a:defRPr/>
            </a:pPr>
            <a:r>
              <a:rPr lang="zh-CN" altLang="en-US" sz="2600" dirty="0">
                <a:solidFill>
                  <a:schemeClr val="tx1">
                    <a:lumMod val="75000"/>
                    <a:lumOff val="25000"/>
                  </a:schemeClr>
                </a:solidFill>
              </a:rPr>
              <a:t>      （</a:t>
            </a:r>
            <a:r>
              <a:rPr lang="en-US" altLang="zh-CN" sz="2600" dirty="0">
                <a:solidFill>
                  <a:schemeClr val="tx1">
                    <a:lumMod val="75000"/>
                    <a:lumOff val="25000"/>
                  </a:schemeClr>
                </a:solidFill>
              </a:rPr>
              <a:t>5</a:t>
            </a:r>
            <a:r>
              <a:rPr lang="zh-CN" altLang="en-US" sz="2600" dirty="0">
                <a:solidFill>
                  <a:schemeClr val="tx1">
                    <a:lumMod val="75000"/>
                    <a:lumOff val="25000"/>
                  </a:schemeClr>
                </a:solidFill>
              </a:rPr>
              <a:t>）控制价格和财政补贴。</a:t>
            </a:r>
          </a:p>
        </p:txBody>
      </p:sp>
    </p:spTree>
    <p:custDataLst>
      <p:tags r:id="rId1"/>
    </p:custData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3"/>
          <a:stretch>
            <a:fillRect/>
          </a:stretch>
        </p:blipFill>
        <p:spPr>
          <a:xfrm>
            <a:off x="0" y="1338262"/>
            <a:ext cx="12192000" cy="5519737"/>
          </a:xfrm>
          <a:prstGeom prst="rect">
            <a:avLst/>
          </a:prstGeom>
        </p:spPr>
      </p:pic>
    </p:spTree>
    <p:custDataLst>
      <p:tags r:id="rId1"/>
    </p:custData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a:xfrm>
            <a:off x="596900" y="0"/>
            <a:ext cx="8158163" cy="1143000"/>
          </a:xfrm>
        </p:spPr>
        <p:txBody>
          <a:bodyPr/>
          <a:lstStyle/>
          <a:p>
            <a:pPr eaLnBrk="1" hangingPunct="1"/>
            <a:r>
              <a:rPr lang="zh-CN" altLang="en-US" sz="3400"/>
              <a:t>（二）国家控股模式</a:t>
            </a:r>
          </a:p>
        </p:txBody>
      </p:sp>
      <p:sp>
        <p:nvSpPr>
          <p:cNvPr id="117762" name="Rectangle 3"/>
          <p:cNvSpPr>
            <a:spLocks noGrp="1" noChangeArrowheads="1"/>
          </p:cNvSpPr>
          <p:nvPr>
            <p:ph type="body" idx="1"/>
          </p:nvPr>
        </p:nvSpPr>
        <p:spPr>
          <a:xfrm>
            <a:off x="1362075" y="1484313"/>
            <a:ext cx="9864725" cy="5373687"/>
          </a:xfrm>
        </p:spPr>
        <p:txBody>
          <a:bodyPr/>
          <a:lstStyle/>
          <a:p>
            <a:pPr marL="0" indent="0" eaLnBrk="1" hangingPunct="1">
              <a:buFont typeface="Arial" panose="020B0604020202090204" pitchFamily="34" charset="0"/>
              <a:buNone/>
            </a:pPr>
            <a:r>
              <a:rPr lang="en-US" altLang="zh-CN"/>
              <a:t>1</a:t>
            </a:r>
            <a:r>
              <a:rPr lang="zh-CN" altLang="en-US"/>
              <a:t>．自然垄断性国有企业选择国家控股模式。自然垄断企业是指规模报酬递增的产业中的企业。</a:t>
            </a:r>
          </a:p>
          <a:p>
            <a:pPr marL="0" indent="0" eaLnBrk="1" hangingPunct="1">
              <a:buFont typeface="Arial" panose="020B0604020202090204" pitchFamily="34" charset="0"/>
              <a:buNone/>
            </a:pPr>
            <a:r>
              <a:rPr lang="en-US" altLang="zh-CN"/>
              <a:t>2</a:t>
            </a:r>
            <a:r>
              <a:rPr lang="zh-CN" altLang="en-US"/>
              <a:t>．国家控股措施：</a:t>
            </a:r>
          </a:p>
          <a:p>
            <a:pPr marL="0" indent="0" eaLnBrk="1" hangingPunct="1">
              <a:buFont typeface="Arial" panose="020B0604020202090204" pitchFamily="34" charset="0"/>
              <a:buNone/>
            </a:pPr>
            <a:r>
              <a:rPr lang="zh-CN" altLang="en-US"/>
              <a:t>（</a:t>
            </a:r>
            <a:r>
              <a:rPr lang="en-US" altLang="zh-CN"/>
              <a:t>1</a:t>
            </a:r>
            <a:r>
              <a:rPr lang="zh-CN" altLang="en-US"/>
              <a:t>）明确所有权主体和所有权的约束方式；</a:t>
            </a:r>
          </a:p>
          <a:p>
            <a:pPr marL="0" indent="0" eaLnBrk="1" hangingPunct="1">
              <a:buFont typeface="Arial" panose="020B0604020202090204" pitchFamily="34" charset="0"/>
              <a:buNone/>
            </a:pPr>
            <a:r>
              <a:rPr lang="zh-CN" altLang="en-US"/>
              <a:t>（</a:t>
            </a:r>
            <a:r>
              <a:rPr lang="en-US" altLang="zh-CN"/>
              <a:t>2</a:t>
            </a:r>
            <a:r>
              <a:rPr lang="zh-CN" altLang="en-US"/>
              <a:t>）企业具有追求利润和实现社会目标双重目标；</a:t>
            </a:r>
          </a:p>
          <a:p>
            <a:pPr marL="0" indent="0" eaLnBrk="1" hangingPunct="1">
              <a:buFont typeface="Arial" panose="020B0604020202090204" pitchFamily="34" charset="0"/>
              <a:buNone/>
            </a:pPr>
            <a:r>
              <a:rPr lang="zh-CN" altLang="en-US"/>
              <a:t>（</a:t>
            </a:r>
            <a:r>
              <a:rPr lang="en-US" altLang="zh-CN"/>
              <a:t>3</a:t>
            </a:r>
            <a:r>
              <a:rPr lang="zh-CN" altLang="en-US"/>
              <a:t>）对国有企业的投资进行有效的监督；</a:t>
            </a:r>
          </a:p>
          <a:p>
            <a:pPr marL="0" indent="0" eaLnBrk="1" hangingPunct="1">
              <a:buFont typeface="Arial" panose="020B0604020202090204" pitchFamily="34" charset="0"/>
              <a:buNone/>
            </a:pPr>
            <a:r>
              <a:rPr lang="zh-CN" altLang="en-US"/>
              <a:t>（</a:t>
            </a:r>
            <a:r>
              <a:rPr lang="en-US" altLang="zh-CN"/>
              <a:t>4</a:t>
            </a:r>
            <a:r>
              <a:rPr lang="zh-CN" altLang="en-US"/>
              <a:t>）国家对价格形成的监督；</a:t>
            </a:r>
          </a:p>
          <a:p>
            <a:pPr marL="0" indent="0" eaLnBrk="1" hangingPunct="1">
              <a:buFont typeface="Arial" panose="020B0604020202090204" pitchFamily="34" charset="0"/>
              <a:buNone/>
            </a:pPr>
            <a:r>
              <a:rPr lang="zh-CN" altLang="en-US"/>
              <a:t>（</a:t>
            </a:r>
            <a:r>
              <a:rPr lang="en-US" altLang="zh-CN"/>
              <a:t>5</a:t>
            </a:r>
            <a:r>
              <a:rPr lang="zh-CN" altLang="en-US"/>
              <a:t>）国家对垄断性国有企业财务活动的监督。</a:t>
            </a:r>
          </a:p>
        </p:txBody>
      </p:sp>
    </p:spTree>
    <p:custDataLst>
      <p:tags r:id="rId1"/>
    </p:custData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通讯、能源、重要交通行业等等</a:t>
            </a:r>
          </a:p>
        </p:txBody>
      </p:sp>
      <p:pic>
        <p:nvPicPr>
          <p:cNvPr id="4" name="内容占位符 3"/>
          <p:cNvPicPr>
            <a:picLocks noGrp="1" noChangeAspect="1"/>
          </p:cNvPicPr>
          <p:nvPr>
            <p:ph idx="1"/>
          </p:nvPr>
        </p:nvPicPr>
        <p:blipFill>
          <a:blip r:embed="rId3"/>
          <a:stretch>
            <a:fillRect/>
          </a:stretch>
        </p:blipFill>
        <p:spPr>
          <a:xfrm>
            <a:off x="0" y="1543050"/>
            <a:ext cx="12192000" cy="5314950"/>
          </a:xfrm>
          <a:prstGeom prst="rect">
            <a:avLst/>
          </a:prstGeom>
        </p:spPr>
      </p:pic>
    </p:spTree>
    <p:custDataLst>
      <p:tags r:id="rId1"/>
    </p:custData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zh-CN" altLang="en-US" sz="3800" dirty="0"/>
              <a:t>（三）国家参股模式</a:t>
            </a:r>
            <a:br>
              <a:rPr lang="zh-CN" altLang="en-US" sz="3800" dirty="0"/>
            </a:br>
            <a:endParaRPr lang="zh-CN" altLang="en-US" sz="3800" dirty="0"/>
          </a:p>
        </p:txBody>
      </p:sp>
      <p:sp>
        <p:nvSpPr>
          <p:cNvPr id="118786" name="Rectangle 3"/>
          <p:cNvSpPr>
            <a:spLocks noGrp="1" noChangeArrowheads="1"/>
          </p:cNvSpPr>
          <p:nvPr>
            <p:ph type="body" idx="1"/>
          </p:nvPr>
        </p:nvSpPr>
        <p:spPr>
          <a:xfrm>
            <a:off x="1608138" y="1998663"/>
            <a:ext cx="9745662" cy="4178300"/>
          </a:xfrm>
        </p:spPr>
        <p:txBody>
          <a:bodyPr/>
          <a:lstStyle/>
          <a:p>
            <a:pPr marL="0" indent="0" eaLnBrk="1" hangingPunct="1">
              <a:buFont typeface="Arial" panose="020B0604020202090204" pitchFamily="34" charset="0"/>
              <a:buNone/>
            </a:pPr>
            <a:r>
              <a:rPr lang="en-US" altLang="zh-CN"/>
              <a:t>1</a:t>
            </a:r>
            <a:r>
              <a:rPr lang="zh-CN" altLang="en-US"/>
              <a:t>．竞争性大中型国有企业宜进行股份制改造，实行国家参股模式：政企分开，产权明晰，主体多元，管理科学</a:t>
            </a:r>
          </a:p>
          <a:p>
            <a:pPr marL="0" indent="0" eaLnBrk="1" hangingPunct="1">
              <a:buFont typeface="Arial" panose="020B0604020202090204" pitchFamily="34" charset="0"/>
              <a:buNone/>
            </a:pPr>
            <a:r>
              <a:rPr lang="en-US" altLang="zh-CN"/>
              <a:t>2</a:t>
            </a:r>
            <a:r>
              <a:rPr lang="zh-CN" altLang="en-US"/>
              <a:t>．特点：</a:t>
            </a:r>
          </a:p>
          <a:p>
            <a:pPr marL="0" indent="0" eaLnBrk="1" hangingPunct="1">
              <a:buFont typeface="Arial" panose="020B0604020202090204" pitchFamily="34" charset="0"/>
              <a:buNone/>
            </a:pPr>
            <a:r>
              <a:rPr lang="zh-CN" altLang="en-US"/>
              <a:t>（</a:t>
            </a:r>
            <a:r>
              <a:rPr lang="en-US" altLang="zh-CN"/>
              <a:t>1</a:t>
            </a:r>
            <a:r>
              <a:rPr lang="zh-CN" altLang="en-US"/>
              <a:t>）以利润最大化为目标；</a:t>
            </a:r>
          </a:p>
          <a:p>
            <a:pPr marL="0" indent="0" eaLnBrk="1" hangingPunct="1">
              <a:buFont typeface="Arial" panose="020B0604020202090204" pitchFamily="34" charset="0"/>
              <a:buNone/>
            </a:pPr>
            <a:r>
              <a:rPr lang="zh-CN" altLang="en-US"/>
              <a:t>（</a:t>
            </a:r>
            <a:r>
              <a:rPr lang="en-US" altLang="zh-CN"/>
              <a:t>2</a:t>
            </a:r>
            <a:r>
              <a:rPr lang="zh-CN" altLang="en-US"/>
              <a:t>）明确界定企业的产权；</a:t>
            </a:r>
          </a:p>
          <a:p>
            <a:pPr marL="0" indent="0" eaLnBrk="1" hangingPunct="1">
              <a:buFont typeface="Arial" panose="020B0604020202090204" pitchFamily="34" charset="0"/>
              <a:buNone/>
            </a:pPr>
            <a:r>
              <a:rPr lang="zh-CN" altLang="en-US"/>
              <a:t>（</a:t>
            </a:r>
            <a:r>
              <a:rPr lang="en-US" altLang="zh-CN"/>
              <a:t>3</a:t>
            </a:r>
            <a:r>
              <a:rPr lang="zh-CN" altLang="en-US"/>
              <a:t>）建立合适的激励约束机制；</a:t>
            </a:r>
          </a:p>
          <a:p>
            <a:pPr marL="0" indent="0" eaLnBrk="1" hangingPunct="1">
              <a:buFont typeface="Arial" panose="020B0604020202090204" pitchFamily="34" charset="0"/>
              <a:buNone/>
            </a:pPr>
            <a:r>
              <a:rPr lang="zh-CN" altLang="en-US"/>
              <a:t>（</a:t>
            </a:r>
            <a:r>
              <a:rPr lang="en-US" altLang="zh-CN"/>
              <a:t>4</a:t>
            </a:r>
            <a:r>
              <a:rPr lang="zh-CN" altLang="en-US"/>
              <a:t>）运用法律制度保护国有产权</a:t>
            </a:r>
          </a:p>
        </p:txBody>
      </p:sp>
    </p:spTree>
    <p:custDataLst>
      <p:tags r:id="rId1"/>
    </p:custData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014413" y="411163"/>
            <a:ext cx="8229600" cy="919162"/>
          </a:xfrm>
        </p:spPr>
        <p:txBody>
          <a:bodyPr rtlCol="0">
            <a:normAutofit fontScale="90000"/>
          </a:bodyPr>
          <a:lstStyle/>
          <a:p>
            <a:pPr eaLnBrk="1" fontAlgn="auto" hangingPunct="1">
              <a:spcAft>
                <a:spcPts val="0"/>
              </a:spcAft>
              <a:defRPr/>
            </a:pPr>
            <a:r>
              <a:rPr lang="zh-CN" altLang="en-US" sz="3800" dirty="0"/>
              <a:t>（四）完全放开模式</a:t>
            </a:r>
            <a:br>
              <a:rPr lang="zh-CN" altLang="en-US" sz="3800" dirty="0"/>
            </a:br>
            <a:endParaRPr lang="zh-CN" altLang="en-US" sz="3800" dirty="0"/>
          </a:p>
        </p:txBody>
      </p:sp>
      <p:sp>
        <p:nvSpPr>
          <p:cNvPr id="119810" name="Rectangle 3"/>
          <p:cNvSpPr>
            <a:spLocks noGrp="1" noChangeArrowheads="1"/>
          </p:cNvSpPr>
          <p:nvPr>
            <p:ph type="body" idx="1"/>
          </p:nvPr>
        </p:nvSpPr>
        <p:spPr>
          <a:xfrm>
            <a:off x="1379538" y="1484313"/>
            <a:ext cx="9974262" cy="4692650"/>
          </a:xfrm>
        </p:spPr>
        <p:txBody>
          <a:bodyPr/>
          <a:lstStyle/>
          <a:p>
            <a:pPr marL="0" indent="0" eaLnBrk="1" hangingPunct="1">
              <a:lnSpc>
                <a:spcPct val="150000"/>
              </a:lnSpc>
              <a:buFont typeface="Arial" panose="020B0604020202090204" pitchFamily="34" charset="0"/>
              <a:buNone/>
            </a:pPr>
            <a:r>
              <a:rPr lang="en-US" altLang="zh-CN" dirty="0"/>
              <a:t>1</a:t>
            </a:r>
            <a:r>
              <a:rPr lang="zh-CN" altLang="en-US" dirty="0"/>
              <a:t>．国有小企业宜完全放开，选择切合实际的企业改造方式</a:t>
            </a:r>
          </a:p>
          <a:p>
            <a:pPr marL="0" indent="0" eaLnBrk="1" hangingPunct="1">
              <a:lnSpc>
                <a:spcPct val="150000"/>
              </a:lnSpc>
              <a:buFont typeface="Arial" panose="020B0604020202090204" pitchFamily="34" charset="0"/>
              <a:buNone/>
            </a:pPr>
            <a:r>
              <a:rPr lang="en-US" altLang="zh-CN" dirty="0"/>
              <a:t>2</a:t>
            </a:r>
            <a:r>
              <a:rPr lang="zh-CN" altLang="en-US" dirty="0"/>
              <a:t>．发挥资本经营的杠杆作用，推动企业的兼并和重组</a:t>
            </a:r>
          </a:p>
          <a:p>
            <a:pPr marL="0" indent="0" eaLnBrk="1" hangingPunct="1">
              <a:lnSpc>
                <a:spcPct val="150000"/>
              </a:lnSpc>
              <a:buFont typeface="Arial" panose="020B0604020202090204" pitchFamily="34" charset="0"/>
              <a:buNone/>
            </a:pPr>
            <a:r>
              <a:rPr lang="en-US" altLang="zh-CN" dirty="0"/>
              <a:t>3</a:t>
            </a:r>
            <a:r>
              <a:rPr lang="zh-CN" altLang="en-US" dirty="0"/>
              <a:t>．把债务重组与企业重组结合起来</a:t>
            </a:r>
          </a:p>
          <a:p>
            <a:pPr marL="0" indent="0" eaLnBrk="1" hangingPunct="1">
              <a:lnSpc>
                <a:spcPct val="150000"/>
              </a:lnSpc>
              <a:buFont typeface="Arial" panose="020B0604020202090204" pitchFamily="34" charset="0"/>
              <a:buNone/>
            </a:pPr>
            <a:r>
              <a:rPr lang="en-US" altLang="zh-CN" dirty="0"/>
              <a:t>4</a:t>
            </a:r>
            <a:r>
              <a:rPr lang="zh-CN" altLang="en-US" dirty="0"/>
              <a:t>．可实行员工持股计划</a:t>
            </a:r>
          </a:p>
          <a:p>
            <a:pPr marL="0" indent="0" eaLnBrk="1" hangingPunct="1">
              <a:lnSpc>
                <a:spcPct val="150000"/>
              </a:lnSpc>
              <a:buFont typeface="Arial" panose="020B0604020202090204" pitchFamily="34" charset="0"/>
              <a:buNone/>
            </a:pPr>
            <a:r>
              <a:rPr lang="en-US" altLang="zh-CN" dirty="0"/>
              <a:t>5</a:t>
            </a:r>
            <a:r>
              <a:rPr lang="zh-CN" altLang="en-US" dirty="0"/>
              <a:t>．企业整体出售</a:t>
            </a:r>
          </a:p>
          <a:p>
            <a:pPr marL="0" indent="0" eaLnBrk="1" hangingPunct="1">
              <a:lnSpc>
                <a:spcPct val="150000"/>
              </a:lnSpc>
              <a:buFont typeface="Arial" panose="020B0604020202090204" pitchFamily="34" charset="0"/>
              <a:buNone/>
            </a:pPr>
            <a:r>
              <a:rPr lang="en-US" altLang="zh-CN" dirty="0"/>
              <a:t>6</a:t>
            </a:r>
            <a:r>
              <a:rPr lang="zh-CN" altLang="en-US" dirty="0"/>
              <a:t>．企业破产关闭</a:t>
            </a:r>
          </a:p>
          <a:p>
            <a:pPr marL="0" indent="0" eaLnBrk="1" hangingPunct="1">
              <a:lnSpc>
                <a:spcPct val="150000"/>
              </a:lnSpc>
              <a:buFont typeface="Arial" panose="020B0604020202090204" pitchFamily="34" charset="0"/>
              <a:buNone/>
            </a:pPr>
            <a:r>
              <a:rPr lang="en-US" altLang="zh-CN" dirty="0"/>
              <a:t>7</a:t>
            </a:r>
            <a:r>
              <a:rPr lang="zh-CN" altLang="en-US" dirty="0"/>
              <a:t>．职工的妥善安排</a:t>
            </a:r>
          </a:p>
        </p:txBody>
      </p:sp>
    </p:spTree>
    <p:custDataLst>
      <p:tags r:id="rId1"/>
    </p:custData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标题 1"/>
          <p:cNvSpPr>
            <a:spLocks noGrp="1" noChangeArrowheads="1"/>
          </p:cNvSpPr>
          <p:nvPr>
            <p:ph type="title"/>
          </p:nvPr>
        </p:nvSpPr>
        <p:spPr/>
        <p:txBody>
          <a:bodyPr/>
          <a:lstStyle/>
          <a:p>
            <a:pPr eaLnBrk="1" hangingPunct="1"/>
            <a:r>
              <a:rPr lang="zh-CN" altLang="en-US">
                <a:solidFill>
                  <a:srgbClr val="C00000"/>
                </a:solidFill>
              </a:rPr>
              <a:t>五、分类推进国企混合所有制改革</a:t>
            </a:r>
          </a:p>
        </p:txBody>
      </p:sp>
      <p:sp>
        <p:nvSpPr>
          <p:cNvPr id="3" name="内容占位符 2"/>
          <p:cNvSpPr>
            <a:spLocks noGrp="1"/>
          </p:cNvSpPr>
          <p:nvPr>
            <p:ph idx="1"/>
          </p:nvPr>
        </p:nvSpPr>
        <p:spPr>
          <a:xfrm>
            <a:off x="1633538" y="1676400"/>
            <a:ext cx="10115550" cy="5181600"/>
          </a:xfrm>
        </p:spPr>
        <p:txBody>
          <a:bodyPr rtlCol="0">
            <a:normAutofit/>
          </a:bodyPr>
          <a:lstStyle/>
          <a:p>
            <a:pPr marL="0" indent="0" eaLnBrk="1" fontAlgn="auto" hangingPunct="1">
              <a:lnSpc>
                <a:spcPct val="150000"/>
              </a:lnSpc>
              <a:spcAft>
                <a:spcPts val="0"/>
              </a:spcAft>
              <a:buFont typeface="Arial" panose="020B0604020202090204" pitchFamily="34" charset="0"/>
              <a:buNone/>
              <a:defRPr/>
            </a:pPr>
            <a:r>
              <a:rPr lang="zh-CN" altLang="en-US" b="1" dirty="0">
                <a:solidFill>
                  <a:schemeClr val="tx1"/>
                </a:solidFill>
                <a:latin typeface="+mn-ea"/>
                <a:sym typeface="+mn-ea"/>
              </a:rPr>
              <a:t>混合所有制</a:t>
            </a:r>
            <a:r>
              <a:rPr lang="en-US" altLang="zh-CN" dirty="0">
                <a:solidFill>
                  <a:schemeClr val="tx1"/>
                </a:solidFill>
                <a:latin typeface="+mn-ea"/>
                <a:sym typeface="+mn-ea"/>
              </a:rPr>
              <a:t>——</a:t>
            </a:r>
            <a:r>
              <a:rPr lang="zh-CN" altLang="en-US" dirty="0">
                <a:solidFill>
                  <a:schemeClr val="tx1"/>
                </a:solidFill>
                <a:latin typeface="+mn-ea"/>
                <a:sym typeface="+mn-ea"/>
              </a:rPr>
              <a:t>是指国有资本、集体资本、非公有资本等交叉持股、相互</a:t>
            </a:r>
            <a:endParaRPr lang="en-US" altLang="zh-CN"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en-US" altLang="zh-CN" dirty="0">
                <a:solidFill>
                  <a:schemeClr val="tx1"/>
                </a:solidFill>
                <a:latin typeface="+mn-ea"/>
                <a:sym typeface="+mn-ea"/>
              </a:rPr>
              <a:t>              </a:t>
            </a:r>
            <a:r>
              <a:rPr lang="zh-CN" altLang="en-US" dirty="0">
                <a:solidFill>
                  <a:schemeClr val="tx1"/>
                </a:solidFill>
                <a:latin typeface="+mn-ea"/>
                <a:sym typeface="+mn-ea"/>
              </a:rPr>
              <a:t>融合的一种所有制形式。</a:t>
            </a:r>
            <a:endParaRPr lang="en-US" altLang="zh-CN"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en-US" altLang="zh-CN" dirty="0">
                <a:solidFill>
                  <a:schemeClr val="tx1"/>
                </a:solidFill>
                <a:latin typeface="+mn-ea"/>
                <a:sym typeface="+mn-ea"/>
              </a:rPr>
              <a:t>              </a:t>
            </a:r>
            <a:r>
              <a:rPr lang="zh-CN" altLang="en-US" dirty="0">
                <a:solidFill>
                  <a:schemeClr val="tx1"/>
                </a:solidFill>
                <a:latin typeface="+mn-ea"/>
                <a:sym typeface="+mn-ea"/>
              </a:rPr>
              <a:t>主要包括三个方面：多元主体的股份制； </a:t>
            </a:r>
            <a:endParaRPr lang="en-US" altLang="zh-CN"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en-US" altLang="zh-CN" dirty="0">
                <a:solidFill>
                  <a:schemeClr val="tx1"/>
                </a:solidFill>
                <a:latin typeface="+mn-ea"/>
                <a:sym typeface="+mn-ea"/>
              </a:rPr>
              <a:t>                                PPP</a:t>
            </a:r>
            <a:r>
              <a:rPr lang="zh-CN" altLang="en-US" dirty="0">
                <a:solidFill>
                  <a:schemeClr val="tx1"/>
                </a:solidFill>
                <a:latin typeface="+mn-ea"/>
                <a:sym typeface="+mn-ea"/>
              </a:rPr>
              <a:t>模式；</a:t>
            </a:r>
            <a:r>
              <a:rPr lang="en-US" altLang="zh-CN" dirty="0">
                <a:solidFill>
                  <a:schemeClr val="tx1"/>
                </a:solidFill>
                <a:latin typeface="+mn-ea"/>
                <a:sym typeface="+mn-ea"/>
              </a:rPr>
              <a:t> </a:t>
            </a:r>
          </a:p>
          <a:p>
            <a:pPr marL="0" indent="0" eaLnBrk="1" fontAlgn="auto" hangingPunct="1">
              <a:lnSpc>
                <a:spcPct val="150000"/>
              </a:lnSpc>
              <a:spcAft>
                <a:spcPts val="0"/>
              </a:spcAft>
              <a:buFont typeface="Arial" panose="020B0604020202090204" pitchFamily="34" charset="0"/>
              <a:buNone/>
              <a:defRPr/>
            </a:pPr>
            <a:r>
              <a:rPr lang="en-US" altLang="zh-CN" dirty="0">
                <a:solidFill>
                  <a:schemeClr val="tx1"/>
                </a:solidFill>
                <a:latin typeface="+mn-ea"/>
                <a:sym typeface="+mn-ea"/>
              </a:rPr>
              <a:t>                                </a:t>
            </a:r>
            <a:r>
              <a:rPr lang="zh-CN" altLang="en-US" dirty="0">
                <a:solidFill>
                  <a:schemeClr val="tx1"/>
                </a:solidFill>
                <a:latin typeface="+mn-ea"/>
                <a:sym typeface="+mn-ea"/>
              </a:rPr>
              <a:t>国企员工持股。</a:t>
            </a:r>
            <a:endParaRPr lang="en-US" altLang="zh-CN"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en-US" altLang="zh-CN" dirty="0">
                <a:solidFill>
                  <a:schemeClr val="tx1"/>
                </a:solidFill>
                <a:latin typeface="+mn-ea"/>
                <a:sym typeface="+mn-ea"/>
              </a:rPr>
              <a:t> </a:t>
            </a:r>
            <a:r>
              <a:rPr lang="zh-CN" altLang="en-US" b="1" dirty="0">
                <a:solidFill>
                  <a:srgbClr val="C00000"/>
                </a:solidFill>
                <a:latin typeface="+mn-ea"/>
                <a:sym typeface="+mn-ea"/>
              </a:rPr>
              <a:t>思考</a:t>
            </a:r>
            <a:r>
              <a:rPr lang="zh-CN" altLang="en-US" dirty="0">
                <a:solidFill>
                  <a:schemeClr val="tx1"/>
                </a:solidFill>
                <a:latin typeface="+mn-ea"/>
                <a:sym typeface="+mn-ea"/>
              </a:rPr>
              <a:t>：我国混改中存在的主要问题。</a:t>
            </a:r>
          </a:p>
        </p:txBody>
      </p:sp>
    </p:spTree>
    <p:custDataLst>
      <p:tags r:id="rId1"/>
    </p:custData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标题 1"/>
          <p:cNvSpPr>
            <a:spLocks noGrp="1" noChangeArrowheads="1"/>
          </p:cNvSpPr>
          <p:nvPr>
            <p:ph type="title"/>
          </p:nvPr>
        </p:nvSpPr>
        <p:spPr/>
        <p:txBody>
          <a:bodyPr/>
          <a:lstStyle/>
          <a:p>
            <a:pPr eaLnBrk="1" hangingPunct="1"/>
            <a:r>
              <a:rPr lang="zh-CN" altLang="en-US" dirty="0">
                <a:solidFill>
                  <a:srgbClr val="C00000"/>
                </a:solidFill>
              </a:rPr>
              <a:t>补充：混合所有制改革中存在的问题</a:t>
            </a:r>
          </a:p>
        </p:txBody>
      </p:sp>
      <p:sp>
        <p:nvSpPr>
          <p:cNvPr id="3" name="内容占位符 2"/>
          <p:cNvSpPr>
            <a:spLocks noGrp="1"/>
          </p:cNvSpPr>
          <p:nvPr>
            <p:ph idx="1"/>
          </p:nvPr>
        </p:nvSpPr>
        <p:spPr>
          <a:xfrm>
            <a:off x="1633538" y="1676400"/>
            <a:ext cx="10115550" cy="5181600"/>
          </a:xfrm>
        </p:spPr>
        <p:txBody>
          <a:bodyPr rtlCol="0">
            <a:normAutofit/>
          </a:bodyPr>
          <a:lstStyle/>
          <a:p>
            <a:pPr marL="0" indent="0" eaLnBrk="1" fontAlgn="auto" hangingPunct="1">
              <a:lnSpc>
                <a:spcPct val="150000"/>
              </a:lnSpc>
              <a:spcAft>
                <a:spcPts val="0"/>
              </a:spcAft>
              <a:buFont typeface="Arial" panose="020B0604020202090204" pitchFamily="34" charset="0"/>
              <a:buNone/>
              <a:defRPr/>
            </a:pPr>
            <a:r>
              <a:rPr lang="zh-CN" altLang="en-US" sz="2800" b="1" dirty="0">
                <a:solidFill>
                  <a:schemeClr val="tx1"/>
                </a:solidFill>
                <a:latin typeface="+mn-ea"/>
                <a:sym typeface="+mn-ea"/>
              </a:rPr>
              <a:t>董事会机制不健全；</a:t>
            </a:r>
            <a:endParaRPr lang="en-US" altLang="zh-CN" sz="2800" b="1"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zh-CN" altLang="en-US" sz="2800" b="1" dirty="0">
                <a:solidFill>
                  <a:schemeClr val="tx1"/>
                </a:solidFill>
                <a:latin typeface="+mn-ea"/>
                <a:sym typeface="+mn-ea"/>
              </a:rPr>
              <a:t>管理模式行政化；</a:t>
            </a:r>
            <a:endParaRPr lang="en-US" altLang="zh-CN" sz="2800" b="1"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zh-CN" altLang="en-US" sz="2800" b="1" dirty="0">
                <a:solidFill>
                  <a:schemeClr val="tx1"/>
                </a:solidFill>
                <a:latin typeface="+mn-ea"/>
                <a:sym typeface="+mn-ea"/>
              </a:rPr>
              <a:t>国有资产流失；</a:t>
            </a:r>
            <a:endParaRPr lang="en-US" altLang="zh-CN" sz="2800" b="1"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zh-CN" altLang="en-US" sz="2800" b="1" dirty="0">
                <a:solidFill>
                  <a:schemeClr val="tx1"/>
                </a:solidFill>
                <a:latin typeface="+mn-ea"/>
                <a:sym typeface="+mn-ea"/>
              </a:rPr>
              <a:t>经理人市场不完善；</a:t>
            </a:r>
            <a:endParaRPr lang="en-US" altLang="zh-CN" sz="2800" b="1"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zh-CN" altLang="en-US" sz="2800" b="1" dirty="0">
                <a:solidFill>
                  <a:schemeClr val="tx1"/>
                </a:solidFill>
                <a:latin typeface="+mn-ea"/>
                <a:sym typeface="+mn-ea"/>
              </a:rPr>
              <a:t>产权交易不发达。</a:t>
            </a:r>
            <a:endParaRPr lang="zh-CN" altLang="en-US" sz="2800" dirty="0">
              <a:solidFill>
                <a:schemeClr val="tx1"/>
              </a:solidFill>
              <a:latin typeface="+mn-ea"/>
              <a:sym typeface="+mn-ea"/>
            </a:endParaRPr>
          </a:p>
        </p:txBody>
      </p:sp>
    </p:spTree>
    <p:custDataLst>
      <p:tags r:id="rId1"/>
    </p:custData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标题 1"/>
          <p:cNvSpPr>
            <a:spLocks noGrp="1" noChangeArrowheads="1"/>
          </p:cNvSpPr>
          <p:nvPr>
            <p:ph type="title"/>
          </p:nvPr>
        </p:nvSpPr>
        <p:spPr/>
        <p:txBody>
          <a:bodyPr/>
          <a:lstStyle/>
          <a:p>
            <a:pPr eaLnBrk="1" hangingPunct="1"/>
            <a:r>
              <a:rPr lang="zh-CN" altLang="en-US" dirty="0">
                <a:solidFill>
                  <a:srgbClr val="C00000"/>
                </a:solidFill>
              </a:rPr>
              <a:t>补充：混合所有制改革应该注意的问题</a:t>
            </a:r>
          </a:p>
        </p:txBody>
      </p:sp>
      <p:sp>
        <p:nvSpPr>
          <p:cNvPr id="3" name="内容占位符 2"/>
          <p:cNvSpPr>
            <a:spLocks noGrp="1"/>
          </p:cNvSpPr>
          <p:nvPr>
            <p:ph idx="1"/>
          </p:nvPr>
        </p:nvSpPr>
        <p:spPr>
          <a:xfrm>
            <a:off x="1633538" y="1676400"/>
            <a:ext cx="10115550" cy="4615912"/>
          </a:xfrm>
        </p:spPr>
        <p:txBody>
          <a:bodyPr rtlCol="0">
            <a:normAutofit/>
          </a:bodyPr>
          <a:lstStyle/>
          <a:p>
            <a:pPr marL="0" indent="0" eaLnBrk="1" fontAlgn="auto" hangingPunct="1">
              <a:lnSpc>
                <a:spcPct val="150000"/>
              </a:lnSpc>
              <a:spcAft>
                <a:spcPts val="0"/>
              </a:spcAft>
              <a:buFont typeface="Arial" panose="020B0604020202090204" pitchFamily="34" charset="0"/>
              <a:buNone/>
              <a:defRPr/>
            </a:pPr>
            <a:endParaRPr lang="zh-CN" altLang="en-US" sz="2800" b="1"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zh-CN" altLang="en-US" sz="2800" b="1" dirty="0">
                <a:solidFill>
                  <a:schemeClr val="tx1"/>
                </a:solidFill>
                <a:latin typeface="+mn-ea"/>
                <a:sym typeface="+mn-ea"/>
              </a:rPr>
              <a:t>重在“改”，而非“混”；</a:t>
            </a:r>
            <a:endParaRPr lang="en-US" altLang="zh-CN" sz="2800" b="1"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zh-CN" altLang="en-US" sz="2800" b="1" dirty="0">
                <a:solidFill>
                  <a:schemeClr val="tx1"/>
                </a:solidFill>
                <a:latin typeface="+mn-ea"/>
                <a:sym typeface="+mn-ea"/>
              </a:rPr>
              <a:t>国务院的精神：混合所有制</a:t>
            </a:r>
            <a:r>
              <a:rPr lang="en-US" altLang="zh-CN" sz="2800" b="1" dirty="0">
                <a:solidFill>
                  <a:schemeClr val="tx1"/>
                </a:solidFill>
                <a:latin typeface="+mn-ea"/>
                <a:sym typeface="+mn-ea"/>
              </a:rPr>
              <a:t>——</a:t>
            </a:r>
            <a:r>
              <a:rPr lang="zh-CN" altLang="en-US" sz="2800" b="1" dirty="0">
                <a:solidFill>
                  <a:schemeClr val="tx1"/>
                </a:solidFill>
                <a:latin typeface="+mn-ea"/>
                <a:sym typeface="+mn-ea"/>
              </a:rPr>
              <a:t>现代企业制</a:t>
            </a:r>
            <a:r>
              <a:rPr lang="en-US" altLang="zh-CN" sz="2800" b="1" dirty="0">
                <a:solidFill>
                  <a:schemeClr val="tx1"/>
                </a:solidFill>
                <a:latin typeface="+mn-ea"/>
                <a:sym typeface="+mn-ea"/>
              </a:rPr>
              <a:t>——</a:t>
            </a:r>
            <a:r>
              <a:rPr lang="zh-CN" altLang="en-US" sz="2800" b="1" dirty="0">
                <a:solidFill>
                  <a:schemeClr val="tx1"/>
                </a:solidFill>
                <a:latin typeface="+mn-ea"/>
                <a:sym typeface="+mn-ea"/>
              </a:rPr>
              <a:t>加强党的领导。</a:t>
            </a:r>
          </a:p>
          <a:p>
            <a:pPr marL="0" indent="0" eaLnBrk="1" fontAlgn="auto" hangingPunct="1">
              <a:lnSpc>
                <a:spcPct val="150000"/>
              </a:lnSpc>
              <a:spcAft>
                <a:spcPts val="0"/>
              </a:spcAft>
              <a:buFont typeface="Arial" panose="020B0604020202090204" pitchFamily="34" charset="0"/>
              <a:buNone/>
              <a:defRPr/>
            </a:pPr>
            <a:r>
              <a:rPr lang="zh-CN" altLang="en-US" sz="2800" dirty="0">
                <a:solidFill>
                  <a:schemeClr val="tx1"/>
                </a:solidFill>
                <a:latin typeface="+mn-ea"/>
                <a:sym typeface="+mn-ea"/>
              </a:rPr>
              <a:t>          （私营企业和外资企业也要求建立党组织）      </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标题 1"/>
          <p:cNvSpPr>
            <a:spLocks noGrp="1" noChangeArrowheads="1"/>
          </p:cNvSpPr>
          <p:nvPr>
            <p:ph type="title"/>
          </p:nvPr>
        </p:nvSpPr>
        <p:spPr/>
        <p:txBody>
          <a:bodyPr/>
          <a:lstStyle/>
          <a:p>
            <a:pPr eaLnBrk="1" hangingPunct="1"/>
            <a:r>
              <a:rPr lang="zh-CN" altLang="en-US"/>
              <a:t>一、社会主义从空想到科学</a:t>
            </a:r>
          </a:p>
        </p:txBody>
      </p:sp>
      <p:sp>
        <p:nvSpPr>
          <p:cNvPr id="3" name="内容占位符 2"/>
          <p:cNvSpPr>
            <a:spLocks noGrp="1"/>
          </p:cNvSpPr>
          <p:nvPr>
            <p:ph idx="1"/>
          </p:nvPr>
        </p:nvSpPr>
        <p:spPr>
          <a:xfrm>
            <a:off x="1608138" y="1998663"/>
            <a:ext cx="9745662" cy="4178300"/>
          </a:xfrm>
        </p:spPr>
        <p:txBody>
          <a:bodyPr rtlCol="0">
            <a:normAutofit/>
          </a:bodyPr>
          <a:lstStyle/>
          <a:p>
            <a:pPr eaLnBrk="1" fontAlgn="auto" hangingPunct="1">
              <a:spcAft>
                <a:spcPts val="0"/>
              </a:spcAft>
              <a:defRPr/>
            </a:pPr>
            <a:r>
              <a:rPr lang="zh-CN" altLang="en-US" b="1" dirty="0">
                <a:solidFill>
                  <a:schemeClr val="tx1">
                    <a:lumMod val="75000"/>
                    <a:lumOff val="25000"/>
                  </a:schemeClr>
                </a:solidFill>
              </a:rPr>
              <a:t>历史的简单回顾</a:t>
            </a:r>
            <a:endParaRPr lang="en-US" altLang="zh-CN" b="1" dirty="0">
              <a:solidFill>
                <a:schemeClr val="tx1">
                  <a:lumMod val="75000"/>
                  <a:lumOff val="25000"/>
                </a:schemeClr>
              </a:solidFill>
            </a:endParaRPr>
          </a:p>
          <a:p>
            <a:pPr marL="0" indent="0" eaLnBrk="1" fontAlgn="auto" hangingPunct="1">
              <a:spcAft>
                <a:spcPts val="0"/>
              </a:spcAft>
              <a:buFont typeface="Wingdings 2" panose="05020102010507070707" pitchFamily="18" charset="2"/>
              <a:buNone/>
              <a:defRPr/>
            </a:pPr>
            <a:r>
              <a:rPr lang="zh-CN" altLang="en-US" b="1" dirty="0">
                <a:solidFill>
                  <a:schemeClr val="tx1">
                    <a:lumMod val="75000"/>
                    <a:lumOff val="25000"/>
                  </a:schemeClr>
                </a:solidFill>
                <a:latin typeface="楷体" panose="02010609060101010101" pitchFamily="49" charset="-122"/>
                <a:ea typeface="楷体" panose="02010609060101010101" pitchFamily="49" charset="-122"/>
              </a:rPr>
              <a:t>    社会主义理论从</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1516</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年的托马斯</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莫尔的代表作</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乌托邦</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正式面世算起，至今已有</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506</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年的历史了。回顾、反思世界和中国社会主义理论与实践的发展历程，总结其中的经验教训，即可鉴古自悟，又可资政育人。</a:t>
            </a:r>
            <a:endParaRPr lang="en-US" altLang="zh-CN" b="1" dirty="0">
              <a:solidFill>
                <a:schemeClr val="tx1">
                  <a:lumMod val="75000"/>
                  <a:lumOff val="25000"/>
                </a:schemeClr>
              </a:solidFill>
              <a:latin typeface="楷体" panose="02010609060101010101" pitchFamily="49" charset="-122"/>
              <a:ea typeface="楷体" panose="02010609060101010101" pitchFamily="49" charset="-122"/>
            </a:endParaRPr>
          </a:p>
          <a:p>
            <a:pPr marL="0" indent="0" eaLnBrk="1" fontAlgn="auto" hangingPunct="1">
              <a:spcAft>
                <a:spcPts val="0"/>
              </a:spcAft>
              <a:buFont typeface="Wingdings 2" panose="05020102010507070707" pitchFamily="18" charset="2"/>
              <a:buNone/>
              <a:defRPr/>
            </a:pPr>
            <a:r>
              <a:rPr lang="en-US" altLang="zh-CN" b="1" dirty="0">
                <a:solidFill>
                  <a:schemeClr val="tx1">
                    <a:lumMod val="75000"/>
                    <a:lumOff val="25000"/>
                  </a:schemeClr>
                </a:solidFill>
                <a:latin typeface="楷体" panose="02010609060101010101" pitchFamily="49" charset="-122"/>
                <a:ea typeface="楷体" panose="02010609060101010101" pitchFamily="49" charset="-122"/>
              </a:rPr>
              <a:t>    </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光阴荏苒，人类进入</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21</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世纪，在我们共同家园“地球村”里，有些地区风和日丽，有些地区疾风骤雨，有些国泰民安，有些则民不聊生</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a:t>
            </a:r>
            <a:endParaRPr lang="en-US" altLang="zh-CN" b="1" dirty="0">
              <a:solidFill>
                <a:schemeClr val="tx1">
                  <a:lumMod val="75000"/>
                  <a:lumOff val="25000"/>
                </a:schemeClr>
              </a:solidFill>
              <a:latin typeface="楷体" panose="02010609060101010101" pitchFamily="49" charset="-122"/>
              <a:ea typeface="楷体" panose="02010609060101010101" pitchFamily="49" charset="-122"/>
            </a:endParaRPr>
          </a:p>
          <a:p>
            <a:pPr marL="0" indent="0" eaLnBrk="1" fontAlgn="auto" hangingPunct="1">
              <a:spcAft>
                <a:spcPts val="0"/>
              </a:spcAft>
              <a:buFont typeface="Arial" panose="020B0604020202090204" pitchFamily="34" charset="0"/>
              <a:buNone/>
              <a:defRPr/>
            </a:pPr>
            <a:endParaRPr lang="zh-CN" altLang="en-US" dirty="0">
              <a:solidFill>
                <a:schemeClr val="tx1">
                  <a:lumMod val="75000"/>
                  <a:lumOff val="25000"/>
                </a:schemeClr>
              </a:solidFill>
            </a:endParaRPr>
          </a:p>
        </p:txBody>
      </p:sp>
    </p:spTree>
    <p:custDataLst>
      <p:tags r:id="rId1"/>
    </p:custData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标题 1"/>
          <p:cNvSpPr>
            <a:spLocks noGrp="1" noChangeArrowheads="1"/>
          </p:cNvSpPr>
          <p:nvPr>
            <p:ph type="title"/>
          </p:nvPr>
        </p:nvSpPr>
        <p:spPr/>
        <p:txBody>
          <a:bodyPr/>
          <a:lstStyle/>
          <a:p>
            <a:pPr marL="0" indent="0" eaLnBrk="1" fontAlgn="auto" hangingPunct="1">
              <a:lnSpc>
                <a:spcPct val="150000"/>
              </a:lnSpc>
              <a:spcAft>
                <a:spcPts val="0"/>
              </a:spcAft>
              <a:buFont typeface="Arial" panose="020B0604020202090204" pitchFamily="34" charset="0"/>
              <a:buNone/>
              <a:defRPr/>
            </a:pPr>
            <a:r>
              <a:rPr lang="zh-CN" altLang="en-US" dirty="0">
                <a:solidFill>
                  <a:srgbClr val="C00000"/>
                </a:solidFill>
                <a:latin typeface="+mn-ea"/>
                <a:sym typeface="+mn-ea"/>
              </a:rPr>
              <a:t>案例</a:t>
            </a:r>
            <a:r>
              <a:rPr lang="en-US" altLang="zh-CN" dirty="0">
                <a:solidFill>
                  <a:srgbClr val="C00000"/>
                </a:solidFill>
                <a:latin typeface="+mn-ea"/>
                <a:sym typeface="+mn-ea"/>
              </a:rPr>
              <a:t>1</a:t>
            </a:r>
            <a:r>
              <a:rPr lang="zh-CN" altLang="en-US" dirty="0">
                <a:solidFill>
                  <a:srgbClr val="C00000"/>
                </a:solidFill>
                <a:latin typeface="+mn-ea"/>
                <a:sym typeface="+mn-ea"/>
              </a:rPr>
              <a:t>：联通混改案</a:t>
            </a:r>
            <a:endParaRPr lang="en-US" altLang="zh-CN" dirty="0">
              <a:solidFill>
                <a:srgbClr val="C00000"/>
              </a:solidFill>
              <a:latin typeface="+mn-ea"/>
              <a:sym typeface="+mn-ea"/>
            </a:endParaRPr>
          </a:p>
        </p:txBody>
      </p:sp>
      <p:sp>
        <p:nvSpPr>
          <p:cNvPr id="3" name="内容占位符 2"/>
          <p:cNvSpPr>
            <a:spLocks noGrp="1"/>
          </p:cNvSpPr>
          <p:nvPr>
            <p:ph idx="1"/>
          </p:nvPr>
        </p:nvSpPr>
        <p:spPr>
          <a:xfrm>
            <a:off x="548657" y="1676400"/>
            <a:ext cx="10115550" cy="5181600"/>
          </a:xfrm>
        </p:spPr>
        <p:txBody>
          <a:bodyPr rtlCol="0">
            <a:normAutofit lnSpcReduction="10000"/>
          </a:bodyPr>
          <a:lstStyle/>
          <a:p>
            <a:pPr marL="0" indent="0" eaLnBrk="1" fontAlgn="auto" hangingPunct="1">
              <a:lnSpc>
                <a:spcPct val="150000"/>
              </a:lnSpc>
              <a:spcAft>
                <a:spcPts val="0"/>
              </a:spcAft>
              <a:buFont typeface="Arial" panose="020B0604020202090204" pitchFamily="34" charset="0"/>
              <a:buNone/>
              <a:defRPr/>
            </a:pPr>
            <a:r>
              <a:rPr lang="en-US" altLang="zh-CN" sz="2800" b="1" dirty="0">
                <a:solidFill>
                  <a:schemeClr val="tx1"/>
                </a:solidFill>
                <a:latin typeface="+mn-ea"/>
                <a:sym typeface="+mn-ea"/>
              </a:rPr>
              <a:t>1､</a:t>
            </a:r>
            <a:r>
              <a:rPr lang="zh-CN" altLang="en-US" sz="2800" b="1" dirty="0">
                <a:solidFill>
                  <a:schemeClr val="tx1"/>
                </a:solidFill>
                <a:latin typeface="+mn-ea"/>
                <a:sym typeface="+mn-ea"/>
              </a:rPr>
              <a:t>股权结构：从</a:t>
            </a:r>
            <a:r>
              <a:rPr lang="en-US" altLang="zh-CN" sz="2800" b="1" dirty="0">
                <a:solidFill>
                  <a:schemeClr val="tx1"/>
                </a:solidFill>
                <a:latin typeface="+mn-ea"/>
                <a:sym typeface="+mn-ea"/>
              </a:rPr>
              <a:t>63%</a:t>
            </a:r>
            <a:r>
              <a:rPr lang="zh-CN" altLang="en-US" sz="2800" b="1" dirty="0">
                <a:solidFill>
                  <a:schemeClr val="tx1"/>
                </a:solidFill>
                <a:latin typeface="+mn-ea"/>
                <a:sym typeface="+mn-ea"/>
              </a:rPr>
              <a:t>降至</a:t>
            </a:r>
            <a:r>
              <a:rPr lang="en-US" altLang="zh-CN" sz="2800" b="1" dirty="0">
                <a:solidFill>
                  <a:schemeClr val="tx1"/>
                </a:solidFill>
                <a:latin typeface="+mn-ea"/>
                <a:sym typeface="+mn-ea"/>
              </a:rPr>
              <a:t>37%</a:t>
            </a:r>
            <a:r>
              <a:rPr lang="zh-CN" altLang="en-US" sz="2800" b="1" dirty="0">
                <a:solidFill>
                  <a:schemeClr val="tx1"/>
                </a:solidFill>
                <a:latin typeface="+mn-ea"/>
                <a:sym typeface="+mn-ea"/>
              </a:rPr>
              <a:t>；引入战略投资者。</a:t>
            </a:r>
            <a:endParaRPr lang="en-US" altLang="zh-CN" sz="2800" b="1"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en-US" altLang="zh-CN" sz="2800" b="1" dirty="0">
                <a:solidFill>
                  <a:schemeClr val="tx1"/>
                </a:solidFill>
                <a:latin typeface="+mn-ea"/>
                <a:sym typeface="+mn-ea"/>
              </a:rPr>
              <a:t>2､</a:t>
            </a:r>
            <a:r>
              <a:rPr lang="zh-CN" altLang="en-US" sz="2800" b="1" dirty="0">
                <a:solidFill>
                  <a:schemeClr val="tx1"/>
                </a:solidFill>
                <a:latin typeface="+mn-ea"/>
                <a:sym typeface="+mn-ea"/>
              </a:rPr>
              <a:t>股权激励：</a:t>
            </a:r>
            <a:r>
              <a:rPr lang="en-US" altLang="zh-CN" sz="2800" b="1" dirty="0">
                <a:solidFill>
                  <a:schemeClr val="tx1"/>
                </a:solidFill>
                <a:latin typeface="+mn-ea"/>
                <a:sym typeface="+mn-ea"/>
              </a:rPr>
              <a:t>2.7%</a:t>
            </a:r>
            <a:r>
              <a:rPr lang="zh-CN" altLang="en-US" sz="2800" b="1" dirty="0">
                <a:solidFill>
                  <a:schemeClr val="tx1"/>
                </a:solidFill>
                <a:latin typeface="+mn-ea"/>
                <a:sym typeface="+mn-ea"/>
              </a:rPr>
              <a:t>员工持股；中层管理和核心技术人才</a:t>
            </a:r>
            <a:r>
              <a:rPr lang="en-US" altLang="zh-CN" sz="2800" b="1" dirty="0">
                <a:solidFill>
                  <a:schemeClr val="tx1"/>
                </a:solidFill>
                <a:latin typeface="+mn-ea"/>
                <a:sym typeface="+mn-ea"/>
              </a:rPr>
              <a:t>7000</a:t>
            </a:r>
            <a:r>
              <a:rPr lang="zh-CN" altLang="en-US" sz="2800" b="1" dirty="0">
                <a:solidFill>
                  <a:schemeClr val="tx1"/>
                </a:solidFill>
                <a:latin typeface="+mn-ea"/>
                <a:sym typeface="+mn-ea"/>
              </a:rPr>
              <a:t>多</a:t>
            </a:r>
            <a:endParaRPr lang="en-US" altLang="zh-CN" sz="2800" b="1"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zh-CN" altLang="en-US" sz="2800" b="1" dirty="0">
                <a:solidFill>
                  <a:schemeClr val="tx1"/>
                </a:solidFill>
                <a:latin typeface="+mn-ea"/>
                <a:sym typeface="+mn-ea"/>
              </a:rPr>
              <a:t>            人实行限制性股票的股权激励。</a:t>
            </a:r>
            <a:endParaRPr lang="en-US" altLang="zh-CN" sz="2800" b="1"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en-US" altLang="zh-CN" sz="2800" b="1" dirty="0">
                <a:solidFill>
                  <a:schemeClr val="tx1"/>
                </a:solidFill>
                <a:latin typeface="+mn-ea"/>
                <a:sym typeface="+mn-ea"/>
              </a:rPr>
              <a:t>3､</a:t>
            </a:r>
            <a:r>
              <a:rPr lang="zh-CN" altLang="en-US" sz="2800" b="1" dirty="0">
                <a:solidFill>
                  <a:schemeClr val="tx1"/>
                </a:solidFill>
                <a:latin typeface="+mn-ea"/>
                <a:sym typeface="+mn-ea"/>
              </a:rPr>
              <a:t>法人治理：联通集团所占董事席位少于社会资本。</a:t>
            </a:r>
            <a:endParaRPr lang="en-US" altLang="zh-CN" sz="2800" b="1"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en-US" altLang="zh-CN" sz="2800" b="1" dirty="0">
                <a:solidFill>
                  <a:schemeClr val="tx1"/>
                </a:solidFill>
                <a:latin typeface="+mn-ea"/>
                <a:sym typeface="+mn-ea"/>
              </a:rPr>
              <a:t>4､</a:t>
            </a:r>
            <a:r>
              <a:rPr lang="zh-CN" altLang="en-US" sz="2800" b="1" dirty="0">
                <a:solidFill>
                  <a:schemeClr val="tx1"/>
                </a:solidFill>
                <a:latin typeface="+mn-ea"/>
                <a:sym typeface="+mn-ea"/>
              </a:rPr>
              <a:t>组织变革：小管理、大操作、强协同。</a:t>
            </a:r>
            <a:endParaRPr lang="en-US" altLang="zh-CN" sz="2800" b="1"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en-US" altLang="zh-CN" sz="2800" b="1" dirty="0">
                <a:solidFill>
                  <a:schemeClr val="tx1"/>
                </a:solidFill>
                <a:latin typeface="+mn-ea"/>
                <a:sym typeface="+mn-ea"/>
              </a:rPr>
              <a:t>5､</a:t>
            </a:r>
            <a:r>
              <a:rPr lang="zh-CN" altLang="en-US" sz="2800" b="1" dirty="0">
                <a:solidFill>
                  <a:schemeClr val="tx1"/>
                </a:solidFill>
                <a:latin typeface="+mn-ea"/>
                <a:sym typeface="+mn-ea"/>
              </a:rPr>
              <a:t>机制改革：面向基层的承包制。</a:t>
            </a:r>
            <a:endParaRPr lang="en-US" altLang="zh-CN" sz="2800" b="1"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en-US" altLang="zh-CN" sz="2800" b="1" dirty="0">
                <a:solidFill>
                  <a:schemeClr val="tx1"/>
                </a:solidFill>
                <a:latin typeface="+mn-ea"/>
                <a:sym typeface="+mn-ea"/>
              </a:rPr>
              <a:t>6､</a:t>
            </a:r>
            <a:r>
              <a:rPr lang="zh-CN" altLang="en-US" sz="2800" b="1" dirty="0">
                <a:solidFill>
                  <a:schemeClr val="tx1"/>
                </a:solidFill>
                <a:latin typeface="+mn-ea"/>
                <a:sym typeface="+mn-ea"/>
              </a:rPr>
              <a:t>用人机制：契约化管理、市场化退出。</a:t>
            </a:r>
            <a:endParaRPr lang="en-US" altLang="zh-CN" sz="2800" b="1"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endParaRPr lang="zh-CN" altLang="en-US" sz="2800" dirty="0">
              <a:solidFill>
                <a:schemeClr val="tx1"/>
              </a:solidFill>
              <a:latin typeface="+mn-ea"/>
              <a:sym typeface="+mn-ea"/>
            </a:endParaRPr>
          </a:p>
        </p:txBody>
      </p:sp>
    </p:spTree>
    <p:custDataLst>
      <p:tags r:id="rId1"/>
    </p:custData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标题 1"/>
          <p:cNvSpPr>
            <a:spLocks noGrp="1" noChangeArrowheads="1"/>
          </p:cNvSpPr>
          <p:nvPr>
            <p:ph type="title"/>
          </p:nvPr>
        </p:nvSpPr>
        <p:spPr/>
        <p:txBody>
          <a:bodyPr/>
          <a:lstStyle/>
          <a:p>
            <a:pPr marL="0" indent="0" eaLnBrk="1" fontAlgn="auto" hangingPunct="1">
              <a:lnSpc>
                <a:spcPct val="150000"/>
              </a:lnSpc>
              <a:spcAft>
                <a:spcPts val="0"/>
              </a:spcAft>
              <a:buFont typeface="Arial" panose="020B0604020202090204" pitchFamily="34" charset="0"/>
              <a:buNone/>
              <a:defRPr/>
            </a:pPr>
            <a:r>
              <a:rPr lang="zh-CN" altLang="en-US" dirty="0">
                <a:solidFill>
                  <a:srgbClr val="C00000"/>
                </a:solidFill>
                <a:latin typeface="+mn-ea"/>
                <a:sym typeface="+mn-ea"/>
              </a:rPr>
              <a:t>案例</a:t>
            </a:r>
            <a:r>
              <a:rPr lang="en-US" altLang="zh-CN" dirty="0">
                <a:solidFill>
                  <a:srgbClr val="C00000"/>
                </a:solidFill>
                <a:latin typeface="+mn-ea"/>
                <a:sym typeface="+mn-ea"/>
              </a:rPr>
              <a:t>2</a:t>
            </a:r>
            <a:r>
              <a:rPr lang="zh-CN" altLang="en-US" dirty="0">
                <a:solidFill>
                  <a:srgbClr val="C00000"/>
                </a:solidFill>
                <a:latin typeface="+mn-ea"/>
                <a:sym typeface="+mn-ea"/>
              </a:rPr>
              <a:t>：北大方正混改案</a:t>
            </a:r>
            <a:r>
              <a:rPr lang="zh-CN" altLang="en-US" sz="2400" dirty="0">
                <a:solidFill>
                  <a:srgbClr val="C00000"/>
                </a:solidFill>
                <a:latin typeface="+mn-ea"/>
                <a:sym typeface="+mn-ea"/>
              </a:rPr>
              <a:t>（“出来混，终究是要还的”）</a:t>
            </a:r>
            <a:endParaRPr lang="en-US" altLang="zh-CN" sz="2400" dirty="0">
              <a:solidFill>
                <a:srgbClr val="C00000"/>
              </a:solidFill>
              <a:latin typeface="+mn-ea"/>
              <a:sym typeface="+mn-ea"/>
            </a:endParaRPr>
          </a:p>
        </p:txBody>
      </p:sp>
      <p:sp>
        <p:nvSpPr>
          <p:cNvPr id="3" name="内容占位符 2"/>
          <p:cNvSpPr>
            <a:spLocks noGrp="1"/>
          </p:cNvSpPr>
          <p:nvPr>
            <p:ph idx="1"/>
          </p:nvPr>
        </p:nvSpPr>
        <p:spPr>
          <a:xfrm>
            <a:off x="838200" y="1617535"/>
            <a:ext cx="8869063" cy="2000227"/>
          </a:xfrm>
        </p:spPr>
        <p:txBody>
          <a:bodyPr rtlCol="0">
            <a:normAutofit/>
          </a:bodyPr>
          <a:lstStyle/>
          <a:p>
            <a:pPr marL="0" indent="0" eaLnBrk="1" fontAlgn="auto" hangingPunct="1">
              <a:lnSpc>
                <a:spcPct val="150000"/>
              </a:lnSpc>
              <a:spcAft>
                <a:spcPts val="0"/>
              </a:spcAft>
              <a:buFont typeface="Arial" panose="020B0604020202090204" pitchFamily="34" charset="0"/>
              <a:buNone/>
              <a:defRPr/>
            </a:pPr>
            <a:r>
              <a:rPr lang="en-US" altLang="zh-CN" sz="2800" b="1" dirty="0">
                <a:solidFill>
                  <a:schemeClr val="tx1"/>
                </a:solidFill>
                <a:latin typeface="+mn-ea"/>
                <a:sym typeface="+mn-ea"/>
              </a:rPr>
              <a:t>1986</a:t>
            </a:r>
            <a:r>
              <a:rPr lang="zh-CN" altLang="en-US" sz="2800" b="1" dirty="0">
                <a:solidFill>
                  <a:schemeClr val="tx1"/>
                </a:solidFill>
                <a:latin typeface="+mn-ea"/>
                <a:sym typeface="+mn-ea"/>
              </a:rPr>
              <a:t>年成立，实现产学研结合，</a:t>
            </a:r>
            <a:r>
              <a:rPr lang="en-US" altLang="zh-CN" sz="2800" b="1" dirty="0">
                <a:solidFill>
                  <a:schemeClr val="tx1"/>
                </a:solidFill>
                <a:latin typeface="+mn-ea"/>
                <a:sym typeface="+mn-ea"/>
              </a:rPr>
              <a:t>100%</a:t>
            </a:r>
            <a:r>
              <a:rPr lang="zh-CN" altLang="en-US" sz="2800" b="1" dirty="0">
                <a:solidFill>
                  <a:schemeClr val="tx1"/>
                </a:solidFill>
                <a:latin typeface="+mn-ea"/>
                <a:sym typeface="+mn-ea"/>
              </a:rPr>
              <a:t>国有资产。</a:t>
            </a:r>
            <a:endParaRPr lang="en-US" altLang="zh-CN" sz="2800" b="1"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en-US" altLang="zh-CN" sz="2800" b="1" dirty="0">
                <a:solidFill>
                  <a:schemeClr val="tx1"/>
                </a:solidFill>
                <a:latin typeface="+mn-ea"/>
                <a:sym typeface="+mn-ea"/>
              </a:rPr>
              <a:t>2002</a:t>
            </a:r>
            <a:r>
              <a:rPr lang="zh-CN" altLang="en-US" sz="2800" b="1" dirty="0">
                <a:solidFill>
                  <a:schemeClr val="tx1"/>
                </a:solidFill>
                <a:latin typeface="+mn-ea"/>
                <a:sym typeface="+mn-ea"/>
              </a:rPr>
              <a:t>年，管理不科学，效率低下，走向混改之路。</a:t>
            </a:r>
            <a:endParaRPr lang="en-US" altLang="zh-CN" sz="2800" b="1" dirty="0">
              <a:solidFill>
                <a:schemeClr val="tx1"/>
              </a:solidFill>
              <a:latin typeface="+mn-ea"/>
              <a:sym typeface="+mn-ea"/>
            </a:endParaRPr>
          </a:p>
        </p:txBody>
      </p:sp>
      <p:pic>
        <p:nvPicPr>
          <p:cNvPr id="256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880" y="3120748"/>
            <a:ext cx="6829806" cy="36039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92609" y="365760"/>
            <a:ext cx="10277856" cy="5762435"/>
          </a:xfrm>
        </p:spPr>
        <p:txBody>
          <a:bodyPr/>
          <a:lstStyle/>
          <a:p>
            <a:pPr>
              <a:lnSpc>
                <a:spcPct val="150000"/>
              </a:lnSpc>
            </a:pPr>
            <a:r>
              <a:rPr lang="en-US" altLang="zh-CN" b="1" dirty="0"/>
              <a:t>2019</a:t>
            </a:r>
            <a:r>
              <a:rPr lang="zh-CN" altLang="en-US" b="1" dirty="0"/>
              <a:t>年</a:t>
            </a:r>
            <a:r>
              <a:rPr lang="en-US" altLang="zh-CN" b="1" dirty="0"/>
              <a:t>3</a:t>
            </a:r>
            <a:r>
              <a:rPr lang="zh-CN" altLang="en-US" b="1" dirty="0"/>
              <a:t>月底，北大方正总资产超过</a:t>
            </a:r>
            <a:r>
              <a:rPr lang="en-US" altLang="zh-CN" b="1" dirty="0"/>
              <a:t>3555</a:t>
            </a:r>
            <a:r>
              <a:rPr lang="zh-CN" altLang="en-US" b="1" dirty="0"/>
              <a:t>亿元，净资产超过</a:t>
            </a:r>
            <a:r>
              <a:rPr lang="en-US" altLang="zh-CN" b="1" dirty="0"/>
              <a:t>648</a:t>
            </a:r>
            <a:r>
              <a:rPr lang="zh-CN" altLang="en-US" b="1" dirty="0"/>
              <a:t>亿元。北大方正现拥有</a:t>
            </a:r>
            <a:r>
              <a:rPr lang="en-US" altLang="zh-CN" b="1" dirty="0"/>
              <a:t>6</a:t>
            </a:r>
            <a:r>
              <a:rPr lang="zh-CN" altLang="en-US" b="1" dirty="0"/>
              <a:t>家在上海、深圳、香港上市的公众公司，员工</a:t>
            </a:r>
            <a:r>
              <a:rPr lang="en-US" altLang="zh-CN" b="1" dirty="0"/>
              <a:t>35000</a:t>
            </a:r>
            <a:r>
              <a:rPr lang="zh-CN" altLang="en-US" b="1" dirty="0"/>
              <a:t>余人</a:t>
            </a:r>
            <a:r>
              <a:rPr lang="zh-CN" altLang="en-US" dirty="0"/>
              <a:t>，</a:t>
            </a:r>
            <a:r>
              <a:rPr lang="zh-CN" altLang="en-US" b="1" dirty="0"/>
              <a:t>成为中国最大的校办产业集团，其收入和管理的资产规模已经占据中国校办产业半壁江山。</a:t>
            </a:r>
            <a:endParaRPr lang="en-US" altLang="zh-CN" b="1" dirty="0"/>
          </a:p>
          <a:p>
            <a:pPr>
              <a:lnSpc>
                <a:spcPct val="150000"/>
              </a:lnSpc>
            </a:pPr>
            <a:r>
              <a:rPr kumimoji="1" lang="zh-CN" altLang="en-US" b="1" dirty="0"/>
              <a:t>然而，内部的“争权”之战愈演愈烈，各类官司层出不穷，直到</a:t>
            </a:r>
            <a:r>
              <a:rPr kumimoji="1" lang="en-US" altLang="zh-CN" b="1" dirty="0"/>
              <a:t>2019</a:t>
            </a:r>
            <a:r>
              <a:rPr kumimoji="1" lang="zh-CN" altLang="en-US" b="1" dirty="0"/>
              <a:t>年</a:t>
            </a:r>
            <a:r>
              <a:rPr kumimoji="1" lang="en-US" altLang="zh-CN" b="1" dirty="0"/>
              <a:t>6</a:t>
            </a:r>
            <a:r>
              <a:rPr kumimoji="1" lang="zh-CN" altLang="en-US" b="1" dirty="0"/>
              <a:t>月北大资产起诉相关股东，</a:t>
            </a:r>
            <a:r>
              <a:rPr kumimoji="1" lang="zh-CN" altLang="en-US" b="1" dirty="0">
                <a:solidFill>
                  <a:srgbClr val="C00000"/>
                </a:solidFill>
              </a:rPr>
              <a:t>请求法院判决北大</a:t>
            </a:r>
            <a:r>
              <a:rPr kumimoji="1" lang="en-US" altLang="zh-CN" b="1" dirty="0">
                <a:solidFill>
                  <a:srgbClr val="C00000"/>
                </a:solidFill>
              </a:rPr>
              <a:t>2004</a:t>
            </a:r>
            <a:r>
              <a:rPr kumimoji="1" lang="zh-CN" altLang="en-US" b="1" dirty="0">
                <a:solidFill>
                  <a:srgbClr val="C00000"/>
                </a:solidFill>
              </a:rPr>
              <a:t>年的改制无效</a:t>
            </a:r>
            <a:r>
              <a:rPr kumimoji="1" lang="zh-CN" altLang="en-US" b="1" dirty="0"/>
              <a:t>。</a:t>
            </a:r>
            <a:endParaRPr kumimoji="1" lang="en-US" altLang="zh-CN" b="1" dirty="0"/>
          </a:p>
          <a:p>
            <a:pPr>
              <a:lnSpc>
                <a:spcPct val="150000"/>
              </a:lnSpc>
            </a:pPr>
            <a:r>
              <a:rPr kumimoji="1" lang="zh-CN" altLang="en-US" b="1" dirty="0"/>
              <a:t>混改中问题众多，其中最关键的是：李友等人在改制时并未及时支付股权转让款，而是在</a:t>
            </a:r>
            <a:r>
              <a:rPr kumimoji="1" lang="en-US" altLang="zh-CN" b="1" dirty="0"/>
              <a:t>3</a:t>
            </a:r>
            <a:r>
              <a:rPr kumimoji="1" lang="zh-CN" altLang="en-US" b="1" dirty="0"/>
              <a:t>年后才用方正的钱买方正的股。</a:t>
            </a:r>
            <a:endParaRPr kumimoji="1" lang="zh-CN" altLang="en-US" dirty="0"/>
          </a:p>
        </p:txBody>
      </p:sp>
    </p:spTree>
    <p:custDataLst>
      <p:tags r:id="rId1"/>
    </p:custData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标题 1"/>
          <p:cNvSpPr>
            <a:spLocks noGrp="1" noChangeArrowheads="1"/>
          </p:cNvSpPr>
          <p:nvPr>
            <p:ph type="title"/>
          </p:nvPr>
        </p:nvSpPr>
        <p:spPr/>
        <p:txBody>
          <a:bodyPr/>
          <a:lstStyle/>
          <a:p>
            <a:pPr eaLnBrk="1" hangingPunct="1"/>
            <a:r>
              <a:rPr lang="zh-CN" altLang="en-US">
                <a:solidFill>
                  <a:srgbClr val="C00000"/>
                </a:solidFill>
              </a:rPr>
              <a:t>六、分类改革战略下国有资产管理体制</a:t>
            </a:r>
          </a:p>
        </p:txBody>
      </p:sp>
      <p:sp>
        <p:nvSpPr>
          <p:cNvPr id="3" name="内容占位符 2"/>
          <p:cNvSpPr>
            <a:spLocks noGrp="1"/>
          </p:cNvSpPr>
          <p:nvPr>
            <p:ph idx="1"/>
          </p:nvPr>
        </p:nvSpPr>
        <p:spPr>
          <a:xfrm>
            <a:off x="1633538" y="1676400"/>
            <a:ext cx="10115550" cy="5181600"/>
          </a:xfrm>
        </p:spPr>
        <p:txBody>
          <a:bodyPr rtlCol="0">
            <a:normAutofit/>
          </a:bodyPr>
          <a:lstStyle/>
          <a:p>
            <a:pPr marL="0" indent="0" eaLnBrk="1" fontAlgn="auto" hangingPunct="1">
              <a:lnSpc>
                <a:spcPct val="150000"/>
              </a:lnSpc>
              <a:spcAft>
                <a:spcPts val="0"/>
              </a:spcAft>
              <a:buFont typeface="Arial" panose="020B0604020202090204" pitchFamily="34" charset="0"/>
              <a:buNone/>
              <a:defRPr/>
            </a:pPr>
            <a:r>
              <a:rPr lang="zh-CN" altLang="en-US" b="1" dirty="0">
                <a:solidFill>
                  <a:schemeClr val="tx1"/>
                </a:solidFill>
                <a:latin typeface="+mn-ea"/>
                <a:sym typeface="+mn-ea"/>
              </a:rPr>
              <a:t>基本原则</a:t>
            </a:r>
            <a:r>
              <a:rPr lang="en-US" altLang="zh-CN" b="1" dirty="0">
                <a:solidFill>
                  <a:schemeClr val="tx1"/>
                </a:solidFill>
                <a:latin typeface="+mn-ea"/>
                <a:sym typeface="+mn-ea"/>
              </a:rPr>
              <a:t>——</a:t>
            </a:r>
          </a:p>
          <a:p>
            <a:pPr marL="0" indent="0" eaLnBrk="1" fontAlgn="auto" hangingPunct="1">
              <a:lnSpc>
                <a:spcPct val="150000"/>
              </a:lnSpc>
              <a:spcAft>
                <a:spcPts val="0"/>
              </a:spcAft>
              <a:buFont typeface="Arial" panose="020B0604020202090204" pitchFamily="34" charset="0"/>
              <a:buNone/>
              <a:defRPr/>
            </a:pPr>
            <a:r>
              <a:rPr lang="en-US" altLang="zh-CN" dirty="0">
                <a:solidFill>
                  <a:schemeClr val="tx1"/>
                </a:solidFill>
                <a:latin typeface="+mn-ea"/>
                <a:sym typeface="+mn-ea"/>
              </a:rPr>
              <a:t>1</a:t>
            </a:r>
            <a:r>
              <a:rPr lang="zh-CN" altLang="en-US" dirty="0">
                <a:solidFill>
                  <a:schemeClr val="tx1"/>
                </a:solidFill>
                <a:latin typeface="+mn-ea"/>
                <a:sym typeface="+mn-ea"/>
              </a:rPr>
              <a:t>、在政资分开的基础上实现政企分开，使国资委履行一个出资人的职责；</a:t>
            </a:r>
            <a:endParaRPr lang="en-US" altLang="zh-CN"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en-US" altLang="zh-CN" dirty="0">
                <a:solidFill>
                  <a:schemeClr val="tx1"/>
                </a:solidFill>
                <a:latin typeface="+mn-ea"/>
                <a:sym typeface="+mn-ea"/>
              </a:rPr>
              <a:t>2</a:t>
            </a:r>
            <a:r>
              <a:rPr lang="zh-CN" altLang="en-US" dirty="0">
                <a:solidFill>
                  <a:schemeClr val="tx1"/>
                </a:solidFill>
                <a:latin typeface="+mn-ea"/>
                <a:sym typeface="+mn-ea"/>
              </a:rPr>
              <a:t>、国资委集权、责、利于一身；</a:t>
            </a:r>
            <a:endParaRPr lang="en-US" altLang="zh-CN"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en-US" altLang="zh-CN" dirty="0">
                <a:solidFill>
                  <a:schemeClr val="tx1"/>
                </a:solidFill>
                <a:latin typeface="+mn-ea"/>
                <a:sym typeface="+mn-ea"/>
              </a:rPr>
              <a:t>3</a:t>
            </a:r>
            <a:r>
              <a:rPr lang="zh-CN" altLang="en-US" dirty="0">
                <a:solidFill>
                  <a:schemeClr val="tx1"/>
                </a:solidFill>
                <a:latin typeface="+mn-ea"/>
                <a:sym typeface="+mn-ea"/>
              </a:rPr>
              <a:t>、分级管理，中央与地方分治；</a:t>
            </a:r>
            <a:endParaRPr lang="en-US" altLang="zh-CN"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en-US" altLang="zh-CN" dirty="0">
                <a:solidFill>
                  <a:schemeClr val="tx1"/>
                </a:solidFill>
                <a:latin typeface="+mn-ea"/>
                <a:sym typeface="+mn-ea"/>
              </a:rPr>
              <a:t>4</a:t>
            </a:r>
            <a:r>
              <a:rPr lang="zh-CN" altLang="en-US" dirty="0">
                <a:solidFill>
                  <a:schemeClr val="tx1"/>
                </a:solidFill>
                <a:latin typeface="+mn-ea"/>
                <a:sym typeface="+mn-ea"/>
              </a:rPr>
              <a:t>、国资委与股份公司的平等产权地位。</a:t>
            </a:r>
            <a:endParaRPr lang="en-US" altLang="zh-CN"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endParaRPr lang="en-US" altLang="zh-CN" dirty="0">
              <a:solidFill>
                <a:schemeClr val="tx1"/>
              </a:solidFill>
              <a:latin typeface="+mn-ea"/>
              <a:sym typeface="+mn-ea"/>
            </a:endParaRPr>
          </a:p>
          <a:p>
            <a:pPr marL="0" indent="0" eaLnBrk="1" fontAlgn="auto" hangingPunct="1">
              <a:lnSpc>
                <a:spcPct val="150000"/>
              </a:lnSpc>
              <a:spcAft>
                <a:spcPts val="0"/>
              </a:spcAft>
              <a:buFont typeface="Arial" panose="020B0604020202090204" pitchFamily="34" charset="0"/>
              <a:buNone/>
              <a:defRPr/>
            </a:pPr>
            <a:r>
              <a:rPr lang="zh-CN" altLang="en-US" b="1" dirty="0">
                <a:solidFill>
                  <a:schemeClr val="tx1"/>
                </a:solidFill>
                <a:latin typeface="+mn-ea"/>
                <a:sym typeface="+mn-ea"/>
              </a:rPr>
              <a:t>具体体制</a:t>
            </a:r>
            <a:r>
              <a:rPr lang="en-US" altLang="zh-CN" b="1" dirty="0">
                <a:solidFill>
                  <a:schemeClr val="tx1"/>
                </a:solidFill>
                <a:latin typeface="+mn-ea"/>
                <a:sym typeface="+mn-ea"/>
              </a:rPr>
              <a:t>——</a:t>
            </a:r>
            <a:r>
              <a:rPr lang="zh-CN" altLang="en-US" dirty="0">
                <a:solidFill>
                  <a:schemeClr val="tx1"/>
                </a:solidFill>
                <a:latin typeface="+mn-ea"/>
                <a:sym typeface="+mn-ea"/>
              </a:rPr>
              <a:t>见课本</a:t>
            </a:r>
            <a:r>
              <a:rPr lang="en-US" altLang="zh-CN" dirty="0">
                <a:solidFill>
                  <a:schemeClr val="tx1"/>
                </a:solidFill>
                <a:latin typeface="+mn-ea"/>
                <a:sym typeface="+mn-ea"/>
              </a:rPr>
              <a:t>P107-109</a:t>
            </a:r>
            <a:endParaRPr lang="zh-CN" altLang="en-US" dirty="0">
              <a:solidFill>
                <a:schemeClr val="tx1"/>
              </a:solidFill>
              <a:latin typeface="+mn-ea"/>
              <a:sym typeface="+mn-ea"/>
            </a:endParaRPr>
          </a:p>
        </p:txBody>
      </p:sp>
    </p:spTree>
    <p:custDataLst>
      <p:tags r:id="rId1"/>
    </p:custData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IMG_8198"/>
          <p:cNvPicPr>
            <a:picLocks noGrp="1" noChangeAspect="1"/>
          </p:cNvPicPr>
          <p:nvPr>
            <p:ph idx="1"/>
          </p:nvPr>
        </p:nvPicPr>
        <p:blipFill>
          <a:blip r:embed="rId3"/>
          <a:stretch>
            <a:fillRect/>
          </a:stretch>
        </p:blipFill>
        <p:spPr>
          <a:xfrm>
            <a:off x="0" y="0"/>
            <a:ext cx="8895080" cy="6890385"/>
          </a:xfrm>
          <a:prstGeom prst="rect">
            <a:avLst/>
          </a:prstGeom>
        </p:spPr>
      </p:pic>
      <p:sp>
        <p:nvSpPr>
          <p:cNvPr id="5" name="圆角矩形 4"/>
          <p:cNvSpPr/>
          <p:nvPr/>
        </p:nvSpPr>
        <p:spPr>
          <a:xfrm>
            <a:off x="9032875" y="5220335"/>
            <a:ext cx="3159125" cy="1637665"/>
          </a:xfrm>
          <a:prstGeom prst="roundRect">
            <a:avLst/>
          </a:prstGeom>
          <a:solidFill>
            <a:schemeClr val="accent4">
              <a:lumMod val="40000"/>
              <a:lumOff val="60000"/>
            </a:schemeClr>
          </a:solidFill>
          <a:ln w="63500" cap="flat" cmpd="sng">
            <a:solidFill>
              <a:schemeClr val="accent1"/>
            </a:solidFill>
            <a:miter lim="800000"/>
          </a:ln>
        </p:spPr>
        <p:txBody>
          <a:bodyPr anchor="ctr"/>
          <a:lstStyle/>
          <a:p>
            <a:pPr algn="ctr"/>
            <a:r>
              <a:rPr lang="zh-CN" altLang="en-US" sz="2400" b="1">
                <a:solidFill>
                  <a:srgbClr val="7030A0"/>
                </a:solidFill>
                <a:latin typeface="Arail" charset="0"/>
                <a:ea typeface="Arail" charset="0"/>
                <a:cs typeface="Arail" charset="0"/>
              </a:rPr>
              <a:t>匈牙利经济学家</a:t>
            </a:r>
          </a:p>
          <a:p>
            <a:pPr algn="ctr"/>
            <a:r>
              <a:rPr lang="zh-CN" altLang="en-US" sz="2400" b="1">
                <a:solidFill>
                  <a:srgbClr val="7030A0"/>
                </a:solidFill>
                <a:latin typeface="Arail" charset="0"/>
                <a:ea typeface="Arail" charset="0"/>
                <a:cs typeface="Arail" charset="0"/>
              </a:rPr>
              <a:t>短缺经济之父</a:t>
            </a:r>
          </a:p>
          <a:p>
            <a:pPr algn="ctr"/>
            <a:r>
              <a:rPr lang="zh-CN" altLang="en-US" sz="2400" b="1">
                <a:solidFill>
                  <a:srgbClr val="7030A0"/>
                </a:solidFill>
                <a:latin typeface="Arail" charset="0"/>
                <a:ea typeface="Arail" charset="0"/>
                <a:cs typeface="Arail" charset="0"/>
              </a:rPr>
              <a:t>科尔奈</a:t>
            </a:r>
          </a:p>
        </p:txBody>
      </p:sp>
    </p:spTree>
    <p:custDataLst>
      <p:tags r:id="rId1"/>
    </p:custData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C00000"/>
                </a:solidFill>
              </a:rPr>
              <a:t>补充：对国有经济全面认识</a:t>
            </a:r>
          </a:p>
        </p:txBody>
      </p:sp>
      <p:sp>
        <p:nvSpPr>
          <p:cNvPr id="3" name="内容占位符 2"/>
          <p:cNvSpPr>
            <a:spLocks noGrp="1"/>
          </p:cNvSpPr>
          <p:nvPr>
            <p:ph idx="1"/>
          </p:nvPr>
        </p:nvSpPr>
        <p:spPr>
          <a:xfrm>
            <a:off x="1608667" y="1591733"/>
            <a:ext cx="9745133" cy="4901142"/>
          </a:xfrm>
        </p:spPr>
        <p:txBody>
          <a:bodyPr/>
          <a:lstStyle/>
          <a:p>
            <a:pPr marL="0" indent="0">
              <a:buNone/>
            </a:pPr>
            <a:r>
              <a:rPr lang="en-US" altLang="zh-CN" b="1" dirty="0"/>
              <a:t>1､</a:t>
            </a:r>
            <a:r>
              <a:rPr lang="zh-CN" altLang="en-US" b="1" dirty="0"/>
              <a:t>目前评价的局限性</a:t>
            </a:r>
            <a:r>
              <a:rPr lang="en-US" altLang="zh-CN" b="1" dirty="0"/>
              <a:t>——</a:t>
            </a:r>
            <a:r>
              <a:rPr lang="zh-CN" altLang="en-US" b="1" dirty="0"/>
              <a:t>局限于产权激励；</a:t>
            </a:r>
            <a:endParaRPr lang="en-US" altLang="zh-CN" b="1" dirty="0"/>
          </a:p>
          <a:p>
            <a:pPr marL="0" indent="0">
              <a:buNone/>
            </a:pPr>
            <a:r>
              <a:rPr lang="zh-CN" altLang="en-US" b="1" dirty="0"/>
              <a:t>                                        局限于微观效率。</a:t>
            </a:r>
            <a:endParaRPr lang="en-US" altLang="zh-CN" b="1" dirty="0"/>
          </a:p>
          <a:p>
            <a:pPr marL="0" indent="0">
              <a:buNone/>
            </a:pPr>
            <a:r>
              <a:rPr lang="zh-CN" altLang="en-US" b="1" dirty="0"/>
              <a:t>       </a:t>
            </a:r>
            <a:endParaRPr lang="en-US" altLang="zh-CN" b="1" dirty="0"/>
          </a:p>
          <a:p>
            <a:pPr marL="0" indent="0">
              <a:buNone/>
            </a:pPr>
            <a:r>
              <a:rPr lang="zh-CN" altLang="en-US" b="1" dirty="0"/>
              <a:t> </a:t>
            </a:r>
            <a:r>
              <a:rPr lang="en-US" altLang="zh-CN" b="1" dirty="0"/>
              <a:t>2､</a:t>
            </a:r>
            <a:r>
              <a:rPr lang="zh-CN" altLang="en-US" b="1" dirty="0"/>
              <a:t>应该立足于国有经济的重要贡献</a:t>
            </a:r>
            <a:r>
              <a:rPr lang="en-US" altLang="zh-CN" b="1" dirty="0"/>
              <a:t>——</a:t>
            </a:r>
            <a:r>
              <a:rPr lang="zh-CN" altLang="en-US" b="1" dirty="0"/>
              <a:t>对社会主义基本制度的维护；</a:t>
            </a:r>
            <a:endParaRPr lang="en-US" altLang="zh-CN" b="1" dirty="0"/>
          </a:p>
          <a:p>
            <a:pPr marL="0" indent="0">
              <a:buNone/>
            </a:pPr>
            <a:r>
              <a:rPr lang="zh-CN" altLang="en-US" b="1" dirty="0"/>
              <a:t>                                                               对国家经济安全的保障；</a:t>
            </a:r>
            <a:endParaRPr lang="en-US" altLang="zh-CN" b="1" dirty="0"/>
          </a:p>
          <a:p>
            <a:pPr marL="0" indent="0">
              <a:buNone/>
            </a:pPr>
            <a:r>
              <a:rPr lang="zh-CN" altLang="en-US" b="1" dirty="0"/>
              <a:t>                                                               对国家竞争力的提升。</a:t>
            </a:r>
            <a:endParaRPr lang="en-US" altLang="zh-CN" b="1" dirty="0"/>
          </a:p>
          <a:p>
            <a:pPr marL="0" indent="0">
              <a:buNone/>
            </a:pPr>
            <a:r>
              <a:rPr lang="zh-CN" altLang="en-US" b="1" dirty="0"/>
              <a:t>参考文献</a:t>
            </a:r>
            <a:endParaRPr lang="en-US" altLang="zh-CN" b="1" dirty="0"/>
          </a:p>
          <a:p>
            <a:pPr marL="0" indent="0">
              <a:buNone/>
            </a:pPr>
            <a:r>
              <a:rPr lang="zh-CN" altLang="en-US" b="1" dirty="0"/>
              <a:t>            汪立鑫：中国国有经济制度安排的政治经济学</a:t>
            </a:r>
          </a:p>
        </p:txBody>
      </p:sp>
    </p:spTree>
    <p:custDataLst>
      <p:tags r:id="rId1"/>
    </p:custData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25395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43456" y="0"/>
            <a:ext cx="7632192" cy="69405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25497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4944" y="-16650"/>
            <a:ext cx="9691134" cy="68746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2"/>
            </p:custDataLst>
          </p:nvPr>
        </p:nvSpPr>
        <p:spPr>
          <a:xfrm>
            <a:off x="8382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原则</a:t>
            </a:r>
            <a:endParaRPr lang="zh-CN" sz="2000" b="1" dirty="0">
              <a:solidFill>
                <a:schemeClr val="bg1"/>
              </a:solidFill>
            </a:endParaRPr>
          </a:p>
        </p:txBody>
      </p:sp>
      <p:sp>
        <p:nvSpPr>
          <p:cNvPr id="5" name="等腰三角形 4"/>
          <p:cNvSpPr/>
          <p:nvPr>
            <p:custDataLst>
              <p:tags r:id="rId3"/>
            </p:custDataLst>
          </p:nvPr>
        </p:nvSpPr>
        <p:spPr>
          <a:xfrm>
            <a:off x="8382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6" name="椭圆 5"/>
          <p:cNvSpPr/>
          <p:nvPr>
            <p:custDataLst>
              <p:tags r:id="rId4"/>
            </p:custDataLst>
          </p:nvPr>
        </p:nvSpPr>
        <p:spPr>
          <a:xfrm>
            <a:off x="14938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一</a:t>
            </a:r>
          </a:p>
        </p:txBody>
      </p:sp>
      <p:sp>
        <p:nvSpPr>
          <p:cNvPr id="14" name="任意多边形 13"/>
          <p:cNvSpPr/>
          <p:nvPr>
            <p:custDataLst>
              <p:tags r:id="rId5"/>
            </p:custDataLst>
          </p:nvPr>
        </p:nvSpPr>
        <p:spPr>
          <a:xfrm>
            <a:off x="36576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共同治理机制</a:t>
            </a:r>
          </a:p>
        </p:txBody>
      </p:sp>
      <p:sp>
        <p:nvSpPr>
          <p:cNvPr id="15" name="等腰三角形 14"/>
          <p:cNvSpPr/>
          <p:nvPr>
            <p:custDataLst>
              <p:tags r:id="rId6"/>
            </p:custDataLst>
          </p:nvPr>
        </p:nvSpPr>
        <p:spPr>
          <a:xfrm>
            <a:off x="36576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16" name="椭圆 15"/>
          <p:cNvSpPr/>
          <p:nvPr>
            <p:custDataLst>
              <p:tags r:id="rId7"/>
            </p:custDataLst>
          </p:nvPr>
        </p:nvSpPr>
        <p:spPr>
          <a:xfrm>
            <a:off x="43132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二</a:t>
            </a:r>
          </a:p>
        </p:txBody>
      </p:sp>
      <p:sp>
        <p:nvSpPr>
          <p:cNvPr id="18" name="任意多边形 17"/>
          <p:cNvSpPr/>
          <p:nvPr>
            <p:custDataLst>
              <p:tags r:id="rId8"/>
            </p:custDataLst>
          </p:nvPr>
        </p:nvSpPr>
        <p:spPr>
          <a:xfrm>
            <a:off x="64770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相机治理机制</a:t>
            </a:r>
          </a:p>
        </p:txBody>
      </p:sp>
      <p:sp>
        <p:nvSpPr>
          <p:cNvPr id="19" name="等腰三角形 18"/>
          <p:cNvSpPr/>
          <p:nvPr>
            <p:custDataLst>
              <p:tags r:id="rId9"/>
            </p:custDataLst>
          </p:nvPr>
        </p:nvSpPr>
        <p:spPr>
          <a:xfrm>
            <a:off x="64770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0" name="椭圆 19"/>
          <p:cNvSpPr/>
          <p:nvPr>
            <p:custDataLst>
              <p:tags r:id="rId10"/>
            </p:custDataLst>
          </p:nvPr>
        </p:nvSpPr>
        <p:spPr>
          <a:xfrm>
            <a:off x="71326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三</a:t>
            </a:r>
          </a:p>
        </p:txBody>
      </p:sp>
      <p:grpSp>
        <p:nvGrpSpPr>
          <p:cNvPr id="122890" name="组合 2"/>
          <p:cNvGrpSpPr/>
          <p:nvPr/>
        </p:nvGrpSpPr>
        <p:grpSpPr bwMode="auto">
          <a:xfrm>
            <a:off x="9296400" y="2427288"/>
            <a:ext cx="2073275" cy="2762250"/>
            <a:chOff x="9296400" y="2438516"/>
            <a:chExt cx="2074053" cy="2763167"/>
          </a:xfrm>
        </p:grpSpPr>
        <p:sp>
          <p:nvSpPr>
            <p:cNvPr id="22" name="任意多边形 21"/>
            <p:cNvSpPr/>
            <p:nvPr>
              <p:custDataLst>
                <p:tags r:id="rId12"/>
              </p:custDataLst>
            </p:nvPr>
          </p:nvSpPr>
          <p:spPr>
            <a:xfrm>
              <a:off x="9296400" y="2795822"/>
              <a:ext cx="2074053" cy="2405861"/>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a:solidFill>
                    <a:schemeClr val="bg1"/>
                  </a:solidFill>
                </a:rPr>
                <a:t>党组织的地位和作用</a:t>
              </a:r>
              <a:endParaRPr lang="zh-CN" altLang="en-US" sz="2000" b="1" dirty="0">
                <a:solidFill>
                  <a:schemeClr val="bg1"/>
                </a:solidFill>
              </a:endParaRPr>
            </a:p>
          </p:txBody>
        </p:sp>
        <p:sp>
          <p:nvSpPr>
            <p:cNvPr id="23" name="等腰三角形 22"/>
            <p:cNvSpPr/>
            <p:nvPr>
              <p:custDataLst>
                <p:tags r:id="rId13"/>
              </p:custDataLst>
            </p:nvPr>
          </p:nvSpPr>
          <p:spPr>
            <a:xfrm>
              <a:off x="9296400" y="2795822"/>
              <a:ext cx="2074053" cy="514521"/>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4" name="椭圆 23"/>
            <p:cNvSpPr/>
            <p:nvPr>
              <p:custDataLst>
                <p:tags r:id="rId14"/>
              </p:custDataLst>
            </p:nvPr>
          </p:nvSpPr>
          <p:spPr>
            <a:xfrm>
              <a:off x="9952284" y="2438516"/>
              <a:ext cx="762286" cy="762253"/>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四</a:t>
              </a:r>
            </a:p>
          </p:txBody>
        </p:sp>
      </p:grpSp>
      <p:sp>
        <p:nvSpPr>
          <p:cNvPr id="122891" name="文本框 16"/>
          <p:cNvSpPr txBox="1">
            <a:spLocks noChangeArrowheads="1"/>
          </p:cNvSpPr>
          <p:nvPr>
            <p:custDataLst>
              <p:tags r:id="rId11"/>
            </p:custDataLst>
          </p:nvPr>
        </p:nvSpPr>
        <p:spPr bwMode="auto">
          <a:xfrm>
            <a:off x="838200" y="365125"/>
            <a:ext cx="10515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50000"/>
              </a:lnSpc>
              <a:spcBef>
                <a:spcPct val="0"/>
              </a:spcBef>
              <a:buFontTx/>
              <a:buNone/>
            </a:pPr>
            <a:r>
              <a:rPr lang="zh-CN" altLang="en-US" sz="3600" b="1">
                <a:solidFill>
                  <a:srgbClr val="C00000"/>
                </a:solidFill>
              </a:rPr>
              <a:t>第四章    国企治理理论</a:t>
            </a:r>
            <a:endParaRPr lang="en-US" altLang="zh-CN" sz="3600" b="1">
              <a:solidFill>
                <a:srgbClr val="C00000"/>
              </a:solidFill>
            </a:endParaRPr>
          </a:p>
          <a:p>
            <a:pPr eaLnBrk="1" hangingPunct="1">
              <a:lnSpc>
                <a:spcPct val="150000"/>
              </a:lnSpc>
              <a:spcBef>
                <a:spcPct val="0"/>
              </a:spcBef>
              <a:buFontTx/>
              <a:buNone/>
            </a:pPr>
            <a:r>
              <a:rPr lang="en-US" altLang="zh-CN" sz="3600" b="1">
                <a:solidFill>
                  <a:schemeClr val="tx1"/>
                </a:solidFill>
              </a:rPr>
              <a:t>                ——</a:t>
            </a:r>
            <a:r>
              <a:rPr lang="zh-CN" altLang="en-US" sz="3600" b="1">
                <a:solidFill>
                  <a:schemeClr val="tx1"/>
                </a:solidFill>
              </a:rPr>
              <a:t>国有企业治理结构的创新              </a:t>
            </a:r>
          </a:p>
        </p:txBody>
      </p:sp>
    </p:spTree>
    <p:custDataLst>
      <p:tags r:id="rId1"/>
    </p:custData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2625" y="439738"/>
            <a:ext cx="10515600" cy="973137"/>
          </a:xfrm>
        </p:spPr>
        <p:txBody>
          <a:bodyPr rtlCol="0">
            <a:normAutofit fontScale="90000"/>
          </a:bodyPr>
          <a:lstStyle/>
          <a:p>
            <a:pPr eaLnBrk="1" fontAlgn="auto" hangingPunct="1">
              <a:spcAft>
                <a:spcPts val="0"/>
              </a:spcAft>
              <a:defRPr/>
            </a:pPr>
            <a:r>
              <a:rPr lang="zh-CN" altLang="en-US" sz="3700" dirty="0">
                <a:solidFill>
                  <a:srgbClr val="C00000"/>
                </a:solidFill>
              </a:rPr>
              <a:t>一、  国有企业治理结构创新的原则</a:t>
            </a:r>
            <a:br>
              <a:rPr lang="zh-CN" altLang="en-US" sz="3700" dirty="0"/>
            </a:br>
            <a:br>
              <a:rPr lang="zh-CN" altLang="en-US" sz="3700" dirty="0"/>
            </a:br>
            <a:r>
              <a:rPr lang="zh-CN" altLang="en-US" sz="3200" dirty="0"/>
              <a:t>      （一）委托</a:t>
            </a:r>
            <a:r>
              <a:rPr lang="en-US" altLang="zh-CN" sz="3200" dirty="0"/>
              <a:t>-</a:t>
            </a:r>
            <a:r>
              <a:rPr lang="zh-CN" altLang="en-US" sz="3200" dirty="0"/>
              <a:t>代理关系及其道德风险</a:t>
            </a:r>
          </a:p>
        </p:txBody>
      </p:sp>
      <p:sp>
        <p:nvSpPr>
          <p:cNvPr id="66563" name="Rectangle 3"/>
          <p:cNvSpPr>
            <a:spLocks noGrp="1" noChangeArrowheads="1"/>
          </p:cNvSpPr>
          <p:nvPr>
            <p:ph type="body" idx="1"/>
          </p:nvPr>
        </p:nvSpPr>
        <p:spPr>
          <a:xfrm>
            <a:off x="2001838" y="1673225"/>
            <a:ext cx="9196387" cy="4852988"/>
          </a:xfrm>
        </p:spPr>
        <p:txBody>
          <a:bodyPr rtlCol="0">
            <a:normAutofit/>
          </a:bodyPr>
          <a:lstStyle/>
          <a:p>
            <a:pPr eaLnBrk="1" fontAlgn="auto" hangingPunct="1">
              <a:spcAft>
                <a:spcPts val="0"/>
              </a:spcAft>
              <a:defRPr/>
            </a:pPr>
            <a:endParaRPr lang="zh-CN" altLang="en-US"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rPr>
              <a:t>    </a:t>
            </a:r>
            <a:r>
              <a:rPr lang="en-US" altLang="zh-CN" dirty="0">
                <a:solidFill>
                  <a:schemeClr val="tx1">
                    <a:lumMod val="75000"/>
                    <a:lumOff val="25000"/>
                  </a:schemeClr>
                </a:solidFill>
              </a:rPr>
              <a:t>1. </a:t>
            </a:r>
            <a:r>
              <a:rPr lang="zh-CN" altLang="en-US" dirty="0">
                <a:solidFill>
                  <a:schemeClr val="tx1">
                    <a:lumMod val="75000"/>
                    <a:lumOff val="25000"/>
                  </a:schemeClr>
                </a:solidFill>
              </a:rPr>
              <a:t>委托</a:t>
            </a:r>
            <a:r>
              <a:rPr lang="en-US" altLang="zh-CN" dirty="0">
                <a:solidFill>
                  <a:schemeClr val="tx1">
                    <a:lumMod val="75000"/>
                    <a:lumOff val="25000"/>
                  </a:schemeClr>
                </a:solidFill>
              </a:rPr>
              <a:t>-</a:t>
            </a:r>
            <a:r>
              <a:rPr lang="zh-CN" altLang="en-US" dirty="0">
                <a:solidFill>
                  <a:schemeClr val="tx1">
                    <a:lumMod val="75000"/>
                    <a:lumOff val="25000"/>
                  </a:schemeClr>
                </a:solidFill>
              </a:rPr>
              <a:t>代理关系的形成</a:t>
            </a:r>
          </a:p>
          <a:p>
            <a:pPr marL="0" indent="0" eaLnBrk="1" fontAlgn="auto" hangingPunct="1">
              <a:spcAft>
                <a:spcPts val="0"/>
              </a:spcAft>
              <a:buFont typeface="Arial" panose="020B0604020202090204" pitchFamily="34" charset="0"/>
              <a:buNone/>
              <a:defRPr/>
            </a:pPr>
            <a:r>
              <a:rPr lang="en-US" altLang="zh-CN" dirty="0">
                <a:solidFill>
                  <a:schemeClr val="tx1">
                    <a:lumMod val="75000"/>
                    <a:lumOff val="25000"/>
                  </a:schemeClr>
                </a:solidFill>
              </a:rPr>
              <a:t>    2. </a:t>
            </a:r>
            <a:r>
              <a:rPr lang="zh-CN" altLang="en-US" dirty="0">
                <a:solidFill>
                  <a:schemeClr val="tx1">
                    <a:lumMod val="75000"/>
                    <a:lumOff val="25000"/>
                  </a:schemeClr>
                </a:solidFill>
              </a:rPr>
              <a:t>委托代理关系中的道德风险</a:t>
            </a: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rPr>
              <a:t>          （</a:t>
            </a:r>
            <a:r>
              <a:rPr lang="en-US" altLang="zh-CN" dirty="0">
                <a:solidFill>
                  <a:schemeClr val="tx1">
                    <a:lumMod val="75000"/>
                    <a:lumOff val="25000"/>
                  </a:schemeClr>
                </a:solidFill>
              </a:rPr>
              <a:t>1</a:t>
            </a:r>
            <a:r>
              <a:rPr lang="zh-CN" altLang="en-US" dirty="0">
                <a:solidFill>
                  <a:schemeClr val="tx1">
                    <a:lumMod val="75000"/>
                    <a:lumOff val="25000"/>
                  </a:schemeClr>
                </a:solidFill>
              </a:rPr>
              <a:t>） 信息不对称性</a:t>
            </a: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rPr>
              <a:t>          （</a:t>
            </a:r>
            <a:r>
              <a:rPr lang="en-US" altLang="zh-CN" dirty="0">
                <a:solidFill>
                  <a:schemeClr val="tx1">
                    <a:lumMod val="75000"/>
                    <a:lumOff val="25000"/>
                  </a:schemeClr>
                </a:solidFill>
              </a:rPr>
              <a:t>2</a:t>
            </a:r>
            <a:r>
              <a:rPr lang="zh-CN" altLang="en-US" dirty="0">
                <a:solidFill>
                  <a:schemeClr val="tx1">
                    <a:lumMod val="75000"/>
                    <a:lumOff val="25000"/>
                  </a:schemeClr>
                </a:solidFill>
              </a:rPr>
              <a:t>） 合同不完全性</a:t>
            </a: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rPr>
              <a:t>          （</a:t>
            </a:r>
            <a:r>
              <a:rPr lang="en-US" altLang="zh-CN" dirty="0">
                <a:solidFill>
                  <a:schemeClr val="tx1">
                    <a:lumMod val="75000"/>
                    <a:lumOff val="25000"/>
                  </a:schemeClr>
                </a:solidFill>
              </a:rPr>
              <a:t>3</a:t>
            </a:r>
            <a:r>
              <a:rPr lang="zh-CN" altLang="en-US" dirty="0">
                <a:solidFill>
                  <a:schemeClr val="tx1">
                    <a:lumMod val="75000"/>
                    <a:lumOff val="25000"/>
                  </a:schemeClr>
                </a:solidFill>
              </a:rPr>
              <a:t>） 合同实施的成本</a:t>
            </a: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rPr>
              <a:t>     </a:t>
            </a:r>
            <a:r>
              <a:rPr lang="en-US" altLang="zh-CN" dirty="0">
                <a:solidFill>
                  <a:schemeClr val="tx1">
                    <a:lumMod val="75000"/>
                    <a:lumOff val="25000"/>
                  </a:schemeClr>
                </a:solidFill>
              </a:rPr>
              <a:t>3. </a:t>
            </a:r>
            <a:r>
              <a:rPr lang="zh-CN" altLang="en-US" dirty="0">
                <a:solidFill>
                  <a:schemeClr val="tx1">
                    <a:lumMod val="75000"/>
                    <a:lumOff val="25000"/>
                  </a:schemeClr>
                </a:solidFill>
              </a:rPr>
              <a:t>内部人控制问题：是指经理人和企业职工合谋从而实际控制所在国有企业用于谋取小团体利益的现象。</a:t>
            </a:r>
          </a:p>
        </p:txBody>
      </p:sp>
    </p:spTree>
    <p:custDataLst>
      <p:tags r:id="rId1"/>
    </p:custData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图片 2" descr="图片包含 文字, 书籍&#10;&#10;已生成极高可信度的说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175" y="0"/>
            <a:ext cx="7235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59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1273175" y="242888"/>
            <a:ext cx="8229600" cy="919162"/>
          </a:xfrm>
        </p:spPr>
        <p:txBody>
          <a:bodyPr/>
          <a:lstStyle/>
          <a:p>
            <a:pPr eaLnBrk="1" hangingPunct="1"/>
            <a:r>
              <a:rPr lang="zh-CN" altLang="en-US" sz="2900"/>
              <a:t>（二） 对代理人的激励与约束</a:t>
            </a:r>
          </a:p>
        </p:txBody>
      </p:sp>
      <p:sp>
        <p:nvSpPr>
          <p:cNvPr id="125954" name="Rectangle 3"/>
          <p:cNvSpPr>
            <a:spLocks noGrp="1" noChangeArrowheads="1"/>
          </p:cNvSpPr>
          <p:nvPr>
            <p:ph type="body" idx="1"/>
          </p:nvPr>
        </p:nvSpPr>
        <p:spPr>
          <a:xfrm>
            <a:off x="2208213" y="1600200"/>
            <a:ext cx="8937625" cy="5257800"/>
          </a:xfrm>
        </p:spPr>
        <p:txBody>
          <a:bodyPr/>
          <a:lstStyle/>
          <a:p>
            <a:pPr marL="0" indent="0" eaLnBrk="1" hangingPunct="1">
              <a:buFont typeface="Arial" panose="020B0604020202090204" pitchFamily="34" charset="0"/>
              <a:buNone/>
            </a:pPr>
            <a:r>
              <a:rPr lang="en-US" altLang="zh-CN" b="1"/>
              <a:t> </a:t>
            </a:r>
            <a:r>
              <a:rPr lang="zh-CN" altLang="en-US" b="1"/>
              <a:t>   </a:t>
            </a:r>
            <a:r>
              <a:rPr lang="en-US" altLang="zh-CN" b="1"/>
              <a:t>1</a:t>
            </a:r>
            <a:r>
              <a:rPr lang="zh-CN" altLang="en-US" b="1"/>
              <a:t>、委托</a:t>
            </a:r>
            <a:r>
              <a:rPr lang="en-US" altLang="zh-CN" b="1"/>
              <a:t>-</a:t>
            </a:r>
            <a:r>
              <a:rPr lang="zh-CN" altLang="en-US" b="1"/>
              <a:t>代理关系下代理问题的产生。（</a:t>
            </a:r>
            <a:r>
              <a:rPr lang="zh-CN" altLang="en-US" b="1">
                <a:solidFill>
                  <a:srgbClr val="C00000"/>
                </a:solidFill>
              </a:rPr>
              <a:t>目标函数不一致时</a:t>
            </a:r>
            <a:r>
              <a:rPr lang="zh-CN" altLang="en-US" b="1"/>
              <a:t>）</a:t>
            </a:r>
          </a:p>
          <a:p>
            <a:pPr marL="0" indent="0" eaLnBrk="1" hangingPunct="1">
              <a:buFont typeface="Arial" panose="020B0604020202090204" pitchFamily="34" charset="0"/>
              <a:buNone/>
            </a:pPr>
            <a:r>
              <a:rPr lang="zh-CN" altLang="en-US" b="1"/>
              <a:t>    </a:t>
            </a:r>
            <a:r>
              <a:rPr lang="en-US" altLang="zh-CN" b="1"/>
              <a:t>2</a:t>
            </a:r>
            <a:r>
              <a:rPr lang="zh-CN" altLang="en-US" b="1"/>
              <a:t>、委托</a:t>
            </a:r>
            <a:r>
              <a:rPr lang="en-US" altLang="zh-CN" b="1"/>
              <a:t>-</a:t>
            </a:r>
            <a:r>
              <a:rPr lang="zh-CN" altLang="en-US" b="1"/>
              <a:t>代理关系下的激励约束机制设计</a:t>
            </a:r>
          </a:p>
          <a:p>
            <a:pPr marL="0" indent="0" eaLnBrk="1" hangingPunct="1">
              <a:buFont typeface="Arial" panose="020B0604020202090204" pitchFamily="34" charset="0"/>
              <a:buNone/>
            </a:pPr>
            <a:r>
              <a:rPr lang="zh-CN" altLang="en-US"/>
              <a:t>          （</a:t>
            </a:r>
            <a:r>
              <a:rPr lang="en-US" altLang="zh-CN"/>
              <a:t>1</a:t>
            </a:r>
            <a:r>
              <a:rPr lang="zh-CN" altLang="en-US"/>
              <a:t>） 激励相容原则（委托人与代理人的利益可同时最大化）</a:t>
            </a:r>
          </a:p>
          <a:p>
            <a:pPr marL="0" indent="0" eaLnBrk="1" hangingPunct="1">
              <a:buFont typeface="Arial" panose="020B0604020202090204" pitchFamily="34" charset="0"/>
              <a:buNone/>
            </a:pPr>
            <a:r>
              <a:rPr lang="zh-CN" altLang="en-US"/>
              <a:t>          （</a:t>
            </a:r>
            <a:r>
              <a:rPr lang="en-US" altLang="zh-CN"/>
              <a:t>2</a:t>
            </a:r>
            <a:r>
              <a:rPr lang="zh-CN" altLang="en-US"/>
              <a:t>） 代理人理性约束原则（接受合约比拒绝合约更合算）</a:t>
            </a:r>
            <a:endParaRPr lang="en-US" altLang="zh-CN"/>
          </a:p>
          <a:p>
            <a:pPr marL="0" indent="0" eaLnBrk="1" hangingPunct="1">
              <a:buFont typeface="Arial" panose="020B0604020202090204" pitchFamily="34" charset="0"/>
              <a:buNone/>
            </a:pPr>
            <a:endParaRPr lang="en-US" altLang="zh-CN"/>
          </a:p>
          <a:p>
            <a:pPr marL="0" indent="0" eaLnBrk="1" hangingPunct="1">
              <a:buFont typeface="Arial" panose="020B0604020202090204" pitchFamily="34" charset="0"/>
              <a:buNone/>
            </a:pPr>
            <a:r>
              <a:rPr lang="en-US" altLang="zh-CN"/>
              <a:t> </a:t>
            </a:r>
            <a:r>
              <a:rPr lang="zh-CN" altLang="en-US"/>
              <a:t>   </a:t>
            </a:r>
          </a:p>
        </p:txBody>
      </p:sp>
      <p:sp>
        <p:nvSpPr>
          <p:cNvPr id="2" name="矩形: 圆角 1"/>
          <p:cNvSpPr/>
          <p:nvPr/>
        </p:nvSpPr>
        <p:spPr>
          <a:xfrm>
            <a:off x="3019425" y="4795838"/>
            <a:ext cx="2070100" cy="1277937"/>
          </a:xfrm>
          <a:prstGeom prst="roundRect">
            <a:avLst/>
          </a:prstGeom>
          <a:solidFill>
            <a:schemeClr val="accent2">
              <a:lumMod val="40000"/>
              <a:lumOff val="60000"/>
            </a:schemeClr>
          </a:solidFill>
          <a:ln w="63500" cap="flat" cmpd="sng">
            <a:solidFill>
              <a:schemeClr val="accent2">
                <a:lumMod val="40000"/>
                <a:lumOff val="60000"/>
              </a:schemeClr>
            </a:solidFill>
            <a:miter lim="800000"/>
          </a:ln>
        </p:spPr>
        <p:txBody>
          <a:bodyPr anchor="ctr"/>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algn="ctr" eaLnBrk="1" hangingPunct="1">
              <a:defRPr/>
            </a:pPr>
            <a:r>
              <a:rPr lang="zh-CN" altLang="en-US" sz="3200" b="1">
                <a:solidFill>
                  <a:srgbClr val="C00000"/>
                </a:solidFill>
                <a:latin typeface="黑体" panose="02010609060101010101" pitchFamily="49" charset="-122"/>
                <a:ea typeface="Arail"/>
                <a:cs typeface="Arail"/>
              </a:rPr>
              <a:t>代理成本</a:t>
            </a:r>
          </a:p>
        </p:txBody>
      </p:sp>
      <p:sp>
        <p:nvSpPr>
          <p:cNvPr id="5" name="矩形: 圆角 4"/>
          <p:cNvSpPr/>
          <p:nvPr/>
        </p:nvSpPr>
        <p:spPr>
          <a:xfrm>
            <a:off x="6096000" y="4795838"/>
            <a:ext cx="2070100" cy="1277937"/>
          </a:xfrm>
          <a:prstGeom prst="roundRect">
            <a:avLst/>
          </a:prstGeom>
          <a:solidFill>
            <a:schemeClr val="accent2">
              <a:lumMod val="40000"/>
              <a:lumOff val="60000"/>
            </a:schemeClr>
          </a:solidFill>
          <a:ln w="63500" cap="flat" cmpd="sng">
            <a:solidFill>
              <a:schemeClr val="accent2">
                <a:lumMod val="40000"/>
                <a:lumOff val="60000"/>
              </a:schemeClr>
            </a:solidFill>
            <a:miter lim="800000"/>
          </a:ln>
        </p:spPr>
        <p:txBody>
          <a:bodyPr anchor="ctr"/>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algn="ctr" eaLnBrk="1" hangingPunct="1">
              <a:defRPr/>
            </a:pPr>
            <a:r>
              <a:rPr lang="zh-CN" altLang="en-US" sz="3200" b="1">
                <a:solidFill>
                  <a:srgbClr val="C00000"/>
                </a:solidFill>
                <a:latin typeface="黑体" panose="02010609060101010101" pitchFamily="49" charset="-122"/>
                <a:ea typeface="Arail"/>
                <a:cs typeface="Arail"/>
              </a:rPr>
              <a:t>约束成本</a:t>
            </a:r>
          </a:p>
        </p:txBody>
      </p:sp>
    </p:spTree>
    <p:custDataLst>
      <p:tags r:id="rId1"/>
    </p:custData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pPr eaLnBrk="1" hangingPunct="1"/>
            <a:r>
              <a:rPr lang="zh-CN" altLang="en-US" sz="3800">
                <a:solidFill>
                  <a:srgbClr val="C00000"/>
                </a:solidFill>
              </a:rPr>
              <a:t>二、国有企业的共同治理机制</a:t>
            </a:r>
          </a:p>
        </p:txBody>
      </p:sp>
      <p:sp>
        <p:nvSpPr>
          <p:cNvPr id="126978" name="Rectangle 3"/>
          <p:cNvSpPr>
            <a:spLocks noGrp="1" noChangeArrowheads="1"/>
          </p:cNvSpPr>
          <p:nvPr>
            <p:ph type="body" idx="1"/>
          </p:nvPr>
        </p:nvSpPr>
        <p:spPr>
          <a:xfrm>
            <a:off x="1427163" y="1743075"/>
            <a:ext cx="8785225" cy="4991100"/>
          </a:xfrm>
        </p:spPr>
        <p:txBody>
          <a:bodyPr/>
          <a:lstStyle/>
          <a:p>
            <a:pPr marL="0" indent="0" eaLnBrk="1" hangingPunct="1">
              <a:lnSpc>
                <a:spcPct val="80000"/>
              </a:lnSpc>
              <a:buFont typeface="Arial" panose="020B0604020202090204" pitchFamily="34" charset="0"/>
              <a:buNone/>
            </a:pPr>
            <a:r>
              <a:rPr lang="zh-CN" altLang="en-US" sz="2600">
                <a:solidFill>
                  <a:srgbClr val="C00000"/>
                </a:solidFill>
              </a:rPr>
              <a:t>（一）利益相关者的共同治理</a:t>
            </a:r>
          </a:p>
          <a:p>
            <a:pPr marL="0" indent="0" eaLnBrk="1" hangingPunct="1">
              <a:lnSpc>
                <a:spcPct val="200000"/>
              </a:lnSpc>
              <a:buFont typeface="Arial" panose="020B0604020202090204" pitchFamily="34" charset="0"/>
              <a:buNone/>
            </a:pPr>
            <a:r>
              <a:rPr lang="zh-CN" altLang="en-US" sz="2600"/>
              <a:t>      </a:t>
            </a:r>
            <a:r>
              <a:rPr lang="en-US" altLang="zh-CN" sz="2600"/>
              <a:t>1. </a:t>
            </a:r>
            <a:r>
              <a:rPr lang="zh-CN" altLang="en-US" sz="2600"/>
              <a:t>利益相关者：股东、职工、债权人、消费者、供货商、社会居民、政府。</a:t>
            </a:r>
          </a:p>
          <a:p>
            <a:pPr marL="0" indent="0" eaLnBrk="1" hangingPunct="1">
              <a:lnSpc>
                <a:spcPct val="200000"/>
              </a:lnSpc>
              <a:buFont typeface="Arial" panose="020B0604020202090204" pitchFamily="34" charset="0"/>
              <a:buNone/>
            </a:pPr>
            <a:r>
              <a:rPr lang="zh-CN" altLang="en-US" sz="2600"/>
              <a:t>      </a:t>
            </a:r>
            <a:r>
              <a:rPr lang="en-US" altLang="zh-CN" sz="2600"/>
              <a:t>2. </a:t>
            </a:r>
            <a:r>
              <a:rPr lang="zh-CN" altLang="en-US" sz="2600"/>
              <a:t>治理结构：本质上是在既定的财产所有权格局下如何有效地配置企业所有权。</a:t>
            </a:r>
          </a:p>
        </p:txBody>
      </p:sp>
    </p:spTree>
    <p:custDataLst>
      <p:tags r:id="rId1"/>
    </p:custData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p:txBody>
          <a:bodyPr/>
          <a:lstStyle/>
          <a:p>
            <a:pPr eaLnBrk="1" hangingPunct="1"/>
            <a:r>
              <a:rPr lang="zh-CN" altLang="en-US" sz="3800"/>
              <a:t>二、国有企业的共同治理机制</a:t>
            </a:r>
          </a:p>
        </p:txBody>
      </p:sp>
      <p:sp>
        <p:nvSpPr>
          <p:cNvPr id="68611" name="Rectangle 3"/>
          <p:cNvSpPr>
            <a:spLocks noGrp="1" noChangeArrowheads="1"/>
          </p:cNvSpPr>
          <p:nvPr>
            <p:ph type="body" idx="1"/>
          </p:nvPr>
        </p:nvSpPr>
        <p:spPr>
          <a:xfrm>
            <a:off x="1497013" y="1501775"/>
            <a:ext cx="8785225" cy="4991100"/>
          </a:xfrm>
        </p:spPr>
        <p:txBody>
          <a:bodyPr rtlCol="0">
            <a:normAutofit fontScale="92500" lnSpcReduction="20000"/>
          </a:bodyPr>
          <a:lstStyle/>
          <a:p>
            <a:pPr marL="0" indent="0" eaLnBrk="1" fontAlgn="auto" hangingPunct="1">
              <a:lnSpc>
                <a:spcPct val="200000"/>
              </a:lnSpc>
              <a:spcAft>
                <a:spcPts val="0"/>
              </a:spcAft>
              <a:buFont typeface="Arial" panose="020B0604020202090204" pitchFamily="34" charset="0"/>
              <a:buNone/>
              <a:defRPr/>
            </a:pPr>
            <a:r>
              <a:rPr lang="en-US" altLang="zh-CN" sz="2600" dirty="0">
                <a:solidFill>
                  <a:schemeClr val="tx1">
                    <a:lumMod val="75000"/>
                    <a:lumOff val="25000"/>
                  </a:schemeClr>
                </a:solidFill>
              </a:rPr>
              <a:t>3. </a:t>
            </a:r>
            <a:r>
              <a:rPr lang="zh-CN" altLang="en-US" sz="2600" dirty="0">
                <a:solidFill>
                  <a:schemeClr val="tx1">
                    <a:lumMod val="75000"/>
                    <a:lumOff val="25000"/>
                  </a:schemeClr>
                </a:solidFill>
              </a:rPr>
              <a:t>共同治理的特点</a:t>
            </a:r>
            <a:r>
              <a:rPr lang="en-US" altLang="zh-CN" sz="2600" dirty="0">
                <a:solidFill>
                  <a:schemeClr val="tx1">
                    <a:lumMod val="75000"/>
                    <a:lumOff val="25000"/>
                  </a:schemeClr>
                </a:solidFill>
              </a:rPr>
              <a:t>——</a:t>
            </a:r>
            <a:endParaRPr lang="zh-CN" altLang="en-US" sz="2600" dirty="0">
              <a:solidFill>
                <a:schemeClr val="tx1">
                  <a:lumMod val="75000"/>
                  <a:lumOff val="25000"/>
                </a:schemeClr>
              </a:solidFill>
            </a:endParaRPr>
          </a:p>
          <a:p>
            <a:pPr marL="0" indent="0" eaLnBrk="1" fontAlgn="auto" hangingPunct="1">
              <a:lnSpc>
                <a:spcPct val="200000"/>
              </a:lnSpc>
              <a:spcAft>
                <a:spcPts val="0"/>
              </a:spcAft>
              <a:buFont typeface="Arial" panose="020B0604020202090204" pitchFamily="34" charset="0"/>
              <a:buNone/>
              <a:defRPr/>
            </a:pPr>
            <a:r>
              <a:rPr lang="zh-CN" altLang="en-US" sz="2600" dirty="0">
                <a:solidFill>
                  <a:schemeClr val="tx1">
                    <a:lumMod val="75000"/>
                    <a:lumOff val="25000"/>
                  </a:schemeClr>
                </a:solidFill>
              </a:rPr>
              <a:t>       （</a:t>
            </a:r>
            <a:r>
              <a:rPr lang="en-US" altLang="zh-CN" sz="2600" dirty="0">
                <a:solidFill>
                  <a:schemeClr val="tx1">
                    <a:lumMod val="75000"/>
                    <a:lumOff val="25000"/>
                  </a:schemeClr>
                </a:solidFill>
              </a:rPr>
              <a:t>1</a:t>
            </a:r>
            <a:r>
              <a:rPr lang="zh-CN" altLang="en-US" sz="2600" dirty="0">
                <a:solidFill>
                  <a:schemeClr val="tx1">
                    <a:lumMod val="75000"/>
                    <a:lumOff val="25000"/>
                  </a:schemeClr>
                </a:solidFill>
              </a:rPr>
              <a:t>） 承认改革的路径依赖（即将初始状态作为约束条件，将历史传统看做可用资源）</a:t>
            </a:r>
          </a:p>
          <a:p>
            <a:pPr marL="0" indent="0" eaLnBrk="1" fontAlgn="auto" hangingPunct="1">
              <a:lnSpc>
                <a:spcPct val="200000"/>
              </a:lnSpc>
              <a:spcAft>
                <a:spcPts val="0"/>
              </a:spcAft>
              <a:buFont typeface="Arial" panose="020B0604020202090204" pitchFamily="34" charset="0"/>
              <a:buNone/>
              <a:defRPr/>
            </a:pPr>
            <a:r>
              <a:rPr lang="zh-CN" altLang="en-US" sz="2600" dirty="0">
                <a:solidFill>
                  <a:schemeClr val="tx1">
                    <a:lumMod val="75000"/>
                    <a:lumOff val="25000"/>
                  </a:schemeClr>
                </a:solidFill>
              </a:rPr>
              <a:t>      （</a:t>
            </a:r>
            <a:r>
              <a:rPr lang="en-US" altLang="zh-CN" sz="2600" dirty="0">
                <a:solidFill>
                  <a:schemeClr val="tx1">
                    <a:lumMod val="75000"/>
                    <a:lumOff val="25000"/>
                  </a:schemeClr>
                </a:solidFill>
              </a:rPr>
              <a:t>2</a:t>
            </a:r>
            <a:r>
              <a:rPr lang="zh-CN" altLang="en-US" sz="2600" dirty="0">
                <a:solidFill>
                  <a:schemeClr val="tx1">
                    <a:lumMod val="75000"/>
                    <a:lumOff val="25000"/>
                  </a:schemeClr>
                </a:solidFill>
              </a:rPr>
              <a:t>）改变个人决策、集体负责的现象（权利与义务对等、收益与风险对等）</a:t>
            </a:r>
          </a:p>
          <a:p>
            <a:pPr marL="0" indent="0" eaLnBrk="1" fontAlgn="auto" hangingPunct="1">
              <a:lnSpc>
                <a:spcPct val="200000"/>
              </a:lnSpc>
              <a:spcAft>
                <a:spcPts val="0"/>
              </a:spcAft>
              <a:buFont typeface="Arial" panose="020B0604020202090204" pitchFamily="34" charset="0"/>
              <a:buNone/>
              <a:defRPr/>
            </a:pPr>
            <a:r>
              <a:rPr lang="zh-CN" altLang="en-US" sz="2600" dirty="0">
                <a:solidFill>
                  <a:schemeClr val="tx1">
                    <a:lumMod val="75000"/>
                    <a:lumOff val="25000"/>
                  </a:schemeClr>
                </a:solidFill>
              </a:rPr>
              <a:t>       （</a:t>
            </a:r>
            <a:r>
              <a:rPr lang="en-US" altLang="zh-CN" sz="2600" dirty="0">
                <a:solidFill>
                  <a:schemeClr val="tx1">
                    <a:lumMod val="75000"/>
                    <a:lumOff val="25000"/>
                  </a:schemeClr>
                </a:solidFill>
              </a:rPr>
              <a:t>3</a:t>
            </a:r>
            <a:r>
              <a:rPr lang="zh-CN" altLang="en-US" sz="2600" dirty="0">
                <a:solidFill>
                  <a:schemeClr val="tx1">
                    <a:lumMod val="75000"/>
                    <a:lumOff val="25000"/>
                  </a:schemeClr>
                </a:solidFill>
              </a:rPr>
              <a:t>）克服政府“廉价投票权”的难题（即政府代表只享有权利而不承担责任）</a:t>
            </a:r>
          </a:p>
        </p:txBody>
      </p:sp>
    </p:spTree>
    <p:custDataLst>
      <p:tags r:id="rId1"/>
    </p:custData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2"/>
          <p:cNvSpPr txBox="1">
            <a:spLocks noChangeArrowheads="1"/>
          </p:cNvSpPr>
          <p:nvPr/>
        </p:nvSpPr>
        <p:spPr bwMode="auto">
          <a:xfrm>
            <a:off x="3071813" y="836613"/>
            <a:ext cx="1511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00000"/>
              </a:lnSpc>
              <a:spcBef>
                <a:spcPct val="50000"/>
              </a:spcBef>
              <a:buFontTx/>
              <a:buNone/>
            </a:pPr>
            <a:endParaRPr lang="zh-CN" altLang="en-US" sz="1800">
              <a:solidFill>
                <a:schemeClr val="tx1"/>
              </a:solidFill>
            </a:endParaRPr>
          </a:p>
        </p:txBody>
      </p:sp>
      <p:sp>
        <p:nvSpPr>
          <p:cNvPr id="129026" name="Text Box 3"/>
          <p:cNvSpPr txBox="1">
            <a:spLocks noChangeArrowheads="1"/>
          </p:cNvSpPr>
          <p:nvPr/>
        </p:nvSpPr>
        <p:spPr bwMode="auto">
          <a:xfrm>
            <a:off x="3287713" y="1052513"/>
            <a:ext cx="1511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00000"/>
              </a:lnSpc>
              <a:spcBef>
                <a:spcPct val="50000"/>
              </a:spcBef>
              <a:buFontTx/>
              <a:buNone/>
            </a:pPr>
            <a:endParaRPr lang="zh-CN" altLang="en-US" sz="1800">
              <a:solidFill>
                <a:schemeClr val="tx1"/>
              </a:solidFill>
            </a:endParaRPr>
          </a:p>
        </p:txBody>
      </p:sp>
      <p:sp>
        <p:nvSpPr>
          <p:cNvPr id="129027" name="Text Box 4"/>
          <p:cNvSpPr txBox="1">
            <a:spLocks noChangeArrowheads="1"/>
          </p:cNvSpPr>
          <p:nvPr/>
        </p:nvSpPr>
        <p:spPr bwMode="auto">
          <a:xfrm>
            <a:off x="3503613" y="1268413"/>
            <a:ext cx="1511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00000"/>
              </a:lnSpc>
              <a:spcBef>
                <a:spcPct val="50000"/>
              </a:spcBef>
              <a:buFontTx/>
              <a:buNone/>
            </a:pPr>
            <a:endParaRPr lang="zh-CN" altLang="en-US" sz="1800">
              <a:solidFill>
                <a:schemeClr val="tx1"/>
              </a:solidFill>
            </a:endParaRPr>
          </a:p>
        </p:txBody>
      </p:sp>
      <p:sp>
        <p:nvSpPr>
          <p:cNvPr id="129028" name="Text Box 5"/>
          <p:cNvSpPr txBox="1">
            <a:spLocks noChangeArrowheads="1"/>
          </p:cNvSpPr>
          <p:nvPr/>
        </p:nvSpPr>
        <p:spPr bwMode="auto">
          <a:xfrm>
            <a:off x="3359150" y="5734050"/>
            <a:ext cx="59055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50000"/>
              </a:spcBef>
              <a:buFontTx/>
              <a:buNone/>
            </a:pPr>
            <a:r>
              <a:rPr lang="zh-CN" altLang="en-US" sz="2800">
                <a:solidFill>
                  <a:schemeClr val="tx1"/>
                </a:solidFill>
              </a:rPr>
              <a:t>国有独资公司治理结构的创新模式</a:t>
            </a:r>
          </a:p>
        </p:txBody>
      </p:sp>
      <p:grpSp>
        <p:nvGrpSpPr>
          <p:cNvPr id="129029" name="Group 6"/>
          <p:cNvGrpSpPr/>
          <p:nvPr/>
        </p:nvGrpSpPr>
        <p:grpSpPr bwMode="auto">
          <a:xfrm>
            <a:off x="1992313" y="404813"/>
            <a:ext cx="8207375" cy="5113337"/>
            <a:chOff x="0" y="0"/>
            <a:chExt cx="5170" cy="3221"/>
          </a:xfrm>
        </p:grpSpPr>
        <p:sp>
          <p:nvSpPr>
            <p:cNvPr id="129030" name="Rectangle 7"/>
            <p:cNvSpPr>
              <a:spLocks noChangeArrowheads="1"/>
            </p:cNvSpPr>
            <p:nvPr/>
          </p:nvSpPr>
          <p:spPr bwMode="auto">
            <a:xfrm>
              <a:off x="180" y="839"/>
              <a:ext cx="1452" cy="363"/>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1800" b="1">
                  <a:solidFill>
                    <a:schemeClr val="bg1"/>
                  </a:solidFill>
                </a:rPr>
                <a:t>国有资产经营公司</a:t>
              </a:r>
            </a:p>
          </p:txBody>
        </p:sp>
        <p:sp>
          <p:nvSpPr>
            <p:cNvPr id="129031" name="Rectangle 8"/>
            <p:cNvSpPr>
              <a:spLocks noChangeArrowheads="1"/>
            </p:cNvSpPr>
            <p:nvPr/>
          </p:nvSpPr>
          <p:spPr bwMode="auto">
            <a:xfrm>
              <a:off x="180" y="1837"/>
              <a:ext cx="1452" cy="363"/>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1800" b="1">
                  <a:solidFill>
                    <a:schemeClr val="bg1"/>
                  </a:solidFill>
                </a:rPr>
                <a:t>董事会</a:t>
              </a:r>
            </a:p>
          </p:txBody>
        </p:sp>
        <p:sp>
          <p:nvSpPr>
            <p:cNvPr id="129032" name="Rectangle 9"/>
            <p:cNvSpPr>
              <a:spLocks noChangeArrowheads="1"/>
            </p:cNvSpPr>
            <p:nvPr/>
          </p:nvSpPr>
          <p:spPr bwMode="auto">
            <a:xfrm>
              <a:off x="181" y="0"/>
              <a:ext cx="1452" cy="363"/>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1800" b="1">
                  <a:solidFill>
                    <a:schemeClr val="bg1"/>
                  </a:solidFill>
                </a:rPr>
                <a:t>国有资产管理局</a:t>
              </a:r>
            </a:p>
          </p:txBody>
        </p:sp>
        <p:sp>
          <p:nvSpPr>
            <p:cNvPr id="129033" name="Rectangle 10"/>
            <p:cNvSpPr>
              <a:spLocks noChangeArrowheads="1"/>
            </p:cNvSpPr>
            <p:nvPr/>
          </p:nvSpPr>
          <p:spPr bwMode="auto">
            <a:xfrm>
              <a:off x="3583" y="1860"/>
              <a:ext cx="1587" cy="817"/>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1800" b="1">
                  <a:solidFill>
                    <a:schemeClr val="bg1"/>
                  </a:solidFill>
                </a:rPr>
                <a:t>监事会</a:t>
              </a:r>
            </a:p>
            <a:p>
              <a:pPr algn="ctr" eaLnBrk="1" hangingPunct="1">
                <a:lnSpc>
                  <a:spcPct val="100000"/>
                </a:lnSpc>
                <a:spcBef>
                  <a:spcPct val="0"/>
                </a:spcBef>
                <a:buFontTx/>
                <a:buNone/>
              </a:pPr>
              <a:r>
                <a:rPr lang="zh-CN" altLang="en-US" sz="1800" b="1">
                  <a:solidFill>
                    <a:schemeClr val="bg1"/>
                  </a:solidFill>
                </a:rPr>
                <a:t>（政府代表、</a:t>
              </a:r>
            </a:p>
            <a:p>
              <a:pPr algn="ctr" eaLnBrk="1" hangingPunct="1">
                <a:lnSpc>
                  <a:spcPct val="100000"/>
                </a:lnSpc>
                <a:spcBef>
                  <a:spcPct val="0"/>
                </a:spcBef>
                <a:buFontTx/>
                <a:buNone/>
              </a:pPr>
              <a:r>
                <a:rPr lang="zh-CN" altLang="en-US" sz="1800" b="1">
                  <a:solidFill>
                    <a:schemeClr val="bg1"/>
                  </a:solidFill>
                </a:rPr>
                <a:t>债权人代表、</a:t>
              </a:r>
            </a:p>
            <a:p>
              <a:pPr algn="ctr" eaLnBrk="1" hangingPunct="1">
                <a:lnSpc>
                  <a:spcPct val="100000"/>
                </a:lnSpc>
                <a:spcBef>
                  <a:spcPct val="0"/>
                </a:spcBef>
                <a:buFontTx/>
                <a:buNone/>
              </a:pPr>
              <a:r>
                <a:rPr lang="zh-CN" altLang="en-US" sz="1800" b="1">
                  <a:solidFill>
                    <a:schemeClr val="bg1"/>
                  </a:solidFill>
                </a:rPr>
                <a:t>职工代表）</a:t>
              </a:r>
            </a:p>
          </p:txBody>
        </p:sp>
        <p:sp>
          <p:nvSpPr>
            <p:cNvPr id="129034" name="Rectangle 11"/>
            <p:cNvSpPr>
              <a:spLocks noChangeArrowheads="1"/>
            </p:cNvSpPr>
            <p:nvPr/>
          </p:nvSpPr>
          <p:spPr bwMode="auto">
            <a:xfrm>
              <a:off x="3718" y="318"/>
              <a:ext cx="1452" cy="363"/>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1800" b="1">
                  <a:solidFill>
                    <a:schemeClr val="bg1"/>
                  </a:solidFill>
                </a:rPr>
                <a:t>债权人</a:t>
              </a:r>
            </a:p>
          </p:txBody>
        </p:sp>
        <p:sp>
          <p:nvSpPr>
            <p:cNvPr id="129035" name="Rectangle 12"/>
            <p:cNvSpPr>
              <a:spLocks noChangeArrowheads="1"/>
            </p:cNvSpPr>
            <p:nvPr/>
          </p:nvSpPr>
          <p:spPr bwMode="auto">
            <a:xfrm>
              <a:off x="2177" y="2042"/>
              <a:ext cx="816" cy="635"/>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20000"/>
                </a:lnSpc>
                <a:spcBef>
                  <a:spcPct val="0"/>
                </a:spcBef>
                <a:buFontTx/>
                <a:buNone/>
              </a:pPr>
              <a:r>
                <a:rPr lang="zh-CN" altLang="en-US" sz="1800" b="1">
                  <a:solidFill>
                    <a:schemeClr val="bg1"/>
                  </a:solidFill>
                </a:rPr>
                <a:t>职代会</a:t>
              </a:r>
            </a:p>
            <a:p>
              <a:pPr algn="ctr" eaLnBrk="1" hangingPunct="1">
                <a:lnSpc>
                  <a:spcPct val="120000"/>
                </a:lnSpc>
                <a:spcBef>
                  <a:spcPct val="0"/>
                </a:spcBef>
                <a:buFontTx/>
                <a:buNone/>
              </a:pPr>
              <a:r>
                <a:rPr lang="zh-CN" altLang="en-US" sz="1800" b="1">
                  <a:solidFill>
                    <a:schemeClr val="bg1"/>
                  </a:solidFill>
                </a:rPr>
                <a:t>工   会</a:t>
              </a:r>
            </a:p>
          </p:txBody>
        </p:sp>
        <p:sp>
          <p:nvSpPr>
            <p:cNvPr id="129036" name="Rectangle 13"/>
            <p:cNvSpPr>
              <a:spLocks noChangeArrowheads="1"/>
            </p:cNvSpPr>
            <p:nvPr/>
          </p:nvSpPr>
          <p:spPr bwMode="auto">
            <a:xfrm>
              <a:off x="227" y="2631"/>
              <a:ext cx="1452" cy="363"/>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1800" b="1">
                  <a:solidFill>
                    <a:schemeClr val="bg1"/>
                  </a:solidFill>
                </a:rPr>
                <a:t>经理层</a:t>
              </a:r>
            </a:p>
          </p:txBody>
        </p:sp>
        <p:sp>
          <p:nvSpPr>
            <p:cNvPr id="129037" name="Line 14"/>
            <p:cNvSpPr>
              <a:spLocks noChangeShapeType="1"/>
            </p:cNvSpPr>
            <p:nvPr/>
          </p:nvSpPr>
          <p:spPr bwMode="auto">
            <a:xfrm>
              <a:off x="907" y="363"/>
              <a:ext cx="0" cy="499"/>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9038" name="Line 15"/>
            <p:cNvSpPr>
              <a:spLocks noChangeShapeType="1"/>
            </p:cNvSpPr>
            <p:nvPr/>
          </p:nvSpPr>
          <p:spPr bwMode="auto">
            <a:xfrm>
              <a:off x="907" y="1225"/>
              <a:ext cx="0" cy="635"/>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9039" name="Line 16"/>
            <p:cNvSpPr>
              <a:spLocks noChangeShapeType="1"/>
            </p:cNvSpPr>
            <p:nvPr/>
          </p:nvSpPr>
          <p:spPr bwMode="auto">
            <a:xfrm>
              <a:off x="1043" y="2223"/>
              <a:ext cx="0" cy="408"/>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9040" name="Line 17"/>
            <p:cNvSpPr>
              <a:spLocks noChangeShapeType="1"/>
            </p:cNvSpPr>
            <p:nvPr/>
          </p:nvSpPr>
          <p:spPr bwMode="auto">
            <a:xfrm>
              <a:off x="1678" y="1089"/>
              <a:ext cx="2268" cy="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9041" name="Line 18"/>
            <p:cNvSpPr>
              <a:spLocks noChangeShapeType="1"/>
            </p:cNvSpPr>
            <p:nvPr/>
          </p:nvSpPr>
          <p:spPr bwMode="auto">
            <a:xfrm>
              <a:off x="3946" y="1089"/>
              <a:ext cx="0" cy="771"/>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9042" name="Line 19"/>
            <p:cNvSpPr>
              <a:spLocks noChangeShapeType="1"/>
            </p:cNvSpPr>
            <p:nvPr/>
          </p:nvSpPr>
          <p:spPr bwMode="auto">
            <a:xfrm>
              <a:off x="4445" y="681"/>
              <a:ext cx="0" cy="1179"/>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9043" name="Line 20"/>
            <p:cNvSpPr>
              <a:spLocks noChangeShapeType="1"/>
            </p:cNvSpPr>
            <p:nvPr/>
          </p:nvSpPr>
          <p:spPr bwMode="auto">
            <a:xfrm>
              <a:off x="2994" y="2404"/>
              <a:ext cx="589" cy="0"/>
            </a:xfrm>
            <a:prstGeom prst="line">
              <a:avLst/>
            </a:prstGeom>
            <a:noFill/>
            <a:ln w="9525">
              <a:solidFill>
                <a:schemeClr val="tx1"/>
              </a:solidFill>
              <a:prstDash val="dash"/>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9044" name="Line 21"/>
            <p:cNvSpPr>
              <a:spLocks noChangeShapeType="1"/>
            </p:cNvSpPr>
            <p:nvPr/>
          </p:nvSpPr>
          <p:spPr bwMode="auto">
            <a:xfrm flipH="1">
              <a:off x="1678" y="2042"/>
              <a:ext cx="408" cy="0"/>
            </a:xfrm>
            <a:prstGeom prst="line">
              <a:avLst/>
            </a:prstGeom>
            <a:noFill/>
            <a:ln w="9525">
              <a:solidFill>
                <a:schemeClr val="tx1"/>
              </a:solidFill>
              <a:prstDash val="dash"/>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9045" name="Line 22"/>
            <p:cNvSpPr>
              <a:spLocks noChangeShapeType="1"/>
            </p:cNvSpPr>
            <p:nvPr/>
          </p:nvSpPr>
          <p:spPr bwMode="auto">
            <a:xfrm>
              <a:off x="0" y="1452"/>
              <a:ext cx="3175" cy="0"/>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9046" name="Line 23"/>
            <p:cNvSpPr>
              <a:spLocks noChangeShapeType="1"/>
            </p:cNvSpPr>
            <p:nvPr/>
          </p:nvSpPr>
          <p:spPr bwMode="auto">
            <a:xfrm>
              <a:off x="0" y="1452"/>
              <a:ext cx="0" cy="1769"/>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9047" name="Line 24"/>
            <p:cNvSpPr>
              <a:spLocks noChangeShapeType="1"/>
            </p:cNvSpPr>
            <p:nvPr/>
          </p:nvSpPr>
          <p:spPr bwMode="auto">
            <a:xfrm>
              <a:off x="0" y="3221"/>
              <a:ext cx="3084" cy="0"/>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9048" name="Line 25"/>
            <p:cNvSpPr>
              <a:spLocks noChangeShapeType="1"/>
            </p:cNvSpPr>
            <p:nvPr/>
          </p:nvSpPr>
          <p:spPr bwMode="auto">
            <a:xfrm>
              <a:off x="3130" y="1452"/>
              <a:ext cx="0" cy="1769"/>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9049" name="Line 26"/>
            <p:cNvSpPr>
              <a:spLocks noChangeShapeType="1"/>
            </p:cNvSpPr>
            <p:nvPr/>
          </p:nvSpPr>
          <p:spPr bwMode="auto">
            <a:xfrm flipH="1">
              <a:off x="3130" y="2178"/>
              <a:ext cx="453" cy="0"/>
            </a:xfrm>
            <a:prstGeom prst="line">
              <a:avLst/>
            </a:prstGeom>
            <a:noFill/>
            <a:ln w="9525">
              <a:solidFill>
                <a:schemeClr val="tx1"/>
              </a:solidFill>
              <a:prstDash val="dash"/>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9050" name="Line 27"/>
            <p:cNvSpPr>
              <a:spLocks noChangeShapeType="1"/>
            </p:cNvSpPr>
            <p:nvPr/>
          </p:nvSpPr>
          <p:spPr bwMode="auto">
            <a:xfrm>
              <a:off x="2086" y="2042"/>
              <a:ext cx="0" cy="771"/>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9051" name="Line 28"/>
            <p:cNvSpPr>
              <a:spLocks noChangeShapeType="1"/>
            </p:cNvSpPr>
            <p:nvPr/>
          </p:nvSpPr>
          <p:spPr bwMode="auto">
            <a:xfrm flipH="1">
              <a:off x="1678" y="2813"/>
              <a:ext cx="408" cy="0"/>
            </a:xfrm>
            <a:prstGeom prst="line">
              <a:avLst/>
            </a:prstGeom>
            <a:noFill/>
            <a:ln w="9525">
              <a:solidFill>
                <a:schemeClr val="tx1"/>
              </a:solidFill>
              <a:prstDash val="dash"/>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Tree>
    <p:custDataLst>
      <p:tags r:id="rId1"/>
    </p:custData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2"/>
          <p:cNvSpPr txBox="1">
            <a:spLocks noChangeArrowheads="1"/>
          </p:cNvSpPr>
          <p:nvPr/>
        </p:nvSpPr>
        <p:spPr bwMode="auto">
          <a:xfrm>
            <a:off x="3071813" y="836613"/>
            <a:ext cx="1511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00000"/>
              </a:lnSpc>
              <a:spcBef>
                <a:spcPct val="50000"/>
              </a:spcBef>
              <a:buFontTx/>
              <a:buNone/>
            </a:pPr>
            <a:endParaRPr lang="zh-CN" altLang="en-US" sz="1800">
              <a:solidFill>
                <a:schemeClr val="tx1"/>
              </a:solidFill>
            </a:endParaRPr>
          </a:p>
        </p:txBody>
      </p:sp>
      <p:sp>
        <p:nvSpPr>
          <p:cNvPr id="130050" name="Text Box 3"/>
          <p:cNvSpPr txBox="1">
            <a:spLocks noChangeArrowheads="1"/>
          </p:cNvSpPr>
          <p:nvPr/>
        </p:nvSpPr>
        <p:spPr bwMode="auto">
          <a:xfrm>
            <a:off x="3287713" y="1052513"/>
            <a:ext cx="1511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00000"/>
              </a:lnSpc>
              <a:spcBef>
                <a:spcPct val="50000"/>
              </a:spcBef>
              <a:buFontTx/>
              <a:buNone/>
            </a:pPr>
            <a:endParaRPr lang="zh-CN" altLang="en-US" sz="1800">
              <a:solidFill>
                <a:schemeClr val="tx1"/>
              </a:solidFill>
            </a:endParaRPr>
          </a:p>
        </p:txBody>
      </p:sp>
      <p:sp>
        <p:nvSpPr>
          <p:cNvPr id="130051" name="Text Box 4"/>
          <p:cNvSpPr txBox="1">
            <a:spLocks noChangeArrowheads="1"/>
          </p:cNvSpPr>
          <p:nvPr/>
        </p:nvSpPr>
        <p:spPr bwMode="auto">
          <a:xfrm>
            <a:off x="3503613" y="1268413"/>
            <a:ext cx="1511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00000"/>
              </a:lnSpc>
              <a:spcBef>
                <a:spcPct val="50000"/>
              </a:spcBef>
              <a:buFontTx/>
              <a:buNone/>
            </a:pPr>
            <a:endParaRPr lang="zh-CN" altLang="en-US" sz="1800">
              <a:solidFill>
                <a:schemeClr val="tx1"/>
              </a:solidFill>
            </a:endParaRPr>
          </a:p>
        </p:txBody>
      </p:sp>
      <p:sp>
        <p:nvSpPr>
          <p:cNvPr id="130052" name="Rectangle 5"/>
          <p:cNvSpPr>
            <a:spLocks noChangeArrowheads="1"/>
          </p:cNvSpPr>
          <p:nvPr/>
        </p:nvSpPr>
        <p:spPr bwMode="auto">
          <a:xfrm>
            <a:off x="2495550" y="2276475"/>
            <a:ext cx="1439863" cy="576263"/>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1800" b="1">
                <a:solidFill>
                  <a:schemeClr val="bg1"/>
                </a:solidFill>
              </a:rPr>
              <a:t>股东会</a:t>
            </a:r>
          </a:p>
        </p:txBody>
      </p:sp>
      <p:sp>
        <p:nvSpPr>
          <p:cNvPr id="130053" name="Rectangle 6"/>
          <p:cNvSpPr>
            <a:spLocks noChangeArrowheads="1"/>
          </p:cNvSpPr>
          <p:nvPr/>
        </p:nvSpPr>
        <p:spPr bwMode="auto">
          <a:xfrm>
            <a:off x="1703388" y="476250"/>
            <a:ext cx="2305050" cy="576263"/>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1800" b="1">
                <a:solidFill>
                  <a:schemeClr val="bg1"/>
                </a:solidFill>
              </a:rPr>
              <a:t>国有资产管理局</a:t>
            </a:r>
          </a:p>
        </p:txBody>
      </p:sp>
      <p:sp>
        <p:nvSpPr>
          <p:cNvPr id="130054" name="Rectangle 7"/>
          <p:cNvSpPr>
            <a:spLocks noChangeArrowheads="1"/>
          </p:cNvSpPr>
          <p:nvPr/>
        </p:nvSpPr>
        <p:spPr bwMode="auto">
          <a:xfrm>
            <a:off x="6888163" y="3573463"/>
            <a:ext cx="2519362" cy="1296987"/>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1800" b="1">
                <a:solidFill>
                  <a:schemeClr val="bg1"/>
                </a:solidFill>
              </a:rPr>
              <a:t>监事会</a:t>
            </a:r>
          </a:p>
          <a:p>
            <a:pPr algn="ctr" eaLnBrk="1" hangingPunct="1">
              <a:lnSpc>
                <a:spcPct val="100000"/>
              </a:lnSpc>
              <a:spcBef>
                <a:spcPct val="0"/>
              </a:spcBef>
              <a:buFontTx/>
              <a:buNone/>
            </a:pPr>
            <a:r>
              <a:rPr lang="zh-CN" altLang="en-US" sz="1800" b="1">
                <a:solidFill>
                  <a:schemeClr val="bg1"/>
                </a:solidFill>
              </a:rPr>
              <a:t>（政府代表、</a:t>
            </a:r>
          </a:p>
          <a:p>
            <a:pPr algn="ctr" eaLnBrk="1" hangingPunct="1">
              <a:lnSpc>
                <a:spcPct val="100000"/>
              </a:lnSpc>
              <a:spcBef>
                <a:spcPct val="0"/>
              </a:spcBef>
              <a:buFontTx/>
              <a:buNone/>
            </a:pPr>
            <a:r>
              <a:rPr lang="zh-CN" altLang="en-US" sz="1800" b="1">
                <a:solidFill>
                  <a:schemeClr val="bg1"/>
                </a:solidFill>
              </a:rPr>
              <a:t>债权人代表、</a:t>
            </a:r>
          </a:p>
          <a:p>
            <a:pPr algn="ctr" eaLnBrk="1" hangingPunct="1">
              <a:lnSpc>
                <a:spcPct val="100000"/>
              </a:lnSpc>
              <a:spcBef>
                <a:spcPct val="0"/>
              </a:spcBef>
              <a:buFontTx/>
              <a:buNone/>
            </a:pPr>
            <a:r>
              <a:rPr lang="zh-CN" altLang="en-US" sz="1800" b="1">
                <a:solidFill>
                  <a:schemeClr val="bg1"/>
                </a:solidFill>
              </a:rPr>
              <a:t>职工代表）</a:t>
            </a:r>
          </a:p>
        </p:txBody>
      </p:sp>
      <p:sp>
        <p:nvSpPr>
          <p:cNvPr id="130055" name="Rectangle 8"/>
          <p:cNvSpPr>
            <a:spLocks noChangeArrowheads="1"/>
          </p:cNvSpPr>
          <p:nvPr/>
        </p:nvSpPr>
        <p:spPr bwMode="auto">
          <a:xfrm>
            <a:off x="6888163" y="1700213"/>
            <a:ext cx="1223962" cy="576262"/>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1800" b="1">
                <a:solidFill>
                  <a:schemeClr val="bg1"/>
                </a:solidFill>
              </a:rPr>
              <a:t>债权人</a:t>
            </a:r>
          </a:p>
        </p:txBody>
      </p:sp>
      <p:sp>
        <p:nvSpPr>
          <p:cNvPr id="130056" name="Rectangle 9"/>
          <p:cNvSpPr>
            <a:spLocks noChangeArrowheads="1"/>
          </p:cNvSpPr>
          <p:nvPr/>
        </p:nvSpPr>
        <p:spPr bwMode="auto">
          <a:xfrm>
            <a:off x="9048750" y="1484313"/>
            <a:ext cx="1295400" cy="1008062"/>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20000"/>
              </a:lnSpc>
              <a:spcBef>
                <a:spcPct val="0"/>
              </a:spcBef>
              <a:buFontTx/>
              <a:buNone/>
            </a:pPr>
            <a:r>
              <a:rPr lang="zh-CN" altLang="en-US" sz="1800" b="1">
                <a:solidFill>
                  <a:schemeClr val="bg1"/>
                </a:solidFill>
              </a:rPr>
              <a:t>职代会</a:t>
            </a:r>
          </a:p>
          <a:p>
            <a:pPr algn="ctr" eaLnBrk="1" hangingPunct="1">
              <a:lnSpc>
                <a:spcPct val="120000"/>
              </a:lnSpc>
              <a:spcBef>
                <a:spcPct val="0"/>
              </a:spcBef>
              <a:buFontTx/>
              <a:buNone/>
            </a:pPr>
            <a:r>
              <a:rPr lang="zh-CN" altLang="en-US" sz="1800" b="1">
                <a:solidFill>
                  <a:schemeClr val="bg1"/>
                </a:solidFill>
              </a:rPr>
              <a:t>工   会</a:t>
            </a:r>
          </a:p>
        </p:txBody>
      </p:sp>
      <p:sp>
        <p:nvSpPr>
          <p:cNvPr id="130057" name="Rectangle 10"/>
          <p:cNvSpPr>
            <a:spLocks noChangeArrowheads="1"/>
          </p:cNvSpPr>
          <p:nvPr/>
        </p:nvSpPr>
        <p:spPr bwMode="auto">
          <a:xfrm>
            <a:off x="4722813" y="5157788"/>
            <a:ext cx="2305050" cy="576262"/>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1800" b="1">
                <a:solidFill>
                  <a:schemeClr val="bg1"/>
                </a:solidFill>
              </a:rPr>
              <a:t>经理层</a:t>
            </a:r>
          </a:p>
        </p:txBody>
      </p:sp>
      <p:sp>
        <p:nvSpPr>
          <p:cNvPr id="130058" name="Line 11"/>
          <p:cNvSpPr>
            <a:spLocks noChangeShapeType="1"/>
          </p:cNvSpPr>
          <p:nvPr/>
        </p:nvSpPr>
        <p:spPr bwMode="auto">
          <a:xfrm>
            <a:off x="3287713" y="1341438"/>
            <a:ext cx="0" cy="935037"/>
          </a:xfrm>
          <a:prstGeom prst="line">
            <a:avLst/>
          </a:prstGeom>
          <a:noFill/>
          <a:ln w="9525">
            <a:solidFill>
              <a:schemeClr val="tx1"/>
            </a:solidFill>
            <a:prstDash val="dash"/>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59" name="Line 12"/>
          <p:cNvSpPr>
            <a:spLocks noChangeShapeType="1"/>
          </p:cNvSpPr>
          <p:nvPr/>
        </p:nvSpPr>
        <p:spPr bwMode="auto">
          <a:xfrm>
            <a:off x="3287713" y="2852738"/>
            <a:ext cx="0" cy="6477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60" name="Line 13"/>
          <p:cNvSpPr>
            <a:spLocks noChangeShapeType="1"/>
          </p:cNvSpPr>
          <p:nvPr/>
        </p:nvSpPr>
        <p:spPr bwMode="auto">
          <a:xfrm>
            <a:off x="3287713" y="2997200"/>
            <a:ext cx="6337300" cy="0"/>
          </a:xfrm>
          <a:prstGeom prst="line">
            <a:avLst/>
          </a:prstGeom>
          <a:noFill/>
          <a:ln w="9525">
            <a:solidFill>
              <a:schemeClr val="tx1"/>
            </a:solidFill>
            <a:round/>
            <a:head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61" name="Line 14"/>
          <p:cNvSpPr>
            <a:spLocks noChangeShapeType="1"/>
          </p:cNvSpPr>
          <p:nvPr/>
        </p:nvSpPr>
        <p:spPr bwMode="auto">
          <a:xfrm>
            <a:off x="8183563" y="2997200"/>
            <a:ext cx="0" cy="576263"/>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62" name="Line 15"/>
          <p:cNvSpPr>
            <a:spLocks noChangeShapeType="1"/>
          </p:cNvSpPr>
          <p:nvPr/>
        </p:nvSpPr>
        <p:spPr bwMode="auto">
          <a:xfrm>
            <a:off x="7535863" y="2276475"/>
            <a:ext cx="0" cy="720725"/>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63" name="Line 16"/>
          <p:cNvSpPr>
            <a:spLocks noChangeShapeType="1"/>
          </p:cNvSpPr>
          <p:nvPr/>
        </p:nvSpPr>
        <p:spPr bwMode="auto">
          <a:xfrm flipH="1">
            <a:off x="4151313" y="4149725"/>
            <a:ext cx="2665412" cy="0"/>
          </a:xfrm>
          <a:prstGeom prst="line">
            <a:avLst/>
          </a:prstGeom>
          <a:noFill/>
          <a:ln w="9525">
            <a:solidFill>
              <a:schemeClr val="tx1"/>
            </a:solidFill>
            <a:prstDash val="dash"/>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64" name="Line 17"/>
          <p:cNvSpPr>
            <a:spLocks noChangeShapeType="1"/>
          </p:cNvSpPr>
          <p:nvPr/>
        </p:nvSpPr>
        <p:spPr bwMode="auto">
          <a:xfrm>
            <a:off x="1847850" y="3213100"/>
            <a:ext cx="8208963" cy="0"/>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65" name="Line 18"/>
          <p:cNvSpPr>
            <a:spLocks noChangeShapeType="1"/>
          </p:cNvSpPr>
          <p:nvPr/>
        </p:nvSpPr>
        <p:spPr bwMode="auto">
          <a:xfrm>
            <a:off x="1847850" y="3213100"/>
            <a:ext cx="0" cy="2808288"/>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66" name="Line 19"/>
          <p:cNvSpPr>
            <a:spLocks noChangeShapeType="1"/>
          </p:cNvSpPr>
          <p:nvPr/>
        </p:nvSpPr>
        <p:spPr bwMode="auto">
          <a:xfrm>
            <a:off x="1847850" y="6021388"/>
            <a:ext cx="8208963" cy="0"/>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67" name="Line 20"/>
          <p:cNvSpPr>
            <a:spLocks noChangeShapeType="1"/>
          </p:cNvSpPr>
          <p:nvPr/>
        </p:nvSpPr>
        <p:spPr bwMode="auto">
          <a:xfrm>
            <a:off x="10056813" y="3213100"/>
            <a:ext cx="0" cy="2808288"/>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68" name="Text Box 21"/>
          <p:cNvSpPr txBox="1">
            <a:spLocks noChangeArrowheads="1"/>
          </p:cNvSpPr>
          <p:nvPr/>
        </p:nvSpPr>
        <p:spPr bwMode="auto">
          <a:xfrm>
            <a:off x="3216275" y="6092825"/>
            <a:ext cx="59055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50000"/>
              </a:spcBef>
              <a:buFontTx/>
              <a:buNone/>
            </a:pPr>
            <a:r>
              <a:rPr lang="zh-CN" altLang="en-US" sz="2800">
                <a:solidFill>
                  <a:schemeClr val="tx1"/>
                </a:solidFill>
              </a:rPr>
              <a:t>股份有限公司治理结构的创新模式</a:t>
            </a:r>
          </a:p>
        </p:txBody>
      </p:sp>
      <p:sp>
        <p:nvSpPr>
          <p:cNvPr id="130069" name="Rectangle 22"/>
          <p:cNvSpPr>
            <a:spLocks noChangeArrowheads="1"/>
          </p:cNvSpPr>
          <p:nvPr/>
        </p:nvSpPr>
        <p:spPr bwMode="auto">
          <a:xfrm>
            <a:off x="4367213" y="476250"/>
            <a:ext cx="1439862" cy="576263"/>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1800" b="1">
                <a:solidFill>
                  <a:schemeClr val="bg1"/>
                </a:solidFill>
              </a:rPr>
              <a:t>国有法人股</a:t>
            </a:r>
          </a:p>
        </p:txBody>
      </p:sp>
      <p:sp>
        <p:nvSpPr>
          <p:cNvPr id="130070" name="Rectangle 23"/>
          <p:cNvSpPr>
            <a:spLocks noChangeArrowheads="1"/>
          </p:cNvSpPr>
          <p:nvPr/>
        </p:nvSpPr>
        <p:spPr bwMode="auto">
          <a:xfrm>
            <a:off x="6491288" y="479425"/>
            <a:ext cx="3241675" cy="576263"/>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1800" b="1">
                <a:solidFill>
                  <a:schemeClr val="bg1"/>
                </a:solidFill>
              </a:rPr>
              <a:t>非国有法人股东及私人股东</a:t>
            </a:r>
          </a:p>
        </p:txBody>
      </p:sp>
      <p:sp>
        <p:nvSpPr>
          <p:cNvPr id="130071" name="Rectangle 24"/>
          <p:cNvSpPr>
            <a:spLocks noChangeArrowheads="1"/>
          </p:cNvSpPr>
          <p:nvPr/>
        </p:nvSpPr>
        <p:spPr bwMode="auto">
          <a:xfrm>
            <a:off x="2279650" y="3573463"/>
            <a:ext cx="1800225" cy="1296987"/>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1800" b="1">
                <a:solidFill>
                  <a:schemeClr val="bg1"/>
                </a:solidFill>
              </a:rPr>
              <a:t>董事会</a:t>
            </a:r>
          </a:p>
          <a:p>
            <a:pPr algn="ctr" eaLnBrk="1" hangingPunct="1">
              <a:lnSpc>
                <a:spcPct val="100000"/>
              </a:lnSpc>
              <a:spcBef>
                <a:spcPct val="0"/>
              </a:spcBef>
              <a:buFontTx/>
              <a:buNone/>
            </a:pPr>
            <a:r>
              <a:rPr lang="zh-CN" altLang="en-US" sz="1800" b="1">
                <a:solidFill>
                  <a:schemeClr val="bg1"/>
                </a:solidFill>
              </a:rPr>
              <a:t>（政府代表、</a:t>
            </a:r>
          </a:p>
          <a:p>
            <a:pPr algn="ctr" eaLnBrk="1" hangingPunct="1">
              <a:lnSpc>
                <a:spcPct val="100000"/>
              </a:lnSpc>
              <a:spcBef>
                <a:spcPct val="0"/>
              </a:spcBef>
              <a:buFontTx/>
              <a:buNone/>
            </a:pPr>
            <a:r>
              <a:rPr lang="zh-CN" altLang="en-US" sz="1800" b="1">
                <a:solidFill>
                  <a:schemeClr val="bg1"/>
                </a:solidFill>
              </a:rPr>
              <a:t>债权人代表、</a:t>
            </a:r>
          </a:p>
          <a:p>
            <a:pPr algn="ctr" eaLnBrk="1" hangingPunct="1">
              <a:lnSpc>
                <a:spcPct val="100000"/>
              </a:lnSpc>
              <a:spcBef>
                <a:spcPct val="0"/>
              </a:spcBef>
              <a:buFontTx/>
              <a:buNone/>
            </a:pPr>
            <a:r>
              <a:rPr lang="zh-CN" altLang="en-US" sz="1800" b="1">
                <a:solidFill>
                  <a:schemeClr val="bg1"/>
                </a:solidFill>
              </a:rPr>
              <a:t>职工代表</a:t>
            </a:r>
            <a:r>
              <a:rPr lang="zh-CN" altLang="en-US" sz="1800">
                <a:solidFill>
                  <a:schemeClr val="tx1"/>
                </a:solidFill>
              </a:rPr>
              <a:t>）</a:t>
            </a:r>
          </a:p>
        </p:txBody>
      </p:sp>
      <p:sp>
        <p:nvSpPr>
          <p:cNvPr id="130072" name="Line 25"/>
          <p:cNvSpPr>
            <a:spLocks noChangeShapeType="1"/>
          </p:cNvSpPr>
          <p:nvPr/>
        </p:nvSpPr>
        <p:spPr bwMode="auto">
          <a:xfrm flipV="1">
            <a:off x="9625013" y="2492375"/>
            <a:ext cx="0" cy="504825"/>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73" name="Line 26"/>
          <p:cNvSpPr>
            <a:spLocks noChangeShapeType="1"/>
          </p:cNvSpPr>
          <p:nvPr/>
        </p:nvSpPr>
        <p:spPr bwMode="auto">
          <a:xfrm>
            <a:off x="8256588" y="4868863"/>
            <a:ext cx="0" cy="576262"/>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74" name="Line 27"/>
          <p:cNvSpPr>
            <a:spLocks noChangeShapeType="1"/>
          </p:cNvSpPr>
          <p:nvPr/>
        </p:nvSpPr>
        <p:spPr bwMode="auto">
          <a:xfrm flipH="1">
            <a:off x="7032625" y="5445125"/>
            <a:ext cx="1223963" cy="0"/>
          </a:xfrm>
          <a:prstGeom prst="line">
            <a:avLst/>
          </a:prstGeom>
          <a:noFill/>
          <a:ln w="9525">
            <a:solidFill>
              <a:schemeClr val="tx1"/>
            </a:solidFill>
            <a:prstDash val="dash"/>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75" name="Line 28"/>
          <p:cNvSpPr>
            <a:spLocks noChangeShapeType="1"/>
          </p:cNvSpPr>
          <p:nvPr/>
        </p:nvSpPr>
        <p:spPr bwMode="auto">
          <a:xfrm>
            <a:off x="2566988" y="1341438"/>
            <a:ext cx="4249737"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76" name="Line 29"/>
          <p:cNvSpPr>
            <a:spLocks noChangeShapeType="1"/>
          </p:cNvSpPr>
          <p:nvPr/>
        </p:nvSpPr>
        <p:spPr bwMode="auto">
          <a:xfrm flipV="1">
            <a:off x="2566988" y="1052513"/>
            <a:ext cx="0" cy="288925"/>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77" name="Line 30"/>
          <p:cNvSpPr>
            <a:spLocks noChangeShapeType="1"/>
          </p:cNvSpPr>
          <p:nvPr/>
        </p:nvSpPr>
        <p:spPr bwMode="auto">
          <a:xfrm flipV="1">
            <a:off x="5016500" y="1052513"/>
            <a:ext cx="0" cy="288925"/>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78" name="Line 31"/>
          <p:cNvSpPr>
            <a:spLocks noChangeShapeType="1"/>
          </p:cNvSpPr>
          <p:nvPr/>
        </p:nvSpPr>
        <p:spPr bwMode="auto">
          <a:xfrm flipV="1">
            <a:off x="6816725" y="1125538"/>
            <a:ext cx="0" cy="21590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79" name="Line 32"/>
          <p:cNvSpPr>
            <a:spLocks noChangeShapeType="1"/>
          </p:cNvSpPr>
          <p:nvPr/>
        </p:nvSpPr>
        <p:spPr bwMode="auto">
          <a:xfrm>
            <a:off x="7535863" y="1125538"/>
            <a:ext cx="0" cy="574675"/>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80" name="Line 33"/>
          <p:cNvSpPr>
            <a:spLocks noChangeShapeType="1"/>
          </p:cNvSpPr>
          <p:nvPr/>
        </p:nvSpPr>
        <p:spPr bwMode="auto">
          <a:xfrm>
            <a:off x="3143250" y="4868863"/>
            <a:ext cx="0" cy="647700"/>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081" name="Line 34"/>
          <p:cNvSpPr>
            <a:spLocks noChangeShapeType="1"/>
          </p:cNvSpPr>
          <p:nvPr/>
        </p:nvSpPr>
        <p:spPr bwMode="auto">
          <a:xfrm>
            <a:off x="3143250" y="5516563"/>
            <a:ext cx="1512888" cy="0"/>
          </a:xfrm>
          <a:prstGeom prst="line">
            <a:avLst/>
          </a:prstGeom>
          <a:noFill/>
          <a:ln w="9525">
            <a:solidFill>
              <a:schemeClr val="tx1"/>
            </a:solidFill>
            <a:prstDash val="dash"/>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custDataLst>
      <p:tags r:id="rId1"/>
    </p:custData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p:txBody>
          <a:bodyPr/>
          <a:lstStyle/>
          <a:p>
            <a:pPr eaLnBrk="1" hangingPunct="1"/>
            <a:r>
              <a:rPr lang="zh-CN" altLang="en-US" sz="3800">
                <a:solidFill>
                  <a:srgbClr val="C00000"/>
                </a:solidFill>
              </a:rPr>
              <a:t>三、国有企业相机治理机制</a:t>
            </a:r>
          </a:p>
        </p:txBody>
      </p:sp>
      <p:sp>
        <p:nvSpPr>
          <p:cNvPr id="71683" name="Rectangle 3"/>
          <p:cNvSpPr>
            <a:spLocks noGrp="1" noChangeArrowheads="1"/>
          </p:cNvSpPr>
          <p:nvPr>
            <p:ph type="body" idx="1"/>
          </p:nvPr>
        </p:nvSpPr>
        <p:spPr>
          <a:xfrm>
            <a:off x="1222375" y="1338263"/>
            <a:ext cx="10320338" cy="4887912"/>
          </a:xfrm>
        </p:spPr>
        <p:txBody>
          <a:bodyPr rtlCol="0">
            <a:normAutofit fontScale="55000" lnSpcReduction="20000"/>
          </a:bodyPr>
          <a:lstStyle/>
          <a:p>
            <a:pPr marL="0" indent="0" eaLnBrk="1" fontAlgn="auto" hangingPunct="1">
              <a:lnSpc>
                <a:spcPct val="170000"/>
              </a:lnSpc>
              <a:spcAft>
                <a:spcPts val="0"/>
              </a:spcAft>
              <a:buFont typeface="Arial" panose="020B0604020202090204" pitchFamily="34" charset="0"/>
              <a:buNone/>
              <a:defRPr/>
            </a:pPr>
            <a:r>
              <a:rPr lang="zh-CN" altLang="en-US" sz="4000" b="1" dirty="0">
                <a:solidFill>
                  <a:schemeClr val="tx1"/>
                </a:solidFill>
              </a:rPr>
              <a:t>（一）企业治理结构的相机特征</a:t>
            </a:r>
          </a:p>
          <a:p>
            <a:pPr marL="0" indent="0" eaLnBrk="1" fontAlgn="auto" hangingPunct="1">
              <a:lnSpc>
                <a:spcPct val="150000"/>
              </a:lnSpc>
              <a:spcAft>
                <a:spcPts val="0"/>
              </a:spcAft>
              <a:buFont typeface="Arial" panose="020B0604020202090204" pitchFamily="34" charset="0"/>
              <a:buNone/>
              <a:defRPr/>
            </a:pPr>
            <a:r>
              <a:rPr lang="en-US" altLang="zh-CN" sz="3800" b="1" dirty="0">
                <a:solidFill>
                  <a:schemeClr val="tx1">
                    <a:lumMod val="75000"/>
                    <a:lumOff val="25000"/>
                  </a:schemeClr>
                </a:solidFill>
              </a:rPr>
              <a:t>    1. </a:t>
            </a:r>
            <a:r>
              <a:rPr lang="zh-CN" altLang="en-US" sz="3800" b="1" dirty="0">
                <a:solidFill>
                  <a:schemeClr val="tx1">
                    <a:lumMod val="75000"/>
                    <a:lumOff val="25000"/>
                  </a:schemeClr>
                </a:solidFill>
              </a:rPr>
              <a:t>企业所有权的状态依存性</a:t>
            </a:r>
          </a:p>
          <a:p>
            <a:pPr marL="0" indent="0" eaLnBrk="1" fontAlgn="auto" hangingPunct="1">
              <a:lnSpc>
                <a:spcPct val="150000"/>
              </a:lnSpc>
              <a:spcAft>
                <a:spcPts val="0"/>
              </a:spcAft>
              <a:buFont typeface="Arial" panose="020B0604020202090204" pitchFamily="34" charset="0"/>
              <a:buNone/>
              <a:defRPr/>
            </a:pPr>
            <a:r>
              <a:rPr lang="zh-CN" altLang="en-US" sz="3800" dirty="0">
                <a:solidFill>
                  <a:schemeClr val="tx1">
                    <a:lumMod val="75000"/>
                    <a:lumOff val="25000"/>
                  </a:schemeClr>
                </a:solidFill>
              </a:rPr>
              <a:t>       假设</a:t>
            </a:r>
          </a:p>
          <a:p>
            <a:pPr marL="0" indent="0" eaLnBrk="1" fontAlgn="auto" hangingPunct="1">
              <a:lnSpc>
                <a:spcPct val="150000"/>
              </a:lnSpc>
              <a:spcAft>
                <a:spcPts val="0"/>
              </a:spcAft>
              <a:buFont typeface="Arial" panose="020B0604020202090204" pitchFamily="34" charset="0"/>
              <a:buNone/>
              <a:defRPr/>
            </a:pPr>
            <a:r>
              <a:rPr lang="zh-CN" altLang="en-US" sz="3800" dirty="0">
                <a:solidFill>
                  <a:schemeClr val="tx1">
                    <a:lumMod val="75000"/>
                    <a:lumOff val="25000"/>
                  </a:schemeClr>
                </a:solidFill>
              </a:rPr>
              <a:t>       x＝W＋r＋N</a:t>
            </a:r>
          </a:p>
          <a:p>
            <a:pPr marL="0" indent="0" eaLnBrk="1" fontAlgn="auto" hangingPunct="1">
              <a:lnSpc>
                <a:spcPct val="150000"/>
              </a:lnSpc>
              <a:spcAft>
                <a:spcPts val="0"/>
              </a:spcAft>
              <a:buFont typeface="Arial" panose="020B0604020202090204" pitchFamily="34" charset="0"/>
              <a:buNone/>
              <a:defRPr/>
            </a:pPr>
            <a:r>
              <a:rPr lang="zh-CN" altLang="en-US" sz="3800" dirty="0">
                <a:solidFill>
                  <a:schemeClr val="tx1">
                    <a:lumMod val="75000"/>
                    <a:lumOff val="25000"/>
                  </a:schemeClr>
                </a:solidFill>
              </a:rPr>
              <a:t>   其中， x为企业总收入，W为职工工资，r为借款利息，N为股东最低预期利润。</a:t>
            </a:r>
            <a:endParaRPr lang="en-US" altLang="zh-CN" sz="3800"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en-US" altLang="zh-CN" sz="3800" dirty="0">
                <a:solidFill>
                  <a:schemeClr val="tx1">
                    <a:lumMod val="75000"/>
                    <a:lumOff val="25000"/>
                  </a:schemeClr>
                </a:solidFill>
              </a:rPr>
              <a:t>     </a:t>
            </a:r>
            <a:r>
              <a:rPr lang="en-US" altLang="zh-CN" sz="3800" b="1" dirty="0">
                <a:solidFill>
                  <a:schemeClr val="tx1">
                    <a:lumMod val="75000"/>
                    <a:lumOff val="25000"/>
                  </a:schemeClr>
                </a:solidFill>
              </a:rPr>
              <a:t>2. </a:t>
            </a:r>
            <a:r>
              <a:rPr lang="zh-CN" altLang="en-US" sz="3800" b="1" dirty="0">
                <a:solidFill>
                  <a:schemeClr val="tx1">
                    <a:lumMod val="75000"/>
                    <a:lumOff val="25000"/>
                  </a:schemeClr>
                </a:solidFill>
              </a:rPr>
              <a:t>相机治理机制的运作原理</a:t>
            </a:r>
          </a:p>
          <a:p>
            <a:pPr marL="0" indent="0" eaLnBrk="1" fontAlgn="auto" hangingPunct="1">
              <a:lnSpc>
                <a:spcPct val="150000"/>
              </a:lnSpc>
              <a:spcAft>
                <a:spcPts val="0"/>
              </a:spcAft>
              <a:buFont typeface="Arial" panose="020B0604020202090204" pitchFamily="34" charset="0"/>
              <a:buNone/>
              <a:defRPr/>
            </a:pPr>
            <a:r>
              <a:rPr lang="zh-CN" altLang="en-US" sz="3800" dirty="0">
                <a:solidFill>
                  <a:schemeClr val="tx1">
                    <a:lumMod val="75000"/>
                    <a:lumOff val="25000"/>
                  </a:schemeClr>
                </a:solidFill>
              </a:rPr>
              <a:t>     当x＞W＋r＋N时，可由企业家支配经营；当W＋r ＋N ＞x＞W＋r时，可由股东控制经营；当W＋r ＞x＞W时，可由债权人控制经营；当W ＞ x时，可由企业职工控制经营。    </a:t>
            </a:r>
            <a:r>
              <a:rPr lang="zh-CN" altLang="en-US" sz="4400" b="1" dirty="0">
                <a:solidFill>
                  <a:srgbClr val="C00000"/>
                </a:solidFill>
              </a:rPr>
              <a:t>（将产权配置给最有能够发挥资源效率的人）</a:t>
            </a:r>
          </a:p>
          <a:p>
            <a:pPr eaLnBrk="1" fontAlgn="auto" hangingPunct="1">
              <a:lnSpc>
                <a:spcPct val="80000"/>
              </a:lnSpc>
              <a:spcAft>
                <a:spcPts val="0"/>
              </a:spcAft>
              <a:defRPr/>
            </a:pPr>
            <a:endParaRPr lang="zh-CN" altLang="en-US" sz="3800" dirty="0">
              <a:solidFill>
                <a:schemeClr val="tx1">
                  <a:lumMod val="75000"/>
                  <a:lumOff val="25000"/>
                </a:schemeClr>
              </a:solidFill>
            </a:endParaRPr>
          </a:p>
          <a:p>
            <a:pPr eaLnBrk="1" fontAlgn="auto" hangingPunct="1">
              <a:lnSpc>
                <a:spcPct val="80000"/>
              </a:lnSpc>
              <a:spcAft>
                <a:spcPts val="0"/>
              </a:spcAft>
              <a:defRPr/>
            </a:pPr>
            <a:endParaRPr lang="zh-CN" altLang="en-US" sz="2600" dirty="0">
              <a:solidFill>
                <a:schemeClr val="tx1">
                  <a:lumMod val="75000"/>
                  <a:lumOff val="25000"/>
                </a:schemeClr>
              </a:solidFill>
            </a:endParaRPr>
          </a:p>
        </p:txBody>
      </p:sp>
    </p:spTree>
    <p:custDataLst>
      <p:tags r:id="rId1"/>
    </p:custData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a:xfrm>
            <a:off x="1152525" y="368300"/>
            <a:ext cx="8229600" cy="647700"/>
          </a:xfrm>
        </p:spPr>
        <p:txBody>
          <a:bodyPr/>
          <a:lstStyle/>
          <a:p>
            <a:pPr eaLnBrk="1" hangingPunct="1"/>
            <a:r>
              <a:rPr lang="zh-CN" altLang="en-US" sz="2800"/>
              <a:t>（二）相机治理机制的程序设计</a:t>
            </a:r>
          </a:p>
        </p:txBody>
      </p:sp>
      <p:sp>
        <p:nvSpPr>
          <p:cNvPr id="132098" name="Rectangle 3"/>
          <p:cNvSpPr>
            <a:spLocks noGrp="1" noChangeArrowheads="1"/>
          </p:cNvSpPr>
          <p:nvPr>
            <p:ph type="body" idx="1"/>
          </p:nvPr>
        </p:nvSpPr>
        <p:spPr>
          <a:xfrm>
            <a:off x="1919288" y="1196975"/>
            <a:ext cx="10088562" cy="4968875"/>
          </a:xfrm>
        </p:spPr>
        <p:txBody>
          <a:bodyPr/>
          <a:lstStyle/>
          <a:p>
            <a:pPr marL="0" indent="0" eaLnBrk="1" hangingPunct="1">
              <a:buFont typeface="Arial" panose="020B0604020202090204" pitchFamily="34" charset="0"/>
              <a:buNone/>
            </a:pPr>
            <a:r>
              <a:rPr lang="zh-CN" altLang="en-US"/>
              <a:t>   </a:t>
            </a:r>
            <a:r>
              <a:rPr lang="en-US" altLang="zh-CN"/>
              <a:t>1. </a:t>
            </a:r>
            <a:r>
              <a:rPr lang="zh-CN" altLang="en-US"/>
              <a:t>职工作为相机治理主体时的程序设计</a:t>
            </a:r>
          </a:p>
          <a:p>
            <a:pPr marL="0" indent="0" eaLnBrk="1" hangingPunct="1">
              <a:buFont typeface="Arial" panose="020B0604020202090204" pitchFamily="34" charset="0"/>
              <a:buNone/>
            </a:pPr>
            <a:r>
              <a:rPr lang="zh-CN" altLang="en-US"/>
              <a:t>      （</a:t>
            </a:r>
            <a:r>
              <a:rPr lang="en-US" altLang="zh-CN"/>
              <a:t>1</a:t>
            </a:r>
            <a:r>
              <a:rPr lang="zh-CN" altLang="en-US"/>
              <a:t>）事前事中监督；（</a:t>
            </a:r>
            <a:r>
              <a:rPr lang="en-US" altLang="zh-CN"/>
              <a:t>2</a:t>
            </a:r>
            <a:r>
              <a:rPr lang="zh-CN" altLang="en-US"/>
              <a:t>）更换经营者；（</a:t>
            </a:r>
            <a:r>
              <a:rPr lang="en-US" altLang="zh-CN"/>
              <a:t>3</a:t>
            </a:r>
            <a:r>
              <a:rPr lang="zh-CN" altLang="en-US"/>
              <a:t>）职工收购企业等</a:t>
            </a:r>
          </a:p>
          <a:p>
            <a:pPr marL="0" indent="0" eaLnBrk="1" hangingPunct="1">
              <a:buFont typeface="Arial" panose="020B0604020202090204" pitchFamily="34" charset="0"/>
              <a:buNone/>
            </a:pPr>
            <a:r>
              <a:rPr lang="zh-CN" altLang="en-US"/>
              <a:t>   </a:t>
            </a:r>
            <a:r>
              <a:rPr lang="en-US" altLang="zh-CN"/>
              <a:t>2. </a:t>
            </a:r>
            <a:r>
              <a:rPr lang="zh-CN" altLang="en-US"/>
              <a:t>股东的相机治理程序</a:t>
            </a:r>
          </a:p>
          <a:p>
            <a:pPr marL="0" indent="0" eaLnBrk="1" hangingPunct="1">
              <a:buFont typeface="Arial" panose="020B0604020202090204" pitchFamily="34" charset="0"/>
              <a:buNone/>
            </a:pPr>
            <a:r>
              <a:rPr lang="zh-CN" altLang="en-US"/>
              <a:t>     （</a:t>
            </a:r>
            <a:r>
              <a:rPr lang="en-US" altLang="zh-CN"/>
              <a:t>1</a:t>
            </a:r>
            <a:r>
              <a:rPr lang="zh-CN" altLang="en-US"/>
              <a:t>）召开股东大会；（</a:t>
            </a:r>
            <a:r>
              <a:rPr lang="en-US" altLang="zh-CN"/>
              <a:t>2</a:t>
            </a:r>
            <a:r>
              <a:rPr lang="zh-CN" altLang="en-US"/>
              <a:t>）更换经营者；（</a:t>
            </a:r>
            <a:r>
              <a:rPr lang="en-US" altLang="zh-CN"/>
              <a:t>3</a:t>
            </a:r>
            <a:r>
              <a:rPr lang="zh-CN" altLang="en-US"/>
              <a:t>）用脚投票，售出股票等</a:t>
            </a:r>
          </a:p>
          <a:p>
            <a:pPr marL="0" indent="0" eaLnBrk="1" hangingPunct="1">
              <a:buFont typeface="Arial" panose="020B0604020202090204" pitchFamily="34" charset="0"/>
              <a:buNone/>
            </a:pPr>
            <a:r>
              <a:rPr lang="zh-CN" altLang="en-US"/>
              <a:t>   </a:t>
            </a:r>
            <a:r>
              <a:rPr lang="en-US" altLang="zh-CN"/>
              <a:t>3. </a:t>
            </a:r>
            <a:r>
              <a:rPr lang="zh-CN" altLang="en-US"/>
              <a:t>债权人的相机治理程序</a:t>
            </a:r>
          </a:p>
          <a:p>
            <a:pPr marL="0" indent="0" eaLnBrk="1" hangingPunct="1">
              <a:buFont typeface="Arial" panose="020B0604020202090204" pitchFamily="34" charset="0"/>
              <a:buNone/>
            </a:pPr>
            <a:r>
              <a:rPr lang="zh-CN" altLang="en-US"/>
              <a:t>     （</a:t>
            </a:r>
            <a:r>
              <a:rPr lang="en-US" altLang="zh-CN"/>
              <a:t>1</a:t>
            </a:r>
            <a:r>
              <a:rPr lang="zh-CN" altLang="en-US"/>
              <a:t>）事前项目评估和评信；（</a:t>
            </a:r>
            <a:r>
              <a:rPr lang="en-US" altLang="zh-CN"/>
              <a:t>2</a:t>
            </a:r>
            <a:r>
              <a:rPr lang="zh-CN" altLang="en-US"/>
              <a:t>）事中监督；（</a:t>
            </a:r>
            <a:r>
              <a:rPr lang="en-US" altLang="zh-CN"/>
              <a:t>3</a:t>
            </a:r>
            <a:r>
              <a:rPr lang="zh-CN" altLang="en-US"/>
              <a:t>）事后监督等</a:t>
            </a:r>
          </a:p>
          <a:p>
            <a:pPr marL="0" indent="0" eaLnBrk="1" hangingPunct="1">
              <a:buFont typeface="Arial" panose="020B0604020202090204" pitchFamily="34" charset="0"/>
              <a:buNone/>
            </a:pPr>
            <a:r>
              <a:rPr lang="zh-CN" altLang="en-US"/>
              <a:t>   </a:t>
            </a:r>
            <a:r>
              <a:rPr lang="en-US" altLang="zh-CN"/>
              <a:t>4. </a:t>
            </a:r>
            <a:r>
              <a:rPr lang="zh-CN" altLang="en-US"/>
              <a:t>管理层收购程序</a:t>
            </a:r>
          </a:p>
          <a:p>
            <a:pPr marL="0" indent="0" eaLnBrk="1" hangingPunct="1">
              <a:buFont typeface="Arial" panose="020B0604020202090204" pitchFamily="34" charset="0"/>
              <a:buNone/>
            </a:pPr>
            <a:r>
              <a:rPr lang="zh-CN" altLang="en-US"/>
              <a:t>      承认管理者的人力资本优势，允许他们优先收购</a:t>
            </a:r>
          </a:p>
        </p:txBody>
      </p:sp>
    </p:spTree>
    <p:custDataLst>
      <p:tags r:id="rId1"/>
    </p:custData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标题 1"/>
          <p:cNvSpPr>
            <a:spLocks noGrp="1"/>
          </p:cNvSpPr>
          <p:nvPr>
            <p:ph type="title"/>
          </p:nvPr>
        </p:nvSpPr>
        <p:spPr>
          <a:xfrm>
            <a:off x="1163638" y="381000"/>
            <a:ext cx="8218487" cy="847725"/>
          </a:xfrm>
        </p:spPr>
        <p:txBody>
          <a:bodyPr rtlCol="0">
            <a:normAutofit fontScale="90000"/>
          </a:bodyPr>
          <a:lstStyle/>
          <a:p>
            <a:pPr eaLnBrk="1" fontAlgn="auto" hangingPunct="1">
              <a:spcAft>
                <a:spcPts val="0"/>
              </a:spcAft>
              <a:defRPr/>
            </a:pPr>
            <a:r>
              <a:rPr lang="zh-CN" altLang="en-US" sz="3800" dirty="0">
                <a:solidFill>
                  <a:srgbClr val="C00000"/>
                </a:solidFill>
              </a:rPr>
              <a:t>四、党组织在国有企业中的地位和作用</a:t>
            </a:r>
          </a:p>
        </p:txBody>
      </p:sp>
      <p:sp>
        <p:nvSpPr>
          <p:cNvPr id="133122" name="内容占位符 2"/>
          <p:cNvSpPr>
            <a:spLocks noGrp="1" noChangeArrowheads="1"/>
          </p:cNvSpPr>
          <p:nvPr>
            <p:ph idx="1"/>
          </p:nvPr>
        </p:nvSpPr>
        <p:spPr>
          <a:xfrm>
            <a:off x="896938" y="1535113"/>
            <a:ext cx="10799762" cy="5322887"/>
          </a:xfrm>
        </p:spPr>
        <p:txBody>
          <a:bodyPr/>
          <a:lstStyle/>
          <a:p>
            <a:pPr marL="0" indent="0" eaLnBrk="1" hangingPunct="1">
              <a:buFont typeface="Arial" panose="020B0604020202090204" pitchFamily="34" charset="0"/>
              <a:buNone/>
            </a:pPr>
            <a:r>
              <a:rPr lang="zh-CN" altLang="en-US"/>
              <a:t>        党章</a:t>
            </a:r>
            <a:r>
              <a:rPr lang="en-US" altLang="zh-CN"/>
              <a:t>32</a:t>
            </a:r>
            <a:r>
              <a:rPr lang="zh-CN" altLang="en-US"/>
              <a:t>条：国有企业和集体企业中党的基层组织，发挥政治核心作用，围绕企业生产经营开展工作。保证监督党和国家的方针、政策在本企业的贯彻执行；支持股东会、董事会、监事会和经理</a:t>
            </a:r>
            <a:r>
              <a:rPr lang="en-US" altLang="zh-CN"/>
              <a:t>(</a:t>
            </a:r>
            <a:r>
              <a:rPr lang="zh-CN" altLang="en-US"/>
              <a:t>厂长</a:t>
            </a:r>
            <a:r>
              <a:rPr lang="en-US" altLang="zh-CN"/>
              <a:t>)</a:t>
            </a:r>
            <a:r>
              <a:rPr lang="zh-CN" altLang="en-US"/>
              <a:t>依法行使职权；全心全意依靠职工群众，支持职工代表大会开展工作；参与企业重大问题的决策；加强党组织的自身建设，领导思想政治工作、精神文明建设和工会、共青团等群众组织。</a:t>
            </a:r>
            <a:endParaRPr lang="en-US" altLang="zh-CN"/>
          </a:p>
          <a:p>
            <a:pPr marL="0" indent="0" eaLnBrk="1" hangingPunct="1">
              <a:buFont typeface="Arial" panose="020B0604020202090204" pitchFamily="34" charset="0"/>
              <a:buNone/>
            </a:pPr>
            <a:r>
              <a:rPr lang="en-US" altLang="zh-CN"/>
              <a:t>  </a:t>
            </a:r>
            <a:r>
              <a:rPr lang="zh-CN" altLang="en-US">
                <a:solidFill>
                  <a:srgbClr val="C00000"/>
                </a:solidFill>
              </a:rPr>
              <a:t>比较与思考</a:t>
            </a:r>
            <a:r>
              <a:rPr lang="en-US" altLang="zh-CN">
                <a:solidFill>
                  <a:srgbClr val="C00000"/>
                </a:solidFill>
              </a:rPr>
              <a:t>——</a:t>
            </a:r>
          </a:p>
          <a:p>
            <a:pPr marL="0" indent="0" eaLnBrk="1" hangingPunct="1">
              <a:buFont typeface="Arial" panose="020B0604020202090204" pitchFamily="34" charset="0"/>
              <a:buNone/>
            </a:pPr>
            <a:r>
              <a:rPr lang="zh-CN" altLang="en-US"/>
              <a:t>国家机关：党委</a:t>
            </a:r>
            <a:r>
              <a:rPr lang="en-US" altLang="zh-CN"/>
              <a:t>&gt;</a:t>
            </a:r>
            <a:r>
              <a:rPr lang="zh-CN" altLang="en-US"/>
              <a:t>政府；事业单位：党委</a:t>
            </a:r>
            <a:r>
              <a:rPr lang="en-US" altLang="zh-CN"/>
              <a:t>=</a:t>
            </a:r>
            <a:r>
              <a:rPr lang="zh-CN" altLang="en-US"/>
              <a:t>行政；国有企业：行政</a:t>
            </a:r>
            <a:r>
              <a:rPr lang="en-US" altLang="zh-CN"/>
              <a:t>&gt;</a:t>
            </a:r>
            <a:r>
              <a:rPr lang="zh-CN" altLang="en-US"/>
              <a:t>党委</a:t>
            </a:r>
            <a:endParaRPr lang="en-US" altLang="zh-CN"/>
          </a:p>
          <a:p>
            <a:pPr marL="0" indent="0" eaLnBrk="1" hangingPunct="1">
              <a:buFont typeface="Arial" panose="020B0604020202090204" pitchFamily="34" charset="0"/>
              <a:buNone/>
            </a:pPr>
            <a:r>
              <a:rPr lang="zh-CN" altLang="en-US"/>
              <a:t>国家机关：党委</a:t>
            </a:r>
            <a:r>
              <a:rPr lang="en-US" altLang="zh-CN"/>
              <a:t>&gt;</a:t>
            </a:r>
            <a:r>
              <a:rPr lang="zh-CN" altLang="en-US"/>
              <a:t>政府；事业单位：党委</a:t>
            </a:r>
            <a:r>
              <a:rPr lang="en-US" altLang="zh-CN"/>
              <a:t>&gt;</a:t>
            </a:r>
            <a:r>
              <a:rPr lang="zh-CN" altLang="en-US"/>
              <a:t>行政；国有企业：党委</a:t>
            </a:r>
            <a:r>
              <a:rPr lang="en-US" altLang="zh-CN"/>
              <a:t>&gt;</a:t>
            </a:r>
            <a:r>
              <a:rPr lang="zh-CN" altLang="en-US"/>
              <a:t>行政</a:t>
            </a:r>
            <a:endParaRPr lang="en-US" altLang="zh-CN"/>
          </a:p>
          <a:p>
            <a:pPr marL="0" indent="0" algn="ctr" eaLnBrk="1" hangingPunct="1">
              <a:buFont typeface="Arial" panose="020B0604020202090204" pitchFamily="34" charset="0"/>
              <a:buNone/>
            </a:pPr>
            <a:r>
              <a:rPr lang="en-US" altLang="zh-CN" sz="2800">
                <a:solidFill>
                  <a:srgbClr val="C00000"/>
                </a:solidFill>
              </a:rPr>
              <a:t>    </a:t>
            </a:r>
            <a:r>
              <a:rPr lang="zh-CN" altLang="en-US" sz="2800">
                <a:solidFill>
                  <a:srgbClr val="C00000"/>
                </a:solidFill>
              </a:rPr>
              <a:t>加强党的领导地位！！！</a:t>
            </a:r>
          </a:p>
        </p:txBody>
      </p:sp>
    </p:spTree>
    <p:custDataLst>
      <p:tags r:id="rId1"/>
    </p:custData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2"/>
            </p:custDataLst>
          </p:nvPr>
        </p:nvSpPr>
        <p:spPr>
          <a:xfrm>
            <a:off x="8382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按劳分配</a:t>
            </a:r>
            <a:endParaRPr lang="zh-CN" sz="2000" b="1" dirty="0">
              <a:solidFill>
                <a:schemeClr val="bg1"/>
              </a:solidFill>
            </a:endParaRPr>
          </a:p>
        </p:txBody>
      </p:sp>
      <p:sp>
        <p:nvSpPr>
          <p:cNvPr id="5" name="等腰三角形 4"/>
          <p:cNvSpPr/>
          <p:nvPr>
            <p:custDataLst>
              <p:tags r:id="rId3"/>
            </p:custDataLst>
          </p:nvPr>
        </p:nvSpPr>
        <p:spPr>
          <a:xfrm>
            <a:off x="8382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6" name="椭圆 5"/>
          <p:cNvSpPr/>
          <p:nvPr>
            <p:custDataLst>
              <p:tags r:id="rId4"/>
            </p:custDataLst>
          </p:nvPr>
        </p:nvSpPr>
        <p:spPr>
          <a:xfrm>
            <a:off x="14938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一</a:t>
            </a:r>
          </a:p>
        </p:txBody>
      </p:sp>
      <p:sp>
        <p:nvSpPr>
          <p:cNvPr id="14" name="任意多边形 13"/>
          <p:cNvSpPr/>
          <p:nvPr>
            <p:custDataLst>
              <p:tags r:id="rId5"/>
            </p:custDataLst>
          </p:nvPr>
        </p:nvSpPr>
        <p:spPr>
          <a:xfrm>
            <a:off x="36576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多种分配方式</a:t>
            </a:r>
          </a:p>
          <a:p>
            <a:pPr algn="ctr" eaLnBrk="1" fontAlgn="auto" hangingPunct="1">
              <a:lnSpc>
                <a:spcPct val="120000"/>
              </a:lnSpc>
              <a:spcBef>
                <a:spcPts val="200"/>
              </a:spcBef>
              <a:spcAft>
                <a:spcPts val="200"/>
              </a:spcAft>
              <a:defRPr/>
            </a:pPr>
            <a:r>
              <a:rPr lang="zh-CN" altLang="en-US" sz="2000" b="1" dirty="0">
                <a:solidFill>
                  <a:schemeClr val="bg1"/>
                </a:solidFill>
              </a:rPr>
              <a:t>并存</a:t>
            </a:r>
          </a:p>
        </p:txBody>
      </p:sp>
      <p:sp>
        <p:nvSpPr>
          <p:cNvPr id="15" name="等腰三角形 14"/>
          <p:cNvSpPr/>
          <p:nvPr>
            <p:custDataLst>
              <p:tags r:id="rId6"/>
            </p:custDataLst>
          </p:nvPr>
        </p:nvSpPr>
        <p:spPr>
          <a:xfrm>
            <a:off x="36576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16" name="椭圆 15"/>
          <p:cNvSpPr/>
          <p:nvPr>
            <p:custDataLst>
              <p:tags r:id="rId7"/>
            </p:custDataLst>
          </p:nvPr>
        </p:nvSpPr>
        <p:spPr>
          <a:xfrm>
            <a:off x="43132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二</a:t>
            </a:r>
          </a:p>
        </p:txBody>
      </p:sp>
      <p:sp>
        <p:nvSpPr>
          <p:cNvPr id="18" name="任意多边形 17"/>
          <p:cNvSpPr/>
          <p:nvPr>
            <p:custDataLst>
              <p:tags r:id="rId8"/>
            </p:custDataLst>
          </p:nvPr>
        </p:nvSpPr>
        <p:spPr>
          <a:xfrm>
            <a:off x="64770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微观分配</a:t>
            </a:r>
          </a:p>
          <a:p>
            <a:pPr algn="ctr" eaLnBrk="1" fontAlgn="auto" hangingPunct="1">
              <a:lnSpc>
                <a:spcPct val="120000"/>
              </a:lnSpc>
              <a:spcBef>
                <a:spcPts val="200"/>
              </a:spcBef>
              <a:spcAft>
                <a:spcPts val="200"/>
              </a:spcAft>
              <a:defRPr/>
            </a:pPr>
            <a:r>
              <a:rPr lang="zh-CN" altLang="en-US" sz="2000" b="1" dirty="0">
                <a:solidFill>
                  <a:schemeClr val="bg1"/>
                </a:solidFill>
              </a:rPr>
              <a:t>与宏观调节</a:t>
            </a:r>
          </a:p>
        </p:txBody>
      </p:sp>
      <p:sp>
        <p:nvSpPr>
          <p:cNvPr id="19" name="等腰三角形 18"/>
          <p:cNvSpPr/>
          <p:nvPr>
            <p:custDataLst>
              <p:tags r:id="rId9"/>
            </p:custDataLst>
          </p:nvPr>
        </p:nvSpPr>
        <p:spPr>
          <a:xfrm>
            <a:off x="64770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0" name="椭圆 19"/>
          <p:cNvSpPr/>
          <p:nvPr>
            <p:custDataLst>
              <p:tags r:id="rId10"/>
            </p:custDataLst>
          </p:nvPr>
        </p:nvSpPr>
        <p:spPr>
          <a:xfrm>
            <a:off x="71326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三</a:t>
            </a:r>
          </a:p>
        </p:txBody>
      </p:sp>
      <p:grpSp>
        <p:nvGrpSpPr>
          <p:cNvPr id="135178" name="组合 2"/>
          <p:cNvGrpSpPr/>
          <p:nvPr/>
        </p:nvGrpSpPr>
        <p:grpSpPr bwMode="auto">
          <a:xfrm>
            <a:off x="9296400" y="2427288"/>
            <a:ext cx="2073275" cy="2762250"/>
            <a:chOff x="9296400" y="2438516"/>
            <a:chExt cx="2074053" cy="2763167"/>
          </a:xfrm>
        </p:grpSpPr>
        <p:sp>
          <p:nvSpPr>
            <p:cNvPr id="22" name="任意多边形 21"/>
            <p:cNvSpPr/>
            <p:nvPr>
              <p:custDataLst>
                <p:tags r:id="rId12"/>
              </p:custDataLst>
            </p:nvPr>
          </p:nvSpPr>
          <p:spPr>
            <a:xfrm>
              <a:off x="9296400" y="2795822"/>
              <a:ext cx="2074053" cy="2405861"/>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效率与公平</a:t>
              </a:r>
            </a:p>
          </p:txBody>
        </p:sp>
        <p:sp>
          <p:nvSpPr>
            <p:cNvPr id="23" name="等腰三角形 22"/>
            <p:cNvSpPr/>
            <p:nvPr>
              <p:custDataLst>
                <p:tags r:id="rId13"/>
              </p:custDataLst>
            </p:nvPr>
          </p:nvSpPr>
          <p:spPr>
            <a:xfrm>
              <a:off x="9296400" y="2795822"/>
              <a:ext cx="2074053" cy="514521"/>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4" name="椭圆 23"/>
            <p:cNvSpPr/>
            <p:nvPr>
              <p:custDataLst>
                <p:tags r:id="rId14"/>
              </p:custDataLst>
            </p:nvPr>
          </p:nvSpPr>
          <p:spPr>
            <a:xfrm>
              <a:off x="9952284" y="2438516"/>
              <a:ext cx="762286" cy="762253"/>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四</a:t>
              </a:r>
            </a:p>
          </p:txBody>
        </p:sp>
      </p:grpSp>
      <p:sp>
        <p:nvSpPr>
          <p:cNvPr id="135179" name="文本框 16"/>
          <p:cNvSpPr txBox="1">
            <a:spLocks noChangeArrowheads="1"/>
          </p:cNvSpPr>
          <p:nvPr>
            <p:custDataLst>
              <p:tags r:id="rId11"/>
            </p:custDataLst>
          </p:nvPr>
        </p:nvSpPr>
        <p:spPr bwMode="auto">
          <a:xfrm>
            <a:off x="838200" y="365125"/>
            <a:ext cx="10515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50000"/>
              </a:lnSpc>
              <a:spcBef>
                <a:spcPct val="0"/>
              </a:spcBef>
              <a:buFontTx/>
              <a:buNone/>
            </a:pPr>
            <a:r>
              <a:rPr lang="zh-CN" altLang="en-US" sz="3600" b="1">
                <a:solidFill>
                  <a:srgbClr val="C00000"/>
                </a:solidFill>
              </a:rPr>
              <a:t>第五章    收入分配理论</a:t>
            </a:r>
            <a:endParaRPr lang="en-US" altLang="zh-CN" sz="3600" b="1">
              <a:solidFill>
                <a:srgbClr val="C00000"/>
              </a:solidFill>
            </a:endParaRPr>
          </a:p>
          <a:p>
            <a:pPr eaLnBrk="1" hangingPunct="1">
              <a:lnSpc>
                <a:spcPct val="150000"/>
              </a:lnSpc>
              <a:spcBef>
                <a:spcPct val="0"/>
              </a:spcBef>
              <a:buFontTx/>
              <a:buNone/>
            </a:pPr>
            <a:r>
              <a:rPr lang="en-US" altLang="zh-CN" sz="3600" b="1">
                <a:solidFill>
                  <a:schemeClr val="tx1"/>
                </a:solidFill>
              </a:rPr>
              <a:t>                ——</a:t>
            </a:r>
            <a:r>
              <a:rPr lang="zh-CN" altLang="en-US" sz="3600" b="1">
                <a:solidFill>
                  <a:schemeClr val="tx1"/>
                </a:solidFill>
              </a:rPr>
              <a:t>社会主义市场经济条件下的分配制度</a:t>
            </a:r>
          </a:p>
        </p:txBody>
      </p:sp>
    </p:spTree>
    <p:custDataLst>
      <p:tags r:id="rId1"/>
    </p:custData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423183"/>
            <a:ext cx="10515600" cy="973138"/>
          </a:xfrm>
        </p:spPr>
        <p:txBody>
          <a:bodyPr/>
          <a:lstStyle/>
          <a:p>
            <a:r>
              <a:rPr lang="zh-CN" altLang="en-US" dirty="0">
                <a:solidFill>
                  <a:srgbClr val="C00000"/>
                </a:solidFill>
              </a:rPr>
              <a:t>相关链接：分配现实</a:t>
            </a:r>
          </a:p>
        </p:txBody>
      </p:sp>
      <p:sp>
        <p:nvSpPr>
          <p:cNvPr id="3" name="内容占位符 2"/>
          <p:cNvSpPr>
            <a:spLocks noGrp="1"/>
          </p:cNvSpPr>
          <p:nvPr>
            <p:ph idx="1"/>
          </p:nvPr>
        </p:nvSpPr>
        <p:spPr>
          <a:xfrm>
            <a:off x="898072" y="1635276"/>
            <a:ext cx="10395856" cy="4436684"/>
          </a:xfrm>
        </p:spPr>
        <p:txBody>
          <a:bodyPr/>
          <a:lstStyle/>
          <a:p>
            <a:r>
              <a:rPr lang="zh-CN" altLang="en-US" b="1" dirty="0"/>
              <a:t>“我们人均年收入是</a:t>
            </a:r>
            <a:r>
              <a:rPr lang="en-US" altLang="zh-CN" b="1" dirty="0"/>
              <a:t>3</a:t>
            </a:r>
            <a:r>
              <a:rPr lang="zh-CN" altLang="en-US" b="1" dirty="0"/>
              <a:t>万元，但是有</a:t>
            </a:r>
            <a:r>
              <a:rPr lang="en-US" altLang="zh-CN" b="1" dirty="0"/>
              <a:t>6</a:t>
            </a:r>
            <a:r>
              <a:rPr lang="zh-CN" altLang="en-US" b="1" dirty="0"/>
              <a:t>亿人每个月的收入也就</a:t>
            </a:r>
            <a:r>
              <a:rPr lang="en-US" altLang="zh-CN" b="1" dirty="0"/>
              <a:t>1000</a:t>
            </a:r>
            <a:r>
              <a:rPr lang="zh-CN" altLang="en-US" b="1" dirty="0"/>
              <a:t>元” 。</a:t>
            </a:r>
            <a:endParaRPr lang="en-US" altLang="zh-CN" b="1" dirty="0"/>
          </a:p>
          <a:p>
            <a:pPr marL="0" indent="0">
              <a:buNone/>
            </a:pPr>
            <a:r>
              <a:rPr lang="zh-CN" altLang="en-US" b="1" dirty="0"/>
              <a:t>                                    </a:t>
            </a:r>
            <a:r>
              <a:rPr lang="en-US" altLang="zh-CN" b="1" dirty="0"/>
              <a:t>——</a:t>
            </a:r>
            <a:r>
              <a:rPr lang="zh-CN" altLang="en-US" b="1" dirty="0"/>
              <a:t>李克强  </a:t>
            </a:r>
            <a:r>
              <a:rPr lang="en-US" altLang="zh-CN" b="1" dirty="0"/>
              <a:t>2020</a:t>
            </a:r>
            <a:r>
              <a:rPr lang="zh-CN" altLang="en-US" b="1" dirty="0"/>
              <a:t>年</a:t>
            </a:r>
            <a:r>
              <a:rPr lang="en-US" altLang="zh-CN" b="1" dirty="0"/>
              <a:t>5</a:t>
            </a:r>
            <a:r>
              <a:rPr lang="zh-CN" altLang="en-US" b="1" dirty="0"/>
              <a:t>月</a:t>
            </a:r>
            <a:r>
              <a:rPr lang="en-US" altLang="zh-CN" b="1" dirty="0"/>
              <a:t>28</a:t>
            </a:r>
            <a:r>
              <a:rPr lang="zh-CN" altLang="en-US" b="1" dirty="0"/>
              <a:t>日的新闻发布会</a:t>
            </a:r>
            <a:endParaRPr lang="en-US" altLang="zh-CN" b="1" dirty="0"/>
          </a:p>
          <a:p>
            <a:pPr marL="0" indent="0">
              <a:buNone/>
            </a:pPr>
            <a:endParaRPr lang="en-US" altLang="zh-CN" b="1" dirty="0"/>
          </a:p>
          <a:p>
            <a:r>
              <a:rPr lang="zh-CN" altLang="en-US" b="1" dirty="0"/>
              <a:t>“月收入超过</a:t>
            </a:r>
            <a:r>
              <a:rPr lang="en-US" altLang="zh-CN" b="1" dirty="0"/>
              <a:t>5000</a:t>
            </a:r>
            <a:r>
              <a:rPr lang="zh-CN" altLang="en-US" b="1" dirty="0"/>
              <a:t>元的，中国只有</a:t>
            </a:r>
            <a:r>
              <a:rPr lang="en-US" altLang="zh-CN" b="1" dirty="0"/>
              <a:t>7200</a:t>
            </a:r>
            <a:r>
              <a:rPr lang="zh-CN" altLang="en-US" b="1" dirty="0"/>
              <a:t>万人”。</a:t>
            </a:r>
            <a:endParaRPr lang="en-US" altLang="zh-CN" b="1" dirty="0"/>
          </a:p>
          <a:p>
            <a:r>
              <a:rPr lang="zh-CN" altLang="en-US" b="1" dirty="0"/>
              <a:t>“</a:t>
            </a:r>
            <a:r>
              <a:rPr lang="en-US" altLang="zh-CN" b="1" dirty="0"/>
              <a:t>2019</a:t>
            </a:r>
            <a:r>
              <a:rPr lang="zh-CN" altLang="en-US" b="1" dirty="0"/>
              <a:t>年每月可支配收入达</a:t>
            </a:r>
            <a:r>
              <a:rPr lang="en-US" altLang="zh-CN" b="1" dirty="0"/>
              <a:t>2214</a:t>
            </a:r>
            <a:r>
              <a:rPr lang="zh-CN" altLang="en-US" b="1" dirty="0"/>
              <a:t>元的，达</a:t>
            </a:r>
            <a:r>
              <a:rPr lang="en-US" altLang="zh-CN" b="1" dirty="0"/>
              <a:t>50%</a:t>
            </a:r>
            <a:r>
              <a:rPr lang="zh-CN" altLang="en-US" b="1" dirty="0"/>
              <a:t>”。</a:t>
            </a:r>
            <a:endParaRPr lang="en-US" altLang="zh-CN" b="1" dirty="0"/>
          </a:p>
          <a:p>
            <a:pPr marL="0" indent="0">
              <a:buNone/>
            </a:pPr>
            <a:r>
              <a:rPr lang="zh-CN" altLang="en-US" b="1" dirty="0"/>
              <a:t>                                    </a:t>
            </a:r>
            <a:r>
              <a:rPr lang="en-US" altLang="zh-CN" b="1" dirty="0"/>
              <a:t>——</a:t>
            </a:r>
            <a:r>
              <a:rPr lang="zh-CN" altLang="en-US" b="1" dirty="0"/>
              <a:t>财新 </a:t>
            </a:r>
            <a:r>
              <a:rPr lang="en-US" altLang="zh-CN" b="1" dirty="0"/>
              <a:t>《</a:t>
            </a:r>
            <a:r>
              <a:rPr lang="zh-CN" altLang="en-US" b="1" dirty="0"/>
              <a:t>国民经济和社会发展统计公报</a:t>
            </a:r>
            <a:r>
              <a:rPr lang="en-US" altLang="zh-CN" b="1" dirty="0"/>
              <a:t>》</a:t>
            </a:r>
          </a:p>
          <a:p>
            <a:pPr marL="0" indent="0">
              <a:buNone/>
            </a:pPr>
            <a:r>
              <a:rPr lang="zh-CN" altLang="en-US" b="1" dirty="0"/>
              <a:t>      </a:t>
            </a:r>
            <a:endParaRPr lang="en-US" altLang="zh-CN" b="1" dirty="0"/>
          </a:p>
          <a:p>
            <a:pPr marL="0" indent="0">
              <a:buNone/>
            </a:pPr>
            <a:r>
              <a:rPr lang="zh-CN" altLang="en-US" b="1" dirty="0">
                <a:solidFill>
                  <a:srgbClr val="C00000"/>
                </a:solidFill>
              </a:rPr>
              <a:t>  保就业、促消费、保民生、地摊经济</a:t>
            </a:r>
            <a:r>
              <a:rPr lang="en-US" altLang="zh-CN" b="1" dirty="0">
                <a:solidFill>
                  <a:srgbClr val="C00000"/>
                </a:solidFill>
              </a:rPr>
              <a:t>……</a:t>
            </a:r>
            <a:endParaRPr lang="zh-CN" altLang="en-US" b="1" dirty="0">
              <a:solidFill>
                <a:srgbClr val="C00000"/>
              </a:solidFill>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传统“乌托邦”思想</a:t>
            </a:r>
          </a:p>
        </p:txBody>
      </p:sp>
      <p:sp>
        <p:nvSpPr>
          <p:cNvPr id="3" name="内容占位符 2"/>
          <p:cNvSpPr>
            <a:spLocks noGrp="1"/>
          </p:cNvSpPr>
          <p:nvPr>
            <p:ph idx="1"/>
          </p:nvPr>
        </p:nvSpPr>
        <p:spPr>
          <a:xfrm>
            <a:off x="1608667" y="1338263"/>
            <a:ext cx="9745133" cy="5047402"/>
          </a:xfrm>
        </p:spPr>
        <p:txBody>
          <a:bodyPr/>
          <a:lstStyle/>
          <a:p>
            <a:r>
              <a:rPr lang="zh-CN" altLang="en-US" dirty="0">
                <a:solidFill>
                  <a:schemeClr val="tx1"/>
                </a:solidFill>
              </a:rPr>
              <a:t>实现财产公有、人民平等；认为私有制是万恶之源。</a:t>
            </a:r>
            <a:endParaRPr lang="en-US" altLang="zh-CN" dirty="0">
              <a:solidFill>
                <a:schemeClr val="tx1"/>
              </a:solidFill>
            </a:endParaRPr>
          </a:p>
          <a:p>
            <a:r>
              <a:rPr lang="zh-CN" altLang="en-US" dirty="0">
                <a:solidFill>
                  <a:schemeClr val="tx1"/>
                </a:solidFill>
              </a:rPr>
              <a:t>圣西门</a:t>
            </a:r>
            <a:r>
              <a:rPr lang="en-US" altLang="zh-CN" dirty="0">
                <a:solidFill>
                  <a:schemeClr val="tx1"/>
                </a:solidFill>
              </a:rPr>
              <a:t>——</a:t>
            </a:r>
            <a:r>
              <a:rPr lang="zh-CN" altLang="en-US" dirty="0">
                <a:solidFill>
                  <a:schemeClr val="tx1"/>
                </a:solidFill>
              </a:rPr>
              <a:t>“资本主义的无政府状态是一切灾难中最严重的灾难”</a:t>
            </a:r>
            <a:endParaRPr lang="en-US" altLang="zh-CN" dirty="0">
              <a:solidFill>
                <a:schemeClr val="tx1"/>
              </a:solidFill>
            </a:endParaRPr>
          </a:p>
          <a:p>
            <a:r>
              <a:rPr lang="zh-CN" altLang="en-US" dirty="0">
                <a:solidFill>
                  <a:schemeClr val="tx1"/>
                </a:solidFill>
              </a:rPr>
              <a:t>傅立叶</a:t>
            </a:r>
            <a:r>
              <a:rPr lang="en-US" altLang="zh-CN" dirty="0">
                <a:solidFill>
                  <a:schemeClr val="tx1"/>
                </a:solidFill>
              </a:rPr>
              <a:t>——</a:t>
            </a:r>
            <a:r>
              <a:rPr lang="zh-CN" altLang="en-US" dirty="0">
                <a:solidFill>
                  <a:schemeClr val="tx1"/>
                </a:solidFill>
              </a:rPr>
              <a:t>“资本主义的雇佣劳动制度是在恢复奴隶制度”</a:t>
            </a:r>
            <a:endParaRPr lang="en-US" altLang="zh-CN" dirty="0">
              <a:solidFill>
                <a:schemeClr val="tx1"/>
              </a:solidFill>
            </a:endParaRPr>
          </a:p>
          <a:p>
            <a:r>
              <a:rPr lang="zh-CN" altLang="en-US" dirty="0">
                <a:solidFill>
                  <a:schemeClr val="tx1"/>
                </a:solidFill>
              </a:rPr>
              <a:t>欧   文</a:t>
            </a:r>
            <a:r>
              <a:rPr lang="en-US" altLang="zh-CN" dirty="0">
                <a:solidFill>
                  <a:schemeClr val="tx1"/>
                </a:solidFill>
              </a:rPr>
              <a:t>——</a:t>
            </a:r>
            <a:r>
              <a:rPr lang="zh-CN" altLang="en-US" dirty="0">
                <a:solidFill>
                  <a:schemeClr val="tx1"/>
                </a:solidFill>
              </a:rPr>
              <a:t>“资本主义的私有制是一切阶级纷争的根源”</a:t>
            </a:r>
            <a:endParaRPr lang="en-US" altLang="zh-CN" dirty="0">
              <a:solidFill>
                <a:schemeClr val="tx1"/>
              </a:solidFill>
            </a:endParaRPr>
          </a:p>
          <a:p>
            <a:endParaRPr lang="en-US" altLang="zh-CN" dirty="0">
              <a:solidFill>
                <a:schemeClr val="tx1"/>
              </a:solidFill>
            </a:endParaRPr>
          </a:p>
          <a:p>
            <a:pPr marL="0" indent="0">
              <a:buNone/>
            </a:pPr>
            <a:r>
              <a:rPr lang="zh-CN" altLang="en-US" dirty="0">
                <a:solidFill>
                  <a:schemeClr val="tx1"/>
                </a:solidFill>
              </a:rPr>
              <a:t>所以，财产公有制的社会主义必然取代资本主义！</a:t>
            </a:r>
            <a:endParaRPr lang="en-US" altLang="zh-CN" dirty="0">
              <a:solidFill>
                <a:schemeClr val="tx1"/>
              </a:solidFill>
            </a:endParaRPr>
          </a:p>
          <a:p>
            <a:pPr marL="0" indent="0">
              <a:buNone/>
            </a:pPr>
            <a:r>
              <a:rPr lang="zh-CN" altLang="en-US" dirty="0">
                <a:solidFill>
                  <a:schemeClr val="tx1"/>
                </a:solidFill>
              </a:rPr>
              <a:t>           追求平等、自由、博爱！</a:t>
            </a:r>
            <a:endParaRPr lang="en-US" altLang="zh-CN" dirty="0">
              <a:solidFill>
                <a:schemeClr val="tx1"/>
              </a:solidFill>
            </a:endParaRPr>
          </a:p>
          <a:p>
            <a:pPr marL="0" indent="0" algn="l">
              <a:buNone/>
            </a:pPr>
            <a:r>
              <a:rPr lang="zh-CN" altLang="en-US" dirty="0">
                <a:solidFill>
                  <a:schemeClr val="tx1"/>
                </a:solidFill>
              </a:rPr>
              <a:t>           </a:t>
            </a:r>
            <a:r>
              <a:rPr lang="zh-CN" altLang="en-US" dirty="0">
                <a:solidFill>
                  <a:srgbClr val="7030A0"/>
                </a:solidFill>
              </a:rPr>
              <a:t>热点话题：</a:t>
            </a:r>
            <a:r>
              <a:rPr lang="zh-CN" altLang="en-US" dirty="0">
                <a:solidFill>
                  <a:srgbClr val="C00000"/>
                </a:solidFill>
              </a:rPr>
              <a:t>腾讯</a:t>
            </a:r>
            <a:r>
              <a:rPr lang="zh-CN" altLang="en-US" dirty="0">
                <a:solidFill>
                  <a:srgbClr val="7030A0"/>
                </a:solidFill>
              </a:rPr>
              <a:t>再投</a:t>
            </a:r>
            <a:r>
              <a:rPr lang="en-US" altLang="zh-CN" dirty="0">
                <a:solidFill>
                  <a:srgbClr val="7030A0"/>
                </a:solidFill>
              </a:rPr>
              <a:t>500</a:t>
            </a:r>
            <a:r>
              <a:rPr lang="zh-CN" altLang="en-US" dirty="0">
                <a:solidFill>
                  <a:srgbClr val="7030A0"/>
                </a:solidFill>
              </a:rPr>
              <a:t>亿助力“共同富裕”</a:t>
            </a:r>
            <a:r>
              <a:rPr lang="en-US" altLang="zh-CN" dirty="0">
                <a:solidFill>
                  <a:srgbClr val="7030A0"/>
                </a:solidFill>
              </a:rPr>
              <a:t>8</a:t>
            </a:r>
            <a:r>
              <a:rPr lang="zh-CN" altLang="en-US" dirty="0">
                <a:solidFill>
                  <a:srgbClr val="7030A0"/>
                </a:solidFill>
              </a:rPr>
              <a:t>月</a:t>
            </a:r>
          </a:p>
          <a:p>
            <a:pPr marL="0" indent="0" algn="ctr">
              <a:buNone/>
            </a:pPr>
            <a:r>
              <a:rPr lang="zh-CN" altLang="en-US" dirty="0">
                <a:solidFill>
                  <a:srgbClr val="7030A0"/>
                </a:solidFill>
              </a:rPr>
              <a:t>                   </a:t>
            </a:r>
            <a:r>
              <a:rPr lang="zh-CN" altLang="en-US" dirty="0">
                <a:solidFill>
                  <a:srgbClr val="C00000"/>
                </a:solidFill>
              </a:rPr>
              <a:t>阿里巴巴</a:t>
            </a:r>
            <a:r>
              <a:rPr lang="zh-CN" altLang="en-US" dirty="0">
                <a:solidFill>
                  <a:srgbClr val="7030A0"/>
                </a:solidFill>
              </a:rPr>
              <a:t>捐</a:t>
            </a:r>
            <a:r>
              <a:rPr lang="en-US" altLang="zh-CN" dirty="0">
                <a:solidFill>
                  <a:srgbClr val="7030A0"/>
                </a:solidFill>
              </a:rPr>
              <a:t>1000</a:t>
            </a:r>
            <a:r>
              <a:rPr lang="zh-CN" altLang="en-US" dirty="0">
                <a:solidFill>
                  <a:srgbClr val="7030A0"/>
                </a:solidFill>
              </a:rPr>
              <a:t>亿，包括设“共同富裕基金”</a:t>
            </a:r>
            <a:r>
              <a:rPr lang="en-US" altLang="zh-CN" dirty="0">
                <a:solidFill>
                  <a:srgbClr val="7030A0"/>
                </a:solidFill>
              </a:rPr>
              <a:t>9</a:t>
            </a:r>
            <a:r>
              <a:rPr lang="zh-CN" altLang="en-US" dirty="0">
                <a:solidFill>
                  <a:srgbClr val="7030A0"/>
                </a:solidFill>
              </a:rPr>
              <a:t>月（</a:t>
            </a:r>
            <a:r>
              <a:rPr lang="zh-CN" altLang="en-US" dirty="0">
                <a:solidFill>
                  <a:srgbClr val="C00000"/>
                </a:solidFill>
              </a:rPr>
              <a:t>民营</a:t>
            </a:r>
            <a:r>
              <a:rPr lang="zh-CN" altLang="en-US" dirty="0">
                <a:solidFill>
                  <a:srgbClr val="7030A0"/>
                </a:solidFill>
              </a:rPr>
              <a:t>）</a:t>
            </a:r>
          </a:p>
        </p:txBody>
      </p:sp>
    </p:spTree>
    <p:custDataLst>
      <p:tags r:id="rId1"/>
    </p:custData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4414" y="21392"/>
            <a:ext cx="10823171" cy="6815216"/>
          </a:xfrm>
        </p:spPr>
      </p:pic>
    </p:spTree>
    <p:custDataLst>
      <p:tags r:id="rId1"/>
    </p:custData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C00000"/>
                </a:solidFill>
              </a:rPr>
              <a:t>相关链接：</a:t>
            </a:r>
            <a:r>
              <a:rPr lang="zh-CN" altLang="en-US" dirty="0"/>
              <a:t>收入</a:t>
            </a:r>
            <a:r>
              <a:rPr kumimoji="1" lang="zh-CN" altLang="en-US" dirty="0"/>
              <a:t>差距</a:t>
            </a:r>
          </a:p>
        </p:txBody>
      </p:sp>
      <p:sp>
        <p:nvSpPr>
          <p:cNvPr id="3" name="内容占位符 2"/>
          <p:cNvSpPr>
            <a:spLocks noGrp="1"/>
          </p:cNvSpPr>
          <p:nvPr>
            <p:ph idx="1"/>
          </p:nvPr>
        </p:nvSpPr>
        <p:spPr/>
        <p:txBody>
          <a:bodyPr/>
          <a:lstStyle/>
          <a:p>
            <a:pPr>
              <a:lnSpc>
                <a:spcPct val="150000"/>
              </a:lnSpc>
            </a:pPr>
            <a:r>
              <a:rPr kumimoji="1" lang="zh-CN" altLang="en-US" b="1" dirty="0"/>
              <a:t>一、全球化、资本流动与财富分配</a:t>
            </a:r>
            <a:endParaRPr kumimoji="1" lang="en-US" altLang="zh-CN" b="1" dirty="0"/>
          </a:p>
          <a:p>
            <a:pPr>
              <a:lnSpc>
                <a:spcPct val="150000"/>
              </a:lnSpc>
            </a:pPr>
            <a:r>
              <a:rPr kumimoji="1" lang="zh-CN" altLang="en-US" b="1" dirty="0"/>
              <a:t>二、高科技、资本与财富分配</a:t>
            </a:r>
            <a:endParaRPr kumimoji="1" lang="en-US" altLang="zh-CN" b="1" dirty="0"/>
          </a:p>
          <a:p>
            <a:pPr>
              <a:lnSpc>
                <a:spcPct val="150000"/>
              </a:lnSpc>
            </a:pPr>
            <a:r>
              <a:rPr kumimoji="1" lang="zh-CN" altLang="en-US" b="1" dirty="0"/>
              <a:t>三、公共政策与收入差距</a:t>
            </a:r>
            <a:endParaRPr kumimoji="1" lang="en-US" altLang="zh-CN" b="1" dirty="0"/>
          </a:p>
          <a:p>
            <a:pPr>
              <a:lnSpc>
                <a:spcPct val="150000"/>
              </a:lnSpc>
            </a:pPr>
            <a:endParaRPr kumimoji="1" lang="en-US" altLang="zh-CN" b="1" dirty="0"/>
          </a:p>
          <a:p>
            <a:pPr marL="0" indent="0">
              <a:lnSpc>
                <a:spcPct val="150000"/>
              </a:lnSpc>
              <a:buNone/>
            </a:pPr>
            <a:r>
              <a:rPr kumimoji="1" lang="zh-CN" altLang="en-US" b="1" dirty="0"/>
              <a:t>具体表现：城乡差距、地区差距、行业差距、职业差距等。</a:t>
            </a:r>
          </a:p>
        </p:txBody>
      </p:sp>
    </p:spTree>
    <p:custDataLst>
      <p:tags r:id="rId1"/>
    </p:custData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43473833-FAB3-D04C-AD4F-FF70E3184E4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312508" cy="6771503"/>
          </a:xfrm>
        </p:spPr>
      </p:pic>
      <p:pic>
        <p:nvPicPr>
          <p:cNvPr id="6" name="内容占位符 4">
            <a:extLst>
              <a:ext uri="{FF2B5EF4-FFF2-40B4-BE49-F238E27FC236}">
                <a16:creationId xmlns:a16="http://schemas.microsoft.com/office/drawing/2014/main" id="{B62C1BA2-0E52-DB45-8EE0-EDEA385C9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042387" y="-1"/>
            <a:ext cx="4539767" cy="677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内容占位符 4">
            <a:extLst>
              <a:ext uri="{FF2B5EF4-FFF2-40B4-BE49-F238E27FC236}">
                <a16:creationId xmlns:a16="http://schemas.microsoft.com/office/drawing/2014/main" id="{CCA1F134-4339-8146-B007-C18EB799E8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8485359" y="3929449"/>
            <a:ext cx="3609846" cy="29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圆角矩形 7">
            <a:extLst>
              <a:ext uri="{FF2B5EF4-FFF2-40B4-BE49-F238E27FC236}">
                <a16:creationId xmlns:a16="http://schemas.microsoft.com/office/drawing/2014/main" id="{40AA7270-92EC-E246-800D-8553370C1960}"/>
              </a:ext>
            </a:extLst>
          </p:cNvPr>
          <p:cNvSpPr/>
          <p:nvPr/>
        </p:nvSpPr>
        <p:spPr>
          <a:xfrm>
            <a:off x="8582153" y="679623"/>
            <a:ext cx="3416257" cy="1569308"/>
          </a:xfrm>
          <a:prstGeom prst="roundRect">
            <a:avLst/>
          </a:prstGeom>
          <a:noFill/>
          <a:ln w="63500" cap="flat" cmpd="sng">
            <a:solidFill>
              <a:schemeClr val="accent1"/>
            </a:solidFill>
            <a:miter lim="800000"/>
          </a:ln>
        </p:spPr>
        <p:txBody>
          <a:bodyPr rtlCol="0" anchor="ctr"/>
          <a:lstStyle/>
          <a:p>
            <a:pPr algn="ctr"/>
            <a:r>
              <a:rPr kumimoji="1" lang="en-US" altLang="zh-CN" sz="2000" b="1" dirty="0">
                <a:solidFill>
                  <a:srgbClr val="FF0000"/>
                </a:solidFill>
                <a:latin typeface="Arail" charset="0"/>
                <a:ea typeface="Arail" charset="0"/>
                <a:cs typeface="Arail" charset="0"/>
              </a:rPr>
              <a:t>2021</a:t>
            </a:r>
            <a:r>
              <a:rPr kumimoji="1" lang="zh-CN" altLang="en-US" sz="2000" b="1" dirty="0">
                <a:solidFill>
                  <a:srgbClr val="FF0000"/>
                </a:solidFill>
                <a:latin typeface="Arail" charset="0"/>
                <a:ea typeface="Arail" charset="0"/>
                <a:cs typeface="Arail" charset="0"/>
              </a:rPr>
              <a:t>年全国各省市自治区人均可支配收入排行榜</a:t>
            </a:r>
            <a:endParaRPr kumimoji="1" lang="en-US" altLang="zh-CN" sz="2000" b="1" dirty="0">
              <a:solidFill>
                <a:srgbClr val="FF0000"/>
              </a:solidFill>
              <a:latin typeface="Arail" charset="0"/>
              <a:ea typeface="Arail" charset="0"/>
              <a:cs typeface="Arail" charset="0"/>
            </a:endParaRPr>
          </a:p>
          <a:p>
            <a:pPr algn="ctr"/>
            <a:endParaRPr kumimoji="1" lang="en-US" altLang="zh-CN" dirty="0">
              <a:latin typeface="Arail" charset="0"/>
              <a:ea typeface="Arail" charset="0"/>
              <a:cs typeface="Arail" charset="0"/>
            </a:endParaRPr>
          </a:p>
          <a:p>
            <a:pPr algn="ctr"/>
            <a:r>
              <a:rPr kumimoji="1" lang="zh-CN" altLang="en-US" dirty="0">
                <a:latin typeface="Arail" charset="0"/>
                <a:ea typeface="Arail" charset="0"/>
                <a:cs typeface="Arail" charset="0"/>
              </a:rPr>
              <a:t>国家统计局发布数据</a:t>
            </a:r>
            <a:endParaRPr kumimoji="1" lang="en-US" altLang="zh-CN" dirty="0">
              <a:latin typeface="Arail" charset="0"/>
              <a:ea typeface="Arail" charset="0"/>
              <a:cs typeface="Arail" charset="0"/>
            </a:endParaRPr>
          </a:p>
          <a:p>
            <a:pPr algn="ctr"/>
            <a:r>
              <a:rPr kumimoji="1" lang="en-US" altLang="zh-CN" dirty="0">
                <a:latin typeface="Arail" charset="0"/>
                <a:ea typeface="Arail" charset="0"/>
                <a:cs typeface="Arail" charset="0"/>
              </a:rPr>
              <a:t>2022-1-17</a:t>
            </a:r>
            <a:endParaRPr kumimoji="1" lang="zh-CN" altLang="en-US" dirty="0">
              <a:solidFill>
                <a:schemeClr val="tx1"/>
              </a:solidFill>
              <a:latin typeface="Arail" charset="0"/>
              <a:ea typeface="Arail" charset="0"/>
              <a:cs typeface="Arail" charset="0"/>
            </a:endParaRPr>
          </a:p>
        </p:txBody>
      </p:sp>
    </p:spTree>
    <p:custDataLst>
      <p:tags r:id="rId1"/>
    </p:custData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65E06E47-3A3C-5A40-97D2-674D9A812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1430" y="0"/>
            <a:ext cx="10389140" cy="6836055"/>
          </a:xfrm>
        </p:spPr>
      </p:pic>
    </p:spTree>
    <p:extLst>
      <p:ext uri="{BB962C8B-B14F-4D97-AF65-F5344CB8AC3E}">
        <p14:creationId xmlns:p14="http://schemas.microsoft.com/office/powerpoint/2010/main" val="249984501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标题 1"/>
          <p:cNvSpPr>
            <a:spLocks noGrp="1" noChangeArrowheads="1"/>
          </p:cNvSpPr>
          <p:nvPr>
            <p:ph type="title"/>
          </p:nvPr>
        </p:nvSpPr>
        <p:spPr>
          <a:xfrm>
            <a:off x="1163638" y="381000"/>
            <a:ext cx="8218487" cy="847725"/>
          </a:xfrm>
        </p:spPr>
        <p:txBody>
          <a:bodyPr/>
          <a:lstStyle/>
          <a:p>
            <a:pPr eaLnBrk="1" hangingPunct="1"/>
            <a:r>
              <a:rPr lang="zh-CN" altLang="en-US" sz="3800">
                <a:solidFill>
                  <a:srgbClr val="C00000"/>
                </a:solidFill>
              </a:rPr>
              <a:t> 一、按劳分配</a:t>
            </a:r>
          </a:p>
        </p:txBody>
      </p:sp>
      <p:sp>
        <p:nvSpPr>
          <p:cNvPr id="137218" name="内容占位符 2"/>
          <p:cNvSpPr>
            <a:spLocks noGrp="1" noChangeArrowheads="1"/>
          </p:cNvSpPr>
          <p:nvPr>
            <p:ph idx="1"/>
          </p:nvPr>
        </p:nvSpPr>
        <p:spPr>
          <a:xfrm>
            <a:off x="1949450" y="1535113"/>
            <a:ext cx="10191750" cy="5141912"/>
          </a:xfrm>
        </p:spPr>
        <p:txBody>
          <a:bodyPr/>
          <a:lstStyle/>
          <a:p>
            <a:pPr marL="0" indent="0" eaLnBrk="1" hangingPunct="1">
              <a:lnSpc>
                <a:spcPct val="150000"/>
              </a:lnSpc>
              <a:buFont typeface="Arial" panose="020B0604020202090204" pitchFamily="34" charset="0"/>
              <a:buNone/>
            </a:pPr>
            <a:r>
              <a:rPr lang="zh-CN" altLang="en-US" sz="2800" b="1" dirty="0"/>
              <a:t>（一）含义</a:t>
            </a:r>
            <a:endParaRPr lang="en-US" altLang="zh-CN" sz="2800" b="1" dirty="0"/>
          </a:p>
          <a:p>
            <a:pPr marL="0" indent="0" eaLnBrk="1" hangingPunct="1">
              <a:lnSpc>
                <a:spcPct val="150000"/>
              </a:lnSpc>
              <a:buFont typeface="Arial" panose="020B0604020202090204" pitchFamily="34" charset="0"/>
              <a:buNone/>
            </a:pPr>
            <a:r>
              <a:rPr lang="en-US" altLang="zh-CN" sz="2800" dirty="0"/>
              <a:t>       ——</a:t>
            </a:r>
            <a:r>
              <a:rPr lang="zh-CN" altLang="en-US" sz="2800" dirty="0"/>
              <a:t>指在</a:t>
            </a:r>
            <a:r>
              <a:rPr lang="zh-CN" altLang="en-US" sz="2800" dirty="0">
                <a:solidFill>
                  <a:srgbClr val="C00000"/>
                </a:solidFill>
              </a:rPr>
              <a:t>生产资料公有制</a:t>
            </a:r>
            <a:r>
              <a:rPr lang="zh-CN" altLang="en-US" sz="2800" dirty="0"/>
              <a:t>条件下，按照劳动者提供的劳动的数量和质量分配</a:t>
            </a:r>
            <a:r>
              <a:rPr lang="zh-CN" altLang="en-US" sz="2800" dirty="0">
                <a:solidFill>
                  <a:srgbClr val="FF0000"/>
                </a:solidFill>
              </a:rPr>
              <a:t>生活消费品</a:t>
            </a:r>
            <a:r>
              <a:rPr lang="zh-CN" altLang="en-US" sz="2800" dirty="0"/>
              <a:t>，多劳多得，少劳少得，不劳动者不得的分配原则。</a:t>
            </a:r>
          </a:p>
          <a:p>
            <a:pPr marL="0" indent="0" eaLnBrk="1" hangingPunct="1">
              <a:lnSpc>
                <a:spcPct val="150000"/>
              </a:lnSpc>
              <a:buFont typeface="Arial" panose="020B0604020202090204" pitchFamily="34" charset="0"/>
              <a:buNone/>
            </a:pPr>
            <a:r>
              <a:rPr lang="zh-CN" altLang="en-US" sz="2800" dirty="0">
                <a:solidFill>
                  <a:srgbClr val="C00000"/>
                </a:solidFill>
              </a:rPr>
              <a:t>      劳动成为支配生产资料和获得社会产品的唯一根据！</a:t>
            </a:r>
          </a:p>
          <a:p>
            <a:pPr marL="0" indent="0" eaLnBrk="1" hangingPunct="1">
              <a:lnSpc>
                <a:spcPct val="150000"/>
              </a:lnSpc>
              <a:buFont typeface="Arial" panose="020B0604020202090204" pitchFamily="34" charset="0"/>
              <a:buNone/>
            </a:pPr>
            <a:r>
              <a:rPr lang="zh-CN" altLang="en-US" sz="2800" dirty="0">
                <a:solidFill>
                  <a:srgbClr val="C00000"/>
                </a:solidFill>
              </a:rPr>
              <a:t> 社会主义市场经济条件下的按劳分配与马克思设想的存在差距！</a:t>
            </a:r>
          </a:p>
        </p:txBody>
      </p:sp>
    </p:spTree>
    <p:custDataLst>
      <p:tags r:id="rId1"/>
    </p:custData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标题 1"/>
          <p:cNvSpPr>
            <a:spLocks noGrp="1" noChangeArrowheads="1"/>
          </p:cNvSpPr>
          <p:nvPr>
            <p:ph type="title"/>
          </p:nvPr>
        </p:nvSpPr>
        <p:spPr>
          <a:xfrm>
            <a:off x="1163638" y="381000"/>
            <a:ext cx="8218487" cy="847725"/>
          </a:xfrm>
        </p:spPr>
        <p:txBody>
          <a:bodyPr/>
          <a:lstStyle/>
          <a:p>
            <a:pPr eaLnBrk="1" hangingPunct="1"/>
            <a:r>
              <a:rPr lang="zh-CN" altLang="en-US" sz="3800">
                <a:solidFill>
                  <a:srgbClr val="C00000"/>
                </a:solidFill>
              </a:rPr>
              <a:t> 一、按劳分配</a:t>
            </a:r>
          </a:p>
        </p:txBody>
      </p:sp>
      <p:sp>
        <p:nvSpPr>
          <p:cNvPr id="73731" name="内容占位符 2"/>
          <p:cNvSpPr>
            <a:spLocks noGrp="1"/>
          </p:cNvSpPr>
          <p:nvPr>
            <p:ph idx="1"/>
          </p:nvPr>
        </p:nvSpPr>
        <p:spPr>
          <a:xfrm>
            <a:off x="1846263" y="1228725"/>
            <a:ext cx="9747250" cy="5430838"/>
          </a:xfrm>
        </p:spPr>
        <p:txBody>
          <a:bodyPr rtlCol="0">
            <a:normAutofit fontScale="90000"/>
          </a:bodyPr>
          <a:lstStyle/>
          <a:p>
            <a:pPr marL="0" indent="0" eaLnBrk="1" fontAlgn="auto" hangingPunct="1">
              <a:lnSpc>
                <a:spcPct val="155000"/>
              </a:lnSpc>
              <a:spcAft>
                <a:spcPts val="0"/>
              </a:spcAft>
              <a:buFont typeface="Arial" panose="020B0604020202090204" pitchFamily="34" charset="0"/>
              <a:buNone/>
              <a:defRPr/>
            </a:pPr>
            <a:r>
              <a:rPr lang="zh-CN" altLang="en-US" sz="3600" b="1" dirty="0">
                <a:solidFill>
                  <a:schemeClr val="tx1">
                    <a:lumMod val="75000"/>
                    <a:lumOff val="25000"/>
                  </a:schemeClr>
                </a:solidFill>
              </a:rPr>
              <a:t>（二）</a:t>
            </a:r>
            <a:r>
              <a:rPr lang="zh-CN" sz="3600" b="1" dirty="0">
                <a:solidFill>
                  <a:schemeClr val="tx1">
                    <a:lumMod val="75000"/>
                    <a:lumOff val="25000"/>
                  </a:schemeClr>
                </a:solidFill>
              </a:rPr>
              <a:t>必然性</a:t>
            </a:r>
          </a:p>
          <a:p>
            <a:pPr marL="0" indent="0" eaLnBrk="1" fontAlgn="auto" hangingPunct="1">
              <a:lnSpc>
                <a:spcPct val="155000"/>
              </a:lnSpc>
              <a:spcAft>
                <a:spcPts val="0"/>
              </a:spcAft>
              <a:buFont typeface="Arial" panose="020B0604020202090204" pitchFamily="34" charset="0"/>
              <a:buNone/>
              <a:defRPr/>
            </a:pPr>
            <a:r>
              <a:rPr lang="en-US" altLang="zh-CN" sz="2800">
                <a:solidFill>
                  <a:srgbClr val="FF0000"/>
                </a:solidFill>
                <a:effectLst>
                  <a:outerShdw blurRad="38100" dist="38100" dir="2700000">
                    <a:srgbClr val="000000"/>
                  </a:outerShdw>
                </a:effectLst>
                <a:latin typeface="黑体" panose="02010609060101010101" pitchFamily="49" charset="-122"/>
                <a:sym typeface="+mn-ea"/>
              </a:rPr>
              <a:t>1</a:t>
            </a:r>
            <a:r>
              <a:rPr lang="zh-CN" altLang="en-US" sz="2800" dirty="0">
                <a:solidFill>
                  <a:srgbClr val="FF0000"/>
                </a:solidFill>
                <a:effectLst>
                  <a:outerShdw blurRad="38100" dist="38100" dir="2700000">
                    <a:srgbClr val="000000"/>
                  </a:outerShdw>
                </a:effectLst>
                <a:latin typeface="黑体" panose="02010609060101010101" pitchFamily="49" charset="-122"/>
                <a:sym typeface="+mn-ea"/>
              </a:rPr>
              <a:t>、前提条件：</a:t>
            </a:r>
            <a:r>
              <a:rPr lang="zh-CN" altLang="en-US" sz="2800" dirty="0">
                <a:solidFill>
                  <a:schemeClr val="tx1">
                    <a:lumMod val="75000"/>
                    <a:lumOff val="25000"/>
                  </a:schemeClr>
                </a:solidFill>
                <a:latin typeface="黑体" panose="02010609060101010101" pitchFamily="49" charset="-122"/>
                <a:sym typeface="+mn-ea"/>
              </a:rPr>
              <a:t>生产资料公有制。</a:t>
            </a:r>
            <a:endParaRPr lang="zh-CN" altLang="en-US" sz="2800" dirty="0">
              <a:solidFill>
                <a:schemeClr val="tx1">
                  <a:lumMod val="75000"/>
                  <a:lumOff val="25000"/>
                </a:schemeClr>
              </a:solidFill>
              <a:latin typeface="黑体" panose="02010609060101010101" pitchFamily="49" charset="-122"/>
            </a:endParaRPr>
          </a:p>
          <a:p>
            <a:pPr marL="0" indent="0" eaLnBrk="1" fontAlgn="auto" hangingPunct="1">
              <a:lnSpc>
                <a:spcPct val="155000"/>
              </a:lnSpc>
              <a:spcAft>
                <a:spcPts val="0"/>
              </a:spcAft>
              <a:buFont typeface="Arial" panose="020B0604020202090204" pitchFamily="34" charset="0"/>
              <a:buNone/>
              <a:defRPr/>
            </a:pPr>
            <a:r>
              <a:rPr lang="en-US" altLang="zh-CN" sz="2800">
                <a:solidFill>
                  <a:srgbClr val="FF0000"/>
                </a:solidFill>
                <a:effectLst>
                  <a:outerShdw blurRad="38100" dist="38100" dir="2700000">
                    <a:srgbClr val="000000"/>
                  </a:outerShdw>
                </a:effectLst>
                <a:latin typeface="黑体" panose="02010609060101010101" pitchFamily="49" charset="-122"/>
                <a:sym typeface="+mn-ea"/>
              </a:rPr>
              <a:t>2</a:t>
            </a:r>
            <a:r>
              <a:rPr lang="zh-CN" altLang="en-US" sz="2800" dirty="0">
                <a:solidFill>
                  <a:srgbClr val="FF0000"/>
                </a:solidFill>
                <a:effectLst>
                  <a:outerShdw blurRad="38100" dist="38100" dir="2700000">
                    <a:srgbClr val="000000"/>
                  </a:outerShdw>
                </a:effectLst>
                <a:latin typeface="黑体" panose="02010609060101010101" pitchFamily="49" charset="-122"/>
                <a:sym typeface="+mn-ea"/>
              </a:rPr>
              <a:t>、直接原因：</a:t>
            </a:r>
            <a:r>
              <a:rPr lang="zh-CN" altLang="en-US" sz="2800" dirty="0">
                <a:solidFill>
                  <a:schemeClr val="tx1">
                    <a:lumMod val="75000"/>
                    <a:lumOff val="25000"/>
                  </a:schemeClr>
                </a:solidFill>
                <a:latin typeface="黑体" panose="02010609060101010101" pitchFamily="49" charset="-122"/>
                <a:sym typeface="+mn-ea"/>
              </a:rPr>
              <a:t>社会分工的存在；</a:t>
            </a:r>
            <a:endParaRPr lang="zh-CN" altLang="en-US" sz="2800" dirty="0">
              <a:solidFill>
                <a:schemeClr val="tx1">
                  <a:lumMod val="75000"/>
                  <a:lumOff val="25000"/>
                </a:schemeClr>
              </a:solidFill>
              <a:latin typeface="黑体" panose="02010609060101010101" pitchFamily="49" charset="-122"/>
            </a:endParaRPr>
          </a:p>
          <a:p>
            <a:pPr marL="0" indent="0" eaLnBrk="1" fontAlgn="auto" hangingPunct="1">
              <a:lnSpc>
                <a:spcPct val="155000"/>
              </a:lnSpc>
              <a:spcAft>
                <a:spcPts val="0"/>
              </a:spcAft>
              <a:buFont typeface="Arial" panose="020B0604020202090204" pitchFamily="34" charset="0"/>
              <a:buNone/>
              <a:defRPr/>
            </a:pPr>
            <a:r>
              <a:rPr lang="zh-CN" altLang="en-US" sz="2800" dirty="0">
                <a:solidFill>
                  <a:schemeClr val="tx1">
                    <a:lumMod val="75000"/>
                    <a:lumOff val="25000"/>
                  </a:schemeClr>
                </a:solidFill>
                <a:latin typeface="黑体" panose="02010609060101010101" pitchFamily="49" charset="-122"/>
                <a:sym typeface="+mn-ea"/>
              </a:rPr>
              <a:t>             劳动还是谋生手段。</a:t>
            </a:r>
            <a:endParaRPr lang="zh-CN" altLang="en-US" sz="2800" dirty="0">
              <a:solidFill>
                <a:schemeClr val="tx1">
                  <a:lumMod val="75000"/>
                  <a:lumOff val="25000"/>
                </a:schemeClr>
              </a:solidFill>
              <a:latin typeface="黑体" panose="02010609060101010101" pitchFamily="49" charset="-122"/>
            </a:endParaRPr>
          </a:p>
          <a:p>
            <a:pPr marL="0" indent="0" eaLnBrk="1" fontAlgn="auto" hangingPunct="1">
              <a:lnSpc>
                <a:spcPct val="155000"/>
              </a:lnSpc>
              <a:spcAft>
                <a:spcPts val="0"/>
              </a:spcAft>
              <a:buFont typeface="Arial" panose="020B0604020202090204" pitchFamily="34" charset="0"/>
              <a:buNone/>
              <a:defRPr/>
            </a:pPr>
            <a:r>
              <a:rPr lang="en-US" altLang="zh-CN" sz="2800">
                <a:solidFill>
                  <a:srgbClr val="FF0000"/>
                </a:solidFill>
                <a:effectLst>
                  <a:outerShdw blurRad="38100" dist="38100" dir="2700000">
                    <a:srgbClr val="000000"/>
                  </a:outerShdw>
                </a:effectLst>
                <a:latin typeface="黑体" panose="02010609060101010101" pitchFamily="49" charset="-122"/>
                <a:sym typeface="+mn-ea"/>
              </a:rPr>
              <a:t>3</a:t>
            </a:r>
            <a:r>
              <a:rPr lang="zh-CN" altLang="en-US" sz="2800" dirty="0">
                <a:solidFill>
                  <a:srgbClr val="FF0000"/>
                </a:solidFill>
                <a:effectLst>
                  <a:outerShdw blurRad="38100" dist="38100" dir="2700000">
                    <a:srgbClr val="000000"/>
                  </a:outerShdw>
                </a:effectLst>
                <a:latin typeface="黑体" panose="02010609060101010101" pitchFamily="49" charset="-122"/>
                <a:sym typeface="+mn-ea"/>
              </a:rPr>
              <a:t>、终极原因：</a:t>
            </a:r>
            <a:r>
              <a:rPr lang="zh-CN" altLang="en-US" sz="2800" dirty="0">
                <a:solidFill>
                  <a:schemeClr val="tx1">
                    <a:lumMod val="75000"/>
                    <a:lumOff val="25000"/>
                  </a:schemeClr>
                </a:solidFill>
                <a:latin typeface="黑体" panose="02010609060101010101" pitchFamily="49" charset="-122"/>
                <a:sym typeface="+mn-ea"/>
              </a:rPr>
              <a:t>社会生产力发展水平。</a:t>
            </a:r>
            <a:endParaRPr lang="zh-CN" altLang="en-US" sz="2800" dirty="0">
              <a:solidFill>
                <a:schemeClr val="tx1">
                  <a:lumMod val="75000"/>
                  <a:lumOff val="25000"/>
                </a:schemeClr>
              </a:solidFill>
              <a:latin typeface="黑体" panose="02010609060101010101" pitchFamily="49" charset="-122"/>
            </a:endParaRPr>
          </a:p>
          <a:p>
            <a:pPr eaLnBrk="1" fontAlgn="auto" hangingPunct="1">
              <a:lnSpc>
                <a:spcPct val="125000"/>
              </a:lnSpc>
              <a:spcAft>
                <a:spcPts val="0"/>
              </a:spcAft>
              <a:buFont typeface="Arial" panose="020B0604020202090204" pitchFamily="34" charset="0"/>
              <a:buNone/>
              <a:defRPr/>
            </a:pPr>
            <a:endParaRPr lang="zh-CN" altLang="en-US" sz="2800" dirty="0">
              <a:solidFill>
                <a:srgbClr val="FF0000"/>
              </a:solidFill>
              <a:effectLst>
                <a:outerShdw blurRad="38100" dist="38100" dir="2700000">
                  <a:srgbClr val="000000"/>
                </a:outerShdw>
              </a:effectLst>
              <a:latin typeface="黑体" panose="02010609060101010101" pitchFamily="49" charset="-122"/>
            </a:endParaRPr>
          </a:p>
          <a:p>
            <a:pPr eaLnBrk="1" fontAlgn="auto" hangingPunct="1">
              <a:lnSpc>
                <a:spcPct val="110000"/>
              </a:lnSpc>
              <a:spcAft>
                <a:spcPts val="0"/>
              </a:spcAft>
              <a:buFont typeface="Arial" panose="020B0604020202090204" pitchFamily="34" charset="0"/>
              <a:buNone/>
              <a:defRPr/>
            </a:pPr>
            <a:r>
              <a:rPr lang="zh-CN" altLang="en-US" sz="2800" dirty="0">
                <a:solidFill>
                  <a:srgbClr val="FF0000"/>
                </a:solidFill>
                <a:effectLst>
                  <a:outerShdw blurRad="38100" dist="38100" dir="2700000">
                    <a:srgbClr val="000000"/>
                  </a:outerShdw>
                </a:effectLst>
                <a:latin typeface="黑体" panose="02010609060101010101" pitchFamily="49" charset="-122"/>
                <a:sym typeface="+mn-ea"/>
              </a:rPr>
              <a:t>      </a:t>
            </a:r>
            <a:r>
              <a:rPr lang="zh-CN" altLang="en-US" sz="2800" dirty="0">
                <a:solidFill>
                  <a:srgbClr val="660066"/>
                </a:solidFill>
                <a:effectLst>
                  <a:outerShdw blurRad="38100" dist="38100" dir="2700000">
                    <a:srgbClr val="000000"/>
                  </a:outerShdw>
                </a:effectLst>
                <a:latin typeface="黑体" panose="02010609060101010101" pitchFamily="49" charset="-122"/>
                <a:sym typeface="+mn-ea"/>
              </a:rPr>
              <a:t>“分配方式本质上毕竟要取决于可分配的产品的数量。” </a:t>
            </a:r>
            <a:endParaRPr lang="zh-CN" altLang="en-US" sz="2800" dirty="0">
              <a:solidFill>
                <a:srgbClr val="660066"/>
              </a:solidFill>
              <a:effectLst>
                <a:outerShdw blurRad="38100" dist="38100" dir="2700000">
                  <a:srgbClr val="000000"/>
                </a:outerShdw>
              </a:effectLst>
              <a:latin typeface="黑体" panose="02010609060101010101" pitchFamily="49" charset="-122"/>
            </a:endParaRPr>
          </a:p>
          <a:p>
            <a:pPr eaLnBrk="1" fontAlgn="auto" hangingPunct="1">
              <a:lnSpc>
                <a:spcPct val="110000"/>
              </a:lnSpc>
              <a:spcAft>
                <a:spcPts val="0"/>
              </a:spcAft>
              <a:buFont typeface="Arial" panose="020B0604020202090204" pitchFamily="34" charset="0"/>
              <a:buNone/>
              <a:defRPr/>
            </a:pPr>
            <a:r>
              <a:rPr lang="en-US" altLang="zh-CN" sz="2800">
                <a:solidFill>
                  <a:srgbClr val="660066"/>
                </a:solidFill>
                <a:effectLst>
                  <a:outerShdw blurRad="38100" dist="38100" dir="2700000">
                    <a:srgbClr val="000000"/>
                  </a:outerShdw>
                </a:effectLst>
                <a:latin typeface="黑体" panose="02010609060101010101" pitchFamily="49" charset="-122"/>
                <a:sym typeface="+mn-ea"/>
              </a:rPr>
              <a:t>                                      </a:t>
            </a:r>
            <a:r>
              <a:rPr lang="en-US" altLang="zh-CN" sz="2800">
                <a:solidFill>
                  <a:srgbClr val="660066"/>
                </a:solidFill>
                <a:effectLst>
                  <a:outerShdw blurRad="38100" dist="38100" dir="2700000">
                    <a:srgbClr val="000000"/>
                  </a:outerShdw>
                </a:effectLst>
                <a:latin typeface="宋体" panose="02010600030101010101" pitchFamily="2" charset="-122"/>
                <a:sym typeface="+mn-ea"/>
              </a:rPr>
              <a:t>——</a:t>
            </a:r>
            <a:r>
              <a:rPr lang="zh-CN" altLang="en-US" sz="2800" dirty="0">
                <a:solidFill>
                  <a:srgbClr val="660066"/>
                </a:solidFill>
                <a:effectLst>
                  <a:outerShdw blurRad="38100" dist="38100" dir="2700000">
                    <a:srgbClr val="000000"/>
                  </a:outerShdw>
                </a:effectLst>
                <a:latin typeface="黑体" panose="02010609060101010101" pitchFamily="49" charset="-122"/>
                <a:sym typeface="+mn-ea"/>
              </a:rPr>
              <a:t>恩格斯</a:t>
            </a:r>
            <a:endParaRPr lang="zh-CN" altLang="en-US" sz="2800" dirty="0">
              <a:solidFill>
                <a:srgbClr val="C00000"/>
              </a:solidFill>
            </a:endParaRPr>
          </a:p>
        </p:txBody>
      </p:sp>
    </p:spTree>
    <p:custDataLst>
      <p:tags r:id="rId1"/>
    </p:custData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标题 1"/>
          <p:cNvSpPr>
            <a:spLocks noGrp="1" noChangeArrowheads="1"/>
          </p:cNvSpPr>
          <p:nvPr>
            <p:ph type="title"/>
          </p:nvPr>
        </p:nvSpPr>
        <p:spPr>
          <a:xfrm>
            <a:off x="1163638" y="381000"/>
            <a:ext cx="8218487" cy="847725"/>
          </a:xfrm>
        </p:spPr>
        <p:txBody>
          <a:bodyPr/>
          <a:lstStyle/>
          <a:p>
            <a:pPr eaLnBrk="1" hangingPunct="1"/>
            <a:r>
              <a:rPr lang="zh-CN" altLang="en-US" sz="3800">
                <a:solidFill>
                  <a:srgbClr val="C00000"/>
                </a:solidFill>
              </a:rPr>
              <a:t> 一、按劳分配</a:t>
            </a:r>
          </a:p>
        </p:txBody>
      </p:sp>
      <p:sp>
        <p:nvSpPr>
          <p:cNvPr id="139266" name="内容占位符 2"/>
          <p:cNvSpPr>
            <a:spLocks noGrp="1" noChangeArrowheads="1"/>
          </p:cNvSpPr>
          <p:nvPr>
            <p:ph idx="1"/>
          </p:nvPr>
        </p:nvSpPr>
        <p:spPr>
          <a:xfrm>
            <a:off x="1846263" y="1228725"/>
            <a:ext cx="9747250" cy="5430838"/>
          </a:xfrm>
        </p:spPr>
        <p:txBody>
          <a:bodyPr/>
          <a:lstStyle/>
          <a:p>
            <a:pPr marL="0" indent="0" eaLnBrk="1" hangingPunct="1">
              <a:lnSpc>
                <a:spcPct val="170000"/>
              </a:lnSpc>
              <a:buFont typeface="Arial" panose="020B0604020202090204" pitchFamily="34" charset="0"/>
              <a:buNone/>
            </a:pPr>
            <a:r>
              <a:rPr lang="zh-CN" altLang="en-US" sz="2800" b="1" dirty="0"/>
              <a:t>（三）实现形式</a:t>
            </a:r>
            <a:endParaRPr lang="en-US" altLang="zh-CN" sz="2800" b="1" dirty="0"/>
          </a:p>
          <a:p>
            <a:pPr marL="0" indent="0" eaLnBrk="1" hangingPunct="1">
              <a:buFont typeface="Arial" panose="020B0604020202090204" pitchFamily="34" charset="0"/>
              <a:buNone/>
            </a:pPr>
            <a:r>
              <a:rPr lang="en-US" altLang="zh-CN" sz="2800" dirty="0"/>
              <a:t>  </a:t>
            </a:r>
            <a:r>
              <a:rPr lang="zh-CN" altLang="en-US" sz="2800" dirty="0">
                <a:sym typeface="+mn-ea"/>
              </a:rPr>
              <a:t>   </a:t>
            </a:r>
            <a:r>
              <a:rPr lang="en-US" altLang="zh-CN" sz="2800" dirty="0">
                <a:sym typeface="+mn-ea"/>
              </a:rPr>
              <a:t>1</a:t>
            </a:r>
            <a:r>
              <a:rPr lang="zh-CN" altLang="en-US" sz="2800" dirty="0">
                <a:sym typeface="+mn-ea"/>
              </a:rPr>
              <a:t>．劳动交换表现为商品交换。</a:t>
            </a:r>
            <a:endParaRPr lang="zh-CN" altLang="en-US" sz="2800" dirty="0"/>
          </a:p>
          <a:p>
            <a:pPr marL="0" indent="0" eaLnBrk="1" hangingPunct="1">
              <a:buFont typeface="Arial" panose="020B0604020202090204" pitchFamily="34" charset="0"/>
              <a:buNone/>
            </a:pPr>
            <a:r>
              <a:rPr lang="zh-CN" altLang="en-US" sz="2800" dirty="0">
                <a:sym typeface="+mn-ea"/>
              </a:rPr>
              <a:t>     </a:t>
            </a:r>
            <a:r>
              <a:rPr lang="en-US" altLang="zh-CN" sz="2800" dirty="0">
                <a:sym typeface="+mn-ea"/>
              </a:rPr>
              <a:t>2</a:t>
            </a:r>
            <a:r>
              <a:rPr lang="zh-CN" altLang="en-US" sz="2800" dirty="0">
                <a:sym typeface="+mn-ea"/>
              </a:rPr>
              <a:t>．社会必要劳动时间不仅包括生产过程中脑力和体力的支出，而且包括管理和经营等特殊的劳动形态。</a:t>
            </a:r>
            <a:endParaRPr lang="zh-CN" altLang="en-US" sz="2800" dirty="0"/>
          </a:p>
          <a:p>
            <a:pPr marL="0" indent="0" eaLnBrk="1" hangingPunct="1">
              <a:buFont typeface="Arial" panose="020B0604020202090204" pitchFamily="34" charset="0"/>
              <a:buNone/>
            </a:pPr>
            <a:r>
              <a:rPr lang="zh-CN" altLang="en-US" sz="2800" dirty="0">
                <a:sym typeface="+mn-ea"/>
              </a:rPr>
              <a:t>     </a:t>
            </a:r>
            <a:r>
              <a:rPr lang="en-US" altLang="zh-CN" sz="2800" dirty="0">
                <a:sym typeface="+mn-ea"/>
              </a:rPr>
              <a:t>3</a:t>
            </a:r>
            <a:r>
              <a:rPr lang="zh-CN" altLang="en-US" sz="2800" dirty="0">
                <a:sym typeface="+mn-ea"/>
              </a:rPr>
              <a:t>．按劳分配的实现以企业为中介，通过国家、</a:t>
            </a:r>
            <a:r>
              <a:rPr lang="zh-CN" altLang="en-US" sz="2800" dirty="0">
                <a:sym typeface="+mn-ea"/>
                <a:hlinkClick r:id="" action="ppaction://hlinkshowjump?jump=nextslide"/>
              </a:rPr>
              <a:t>企业</a:t>
            </a:r>
            <a:r>
              <a:rPr lang="zh-CN" altLang="en-US" sz="2800" dirty="0">
                <a:sym typeface="+mn-ea"/>
              </a:rPr>
              <a:t>和劳动者个人三个主体之间的分配关系来实现。</a:t>
            </a:r>
            <a:endParaRPr lang="zh-CN" altLang="en-US" sz="2800" dirty="0"/>
          </a:p>
          <a:p>
            <a:pPr marL="0" indent="0" eaLnBrk="1" hangingPunct="1">
              <a:buFont typeface="Arial" panose="020B0604020202090204" pitchFamily="34" charset="0"/>
              <a:buNone/>
            </a:pPr>
            <a:r>
              <a:rPr lang="zh-CN" altLang="en-US" sz="2800" dirty="0">
                <a:sym typeface="+mn-ea"/>
              </a:rPr>
              <a:t>     </a:t>
            </a:r>
            <a:r>
              <a:rPr lang="en-US" altLang="zh-CN" sz="2800" dirty="0">
                <a:sym typeface="+mn-ea"/>
              </a:rPr>
              <a:t>4</a:t>
            </a:r>
            <a:r>
              <a:rPr lang="zh-CN" altLang="en-US" sz="2800" dirty="0">
                <a:sym typeface="+mn-ea"/>
              </a:rPr>
              <a:t>．劳动力通过市场交换进行分配。</a:t>
            </a:r>
            <a:endParaRPr lang="zh-CN" altLang="en-US" sz="2800" dirty="0">
              <a:solidFill>
                <a:srgbClr val="C00000"/>
              </a:solidFill>
            </a:endParaRPr>
          </a:p>
        </p:txBody>
      </p:sp>
    </p:spTree>
    <p:custDataLst>
      <p:tags r:id="rId1"/>
    </p:custData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1999" cy="6856627"/>
          </a:xfrm>
        </p:spPr>
      </p:pic>
      <p:sp>
        <p:nvSpPr>
          <p:cNvPr id="3" name="矩形 2"/>
          <p:cNvSpPr/>
          <p:nvPr/>
        </p:nvSpPr>
        <p:spPr>
          <a:xfrm>
            <a:off x="531495" y="4088765"/>
            <a:ext cx="11478895" cy="288925"/>
          </a:xfrm>
          <a:prstGeom prst="rect">
            <a:avLst/>
          </a:prstGeom>
          <a:noFill/>
          <a:ln w="12700" cap="flat" cmpd="sng">
            <a:solidFill>
              <a:srgbClr val="C00000"/>
            </a:solidFill>
            <a:prstDash val="solid"/>
            <a:miter lim="800000"/>
          </a:ln>
        </p:spPr>
        <p:txBody>
          <a:bodyPr anchor="ctr"/>
          <a:lstStyle/>
          <a:p>
            <a:pPr algn="ctr"/>
            <a:endParaRPr lang="zh-CN" altLang="en-US">
              <a:solidFill>
                <a:schemeClr val="tx1"/>
              </a:solidFill>
              <a:latin typeface="Arail" charset="0"/>
              <a:ea typeface="Arail" charset="0"/>
              <a:cs typeface="Arail" charset="0"/>
            </a:endParaRPr>
          </a:p>
        </p:txBody>
      </p:sp>
      <p:cxnSp>
        <p:nvCxnSpPr>
          <p:cNvPr id="4" name="直接连接符 3"/>
          <p:cNvCxnSpPr/>
          <p:nvPr/>
        </p:nvCxnSpPr>
        <p:spPr>
          <a:xfrm>
            <a:off x="625475" y="4604385"/>
            <a:ext cx="7112000" cy="1397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806"/>
            <a:ext cx="12192000" cy="6859806"/>
          </a:xfrm>
        </p:spPr>
      </p:pic>
      <p:cxnSp>
        <p:nvCxnSpPr>
          <p:cNvPr id="3" name="直接连接符 2"/>
          <p:cNvCxnSpPr/>
          <p:nvPr/>
        </p:nvCxnSpPr>
        <p:spPr>
          <a:xfrm>
            <a:off x="723265" y="4464685"/>
            <a:ext cx="7153910" cy="1397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8" y="0"/>
            <a:ext cx="12059564" cy="6874122"/>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图片 2" descr="图片包含 文字&#10;&#10;已生成极高可信度的说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7550" cy="655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580" y="208280"/>
            <a:ext cx="5900420" cy="664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48" y="182562"/>
            <a:ext cx="12144703" cy="6492875"/>
          </a:xfrm>
        </p:spPr>
      </p:pic>
    </p:spTree>
    <p:custDataLst>
      <p:tags r:id="rId1"/>
    </p:custData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标题 1"/>
          <p:cNvSpPr>
            <a:spLocks noGrp="1" noChangeArrowheads="1"/>
          </p:cNvSpPr>
          <p:nvPr>
            <p:ph type="title"/>
          </p:nvPr>
        </p:nvSpPr>
        <p:spPr>
          <a:xfrm>
            <a:off x="1163638" y="381000"/>
            <a:ext cx="8218487" cy="847725"/>
          </a:xfrm>
        </p:spPr>
        <p:txBody>
          <a:bodyPr/>
          <a:lstStyle/>
          <a:p>
            <a:pPr eaLnBrk="1" hangingPunct="1"/>
            <a:r>
              <a:rPr lang="zh-CN" altLang="en-US" sz="3800" dirty="0">
                <a:solidFill>
                  <a:srgbClr val="C00000"/>
                </a:solidFill>
              </a:rPr>
              <a:t> 二、多种分配方式并存</a:t>
            </a:r>
          </a:p>
        </p:txBody>
      </p:sp>
      <p:sp>
        <p:nvSpPr>
          <p:cNvPr id="140290" name="内容占位符 2"/>
          <p:cNvSpPr>
            <a:spLocks noGrp="1" noChangeArrowheads="1"/>
          </p:cNvSpPr>
          <p:nvPr>
            <p:ph idx="1"/>
          </p:nvPr>
        </p:nvSpPr>
        <p:spPr>
          <a:xfrm>
            <a:off x="1846263" y="1228725"/>
            <a:ext cx="9747250" cy="5430838"/>
          </a:xfrm>
        </p:spPr>
        <p:txBody>
          <a:bodyPr/>
          <a:lstStyle/>
          <a:p>
            <a:pPr marL="0" indent="0" eaLnBrk="1" hangingPunct="1">
              <a:lnSpc>
                <a:spcPct val="170000"/>
              </a:lnSpc>
              <a:buFont typeface="Arial" panose="020B0604020202090204" pitchFamily="34" charset="0"/>
              <a:buNone/>
            </a:pPr>
            <a:r>
              <a:rPr lang="zh-CN" altLang="en-US" sz="2800" b="1" dirty="0"/>
              <a:t>（一）</a:t>
            </a:r>
            <a:r>
              <a:rPr lang="zh-CN" altLang="zh-CN" sz="2800" b="1" dirty="0"/>
              <a:t>分配方式</a:t>
            </a:r>
          </a:p>
          <a:p>
            <a:pPr marL="0" indent="0" eaLnBrk="1" hangingPunct="1">
              <a:lnSpc>
                <a:spcPct val="170000"/>
              </a:lnSpc>
              <a:buFont typeface="Arial" panose="020B0604020202090204" pitchFamily="34" charset="0"/>
              <a:buNone/>
            </a:pPr>
            <a:r>
              <a:rPr lang="en-US" altLang="zh-CN" sz="2800" dirty="0"/>
              <a:t>   </a:t>
            </a:r>
            <a:r>
              <a:rPr lang="en-US" altLang="zh-CN" sz="2800" dirty="0">
                <a:sym typeface="+mn-ea"/>
              </a:rPr>
              <a:t>1. </a:t>
            </a:r>
            <a:r>
              <a:rPr lang="zh-CN" altLang="en-US" sz="2800" dirty="0">
                <a:sym typeface="+mn-ea"/>
              </a:rPr>
              <a:t>按劳分配；</a:t>
            </a:r>
            <a:endParaRPr lang="zh-CN" altLang="en-US" sz="2800" dirty="0"/>
          </a:p>
          <a:p>
            <a:pPr marL="0" indent="0" eaLnBrk="1" hangingPunct="1">
              <a:buFont typeface="Arial" panose="020B0604020202090204" pitchFamily="34" charset="0"/>
              <a:buNone/>
            </a:pPr>
            <a:r>
              <a:rPr lang="zh-CN" altLang="en-US" sz="2800" dirty="0">
                <a:sym typeface="+mn-ea"/>
              </a:rPr>
              <a:t>   </a:t>
            </a:r>
            <a:r>
              <a:rPr lang="en-US" altLang="zh-CN" sz="2800" dirty="0">
                <a:sym typeface="+mn-ea"/>
              </a:rPr>
              <a:t>2. </a:t>
            </a:r>
            <a:r>
              <a:rPr lang="zh-CN" altLang="en-US" sz="2800" dirty="0">
                <a:sym typeface="+mn-ea"/>
              </a:rPr>
              <a:t>按</a:t>
            </a:r>
            <a:r>
              <a:rPr lang="zh-CN" altLang="en-US" sz="2800" dirty="0">
                <a:solidFill>
                  <a:schemeClr val="tx1"/>
                </a:solidFill>
                <a:sym typeface="+mn-ea"/>
              </a:rPr>
              <a:t>资</a:t>
            </a:r>
            <a:r>
              <a:rPr lang="zh-CN" altLang="en-US" sz="2800" dirty="0">
                <a:sym typeface="+mn-ea"/>
              </a:rPr>
              <a:t>分配；</a:t>
            </a:r>
            <a:endParaRPr lang="zh-CN" altLang="en-US" sz="2800" dirty="0"/>
          </a:p>
          <a:p>
            <a:pPr marL="0" indent="0" eaLnBrk="1" hangingPunct="1">
              <a:buFont typeface="Arial" panose="020B0604020202090204" pitchFamily="34" charset="0"/>
              <a:buNone/>
            </a:pPr>
            <a:r>
              <a:rPr lang="zh-CN" altLang="en-US" sz="2800" dirty="0">
                <a:sym typeface="+mn-ea"/>
              </a:rPr>
              <a:t>   </a:t>
            </a:r>
            <a:r>
              <a:rPr lang="en-US" altLang="zh-CN" sz="2800" dirty="0">
                <a:sym typeface="+mn-ea"/>
              </a:rPr>
              <a:t>3. </a:t>
            </a:r>
            <a:r>
              <a:rPr lang="zh-CN" altLang="en-US" sz="2800" dirty="0">
                <a:sym typeface="+mn-ea"/>
              </a:rPr>
              <a:t>按</a:t>
            </a:r>
            <a:r>
              <a:rPr lang="zh-CN" altLang="en-US" sz="2800" dirty="0">
                <a:solidFill>
                  <a:schemeClr val="tx1"/>
                </a:solidFill>
                <a:sym typeface="+mn-ea"/>
              </a:rPr>
              <a:t>劳动力价值</a:t>
            </a:r>
            <a:r>
              <a:rPr lang="zh-CN" altLang="en-US" sz="2800" dirty="0">
                <a:sym typeface="+mn-ea"/>
              </a:rPr>
              <a:t>分配；</a:t>
            </a:r>
            <a:endParaRPr lang="zh-CN" altLang="en-US" sz="2800" dirty="0"/>
          </a:p>
          <a:p>
            <a:pPr marL="0" indent="0" eaLnBrk="1" hangingPunct="1">
              <a:buFont typeface="Arial" panose="020B0604020202090204" pitchFamily="34" charset="0"/>
              <a:buNone/>
            </a:pPr>
            <a:r>
              <a:rPr lang="zh-CN" altLang="en-US" sz="2800" dirty="0">
                <a:sym typeface="+mn-ea"/>
              </a:rPr>
              <a:t>   </a:t>
            </a:r>
            <a:r>
              <a:rPr lang="en-US" altLang="zh-CN" sz="2800" dirty="0">
                <a:sym typeface="+mn-ea"/>
              </a:rPr>
              <a:t>4. </a:t>
            </a:r>
            <a:r>
              <a:rPr lang="zh-CN" altLang="en-US" sz="2800" dirty="0">
                <a:sym typeface="+mn-ea"/>
              </a:rPr>
              <a:t>个体劳动分配；</a:t>
            </a:r>
            <a:endParaRPr lang="zh-CN" altLang="en-US" sz="2800" dirty="0"/>
          </a:p>
          <a:p>
            <a:pPr marL="0" indent="0" eaLnBrk="1" hangingPunct="1">
              <a:buFont typeface="Arial" panose="020B0604020202090204" pitchFamily="34" charset="0"/>
              <a:buNone/>
            </a:pPr>
            <a:r>
              <a:rPr lang="zh-CN" altLang="en-US" sz="2800" dirty="0">
                <a:sym typeface="+mn-ea"/>
              </a:rPr>
              <a:t>   </a:t>
            </a:r>
            <a:r>
              <a:rPr lang="en-US" altLang="zh-CN" sz="2800" dirty="0">
                <a:sym typeface="+mn-ea"/>
              </a:rPr>
              <a:t>5. </a:t>
            </a:r>
            <a:r>
              <a:rPr lang="zh-CN" altLang="en-US" sz="2800" dirty="0">
                <a:sym typeface="+mn-ea"/>
              </a:rPr>
              <a:t>按需分配</a:t>
            </a:r>
            <a:endParaRPr lang="zh-CN" altLang="en-US" sz="2800" dirty="0">
              <a:solidFill>
                <a:srgbClr val="C00000"/>
              </a:solidFill>
            </a:endParaRPr>
          </a:p>
        </p:txBody>
      </p:sp>
      <p:sp>
        <p:nvSpPr>
          <p:cNvPr id="3" name="圆角矩形 2"/>
          <p:cNvSpPr/>
          <p:nvPr/>
        </p:nvSpPr>
        <p:spPr>
          <a:xfrm>
            <a:off x="6985415" y="2969783"/>
            <a:ext cx="3360321" cy="974361"/>
          </a:xfrm>
          <a:prstGeom prst="roundRect">
            <a:avLst/>
          </a:prstGeom>
          <a:noFill/>
          <a:ln w="63500" cap="flat" cmpd="sng">
            <a:solidFill>
              <a:schemeClr val="accent1"/>
            </a:solidFill>
            <a:miter lim="800000"/>
          </a:ln>
        </p:spPr>
        <p:txBody>
          <a:bodyPr rtlCol="0" anchor="ctr"/>
          <a:lstStyle/>
          <a:p>
            <a:pPr algn="ctr"/>
            <a:r>
              <a:rPr kumimoji="1" lang="zh-CN" altLang="en-US" sz="2800" b="1" dirty="0">
                <a:solidFill>
                  <a:srgbClr val="C00000"/>
                </a:solidFill>
                <a:latin typeface="Arail" charset="0"/>
                <a:ea typeface="Arail" charset="0"/>
                <a:cs typeface="Arail" charset="0"/>
              </a:rPr>
              <a:t>按生产要素分配</a:t>
            </a:r>
          </a:p>
        </p:txBody>
      </p:sp>
    </p:spTree>
    <p:custDataLst>
      <p:tags r:id="rId1"/>
    </p:custData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标题 1"/>
          <p:cNvSpPr>
            <a:spLocks noGrp="1" noChangeArrowheads="1"/>
          </p:cNvSpPr>
          <p:nvPr>
            <p:ph type="title"/>
          </p:nvPr>
        </p:nvSpPr>
        <p:spPr>
          <a:xfrm>
            <a:off x="1163638" y="381000"/>
            <a:ext cx="8218487" cy="847725"/>
          </a:xfrm>
        </p:spPr>
        <p:txBody>
          <a:bodyPr/>
          <a:lstStyle/>
          <a:p>
            <a:pPr eaLnBrk="1" hangingPunct="1"/>
            <a:r>
              <a:rPr lang="zh-CN" altLang="en-US" sz="3800">
                <a:solidFill>
                  <a:srgbClr val="C00000"/>
                </a:solidFill>
              </a:rPr>
              <a:t> 二、多种分配方式并存</a:t>
            </a:r>
          </a:p>
        </p:txBody>
      </p:sp>
      <p:sp>
        <p:nvSpPr>
          <p:cNvPr id="141314" name="内容占位符 2"/>
          <p:cNvSpPr>
            <a:spLocks noGrp="1" noChangeArrowheads="1"/>
          </p:cNvSpPr>
          <p:nvPr>
            <p:ph idx="1"/>
          </p:nvPr>
        </p:nvSpPr>
        <p:spPr>
          <a:xfrm>
            <a:off x="1846263" y="1228725"/>
            <a:ext cx="9852025" cy="5430838"/>
          </a:xfrm>
        </p:spPr>
        <p:txBody>
          <a:bodyPr/>
          <a:lstStyle/>
          <a:p>
            <a:pPr marL="0" indent="0" eaLnBrk="1" hangingPunct="1">
              <a:lnSpc>
                <a:spcPct val="170000"/>
              </a:lnSpc>
              <a:buFont typeface="Arial" panose="020B0604020202090204" pitchFamily="34" charset="0"/>
              <a:buNone/>
            </a:pPr>
            <a:r>
              <a:rPr lang="zh-CN" altLang="en-US" sz="2800" b="1"/>
              <a:t>（二）</a:t>
            </a:r>
            <a:r>
              <a:rPr lang="zh-CN" altLang="zh-CN" sz="2800" b="1"/>
              <a:t>按劳分配与按要素分配相结合</a:t>
            </a:r>
          </a:p>
          <a:p>
            <a:pPr marL="0" indent="0" eaLnBrk="1" hangingPunct="1">
              <a:lnSpc>
                <a:spcPct val="150000"/>
              </a:lnSpc>
              <a:buFont typeface="Arial" panose="020B0604020202090204" pitchFamily="34" charset="0"/>
              <a:buNone/>
            </a:pPr>
            <a:r>
              <a:rPr lang="en-US" altLang="zh-CN" sz="2800"/>
              <a:t>      </a:t>
            </a:r>
            <a:r>
              <a:rPr lang="en-US" altLang="zh-CN" sz="2800">
                <a:sym typeface="+mn-ea"/>
              </a:rPr>
              <a:t>1. </a:t>
            </a:r>
            <a:r>
              <a:rPr lang="zh-CN" altLang="en-US" sz="2800">
                <a:sym typeface="+mn-ea"/>
              </a:rPr>
              <a:t>以公有制经济为基础的分配制度与以非公有制经济为基础的分配制度的并存；</a:t>
            </a:r>
            <a:endParaRPr lang="zh-CN" altLang="en-US" sz="2800"/>
          </a:p>
          <a:p>
            <a:pPr marL="0" indent="0" eaLnBrk="1" hangingPunct="1">
              <a:lnSpc>
                <a:spcPct val="150000"/>
              </a:lnSpc>
              <a:buFont typeface="Arial" panose="020B0604020202090204" pitchFamily="34" charset="0"/>
              <a:buNone/>
            </a:pPr>
            <a:r>
              <a:rPr lang="zh-CN" altLang="en-US" sz="2800">
                <a:sym typeface="+mn-ea"/>
              </a:rPr>
              <a:t>      </a:t>
            </a:r>
            <a:r>
              <a:rPr lang="en-US" altLang="zh-CN" sz="2800">
                <a:sym typeface="+mn-ea"/>
              </a:rPr>
              <a:t>2. </a:t>
            </a:r>
            <a:r>
              <a:rPr lang="zh-CN" altLang="en-US" sz="2800">
                <a:sym typeface="+mn-ea"/>
              </a:rPr>
              <a:t>由于资源的稀缺性和经营权的排他性，所以公有的资本、土地等资源也要有偿使用，并具有相应价格，如利息、地租等。</a:t>
            </a:r>
          </a:p>
          <a:p>
            <a:pPr marL="0" indent="0" eaLnBrk="1" hangingPunct="1">
              <a:lnSpc>
                <a:spcPct val="150000"/>
              </a:lnSpc>
              <a:buFont typeface="Arial" panose="020B0604020202090204" pitchFamily="34" charset="0"/>
              <a:buNone/>
            </a:pPr>
            <a:r>
              <a:rPr lang="zh-CN" altLang="en-US" sz="2800">
                <a:solidFill>
                  <a:srgbClr val="C00000"/>
                </a:solidFill>
              </a:rPr>
              <a:t>            （社会主义制度与市场经济制度相结合的要求！）</a:t>
            </a:r>
          </a:p>
        </p:txBody>
      </p:sp>
    </p:spTree>
    <p:custDataLst>
      <p:tags r:id="rId1"/>
    </p:custData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标题 1"/>
          <p:cNvSpPr>
            <a:spLocks noGrp="1" noChangeArrowheads="1"/>
          </p:cNvSpPr>
          <p:nvPr>
            <p:ph type="title"/>
          </p:nvPr>
        </p:nvSpPr>
        <p:spPr>
          <a:xfrm>
            <a:off x="1163638" y="381000"/>
            <a:ext cx="8218487" cy="847725"/>
          </a:xfrm>
        </p:spPr>
        <p:txBody>
          <a:bodyPr/>
          <a:lstStyle/>
          <a:p>
            <a:pPr eaLnBrk="1" hangingPunct="1"/>
            <a:r>
              <a:rPr lang="zh-CN" altLang="en-US" sz="3800">
                <a:solidFill>
                  <a:srgbClr val="C00000"/>
                </a:solidFill>
              </a:rPr>
              <a:t> 二、多种分配方式并存</a:t>
            </a:r>
          </a:p>
        </p:txBody>
      </p:sp>
      <p:sp>
        <p:nvSpPr>
          <p:cNvPr id="142338" name="内容占位符 2"/>
          <p:cNvSpPr>
            <a:spLocks noGrp="1" noChangeArrowheads="1"/>
          </p:cNvSpPr>
          <p:nvPr>
            <p:ph idx="1"/>
          </p:nvPr>
        </p:nvSpPr>
        <p:spPr>
          <a:xfrm>
            <a:off x="1846263" y="1228725"/>
            <a:ext cx="9852025" cy="5430838"/>
          </a:xfrm>
        </p:spPr>
        <p:txBody>
          <a:bodyPr/>
          <a:lstStyle/>
          <a:p>
            <a:pPr marL="0" indent="0" eaLnBrk="1" hangingPunct="1">
              <a:lnSpc>
                <a:spcPct val="170000"/>
              </a:lnSpc>
              <a:buFont typeface="Arial" panose="020B0604020202090204" pitchFamily="34" charset="0"/>
              <a:buNone/>
            </a:pPr>
            <a:r>
              <a:rPr lang="zh-CN" altLang="en-US" sz="2800" b="1"/>
              <a:t>（三）</a:t>
            </a:r>
            <a:r>
              <a:rPr lang="zh-CN" altLang="zh-CN" sz="2800" b="1"/>
              <a:t>客观必要性</a:t>
            </a:r>
          </a:p>
          <a:p>
            <a:pPr marL="0" indent="0" eaLnBrk="1" hangingPunct="1">
              <a:lnSpc>
                <a:spcPct val="150000"/>
              </a:lnSpc>
              <a:buFont typeface="Arial" panose="020B0604020202090204" pitchFamily="34" charset="0"/>
              <a:buNone/>
            </a:pPr>
            <a:r>
              <a:rPr lang="en-US" altLang="zh-CN" sz="2800"/>
              <a:t>      </a:t>
            </a:r>
            <a:r>
              <a:rPr lang="en-US" altLang="zh-CN" sz="2800">
                <a:sym typeface="+mn-ea"/>
              </a:rPr>
              <a:t>1. </a:t>
            </a:r>
            <a:r>
              <a:rPr lang="zh-CN" altLang="en-US" sz="2800">
                <a:sym typeface="+mn-ea"/>
              </a:rPr>
              <a:t>生产资料所有制结构决定的；</a:t>
            </a:r>
          </a:p>
          <a:p>
            <a:pPr marL="0" indent="0" eaLnBrk="1" hangingPunct="1">
              <a:lnSpc>
                <a:spcPct val="150000"/>
              </a:lnSpc>
              <a:buFont typeface="Arial" panose="020B0604020202090204" pitchFamily="34" charset="0"/>
              <a:buNone/>
            </a:pPr>
            <a:r>
              <a:rPr lang="zh-CN" altLang="en-US" sz="2800">
                <a:sym typeface="+mn-ea"/>
              </a:rPr>
              <a:t>      </a:t>
            </a:r>
            <a:r>
              <a:rPr lang="en-US" altLang="zh-CN" sz="2800">
                <a:sym typeface="+mn-ea"/>
              </a:rPr>
              <a:t>2. </a:t>
            </a:r>
            <a:r>
              <a:rPr lang="zh-CN" altLang="en-US" sz="2800">
                <a:sym typeface="+mn-ea"/>
              </a:rPr>
              <a:t>所有权的存在；</a:t>
            </a:r>
          </a:p>
          <a:p>
            <a:pPr marL="0" indent="0" eaLnBrk="1" hangingPunct="1">
              <a:lnSpc>
                <a:spcPct val="150000"/>
              </a:lnSpc>
              <a:buFont typeface="Arial" panose="020B0604020202090204" pitchFamily="34" charset="0"/>
              <a:buNone/>
            </a:pPr>
            <a:r>
              <a:rPr lang="zh-CN" altLang="en-US" sz="2800">
                <a:sym typeface="+mn-ea"/>
              </a:rPr>
              <a:t>      </a:t>
            </a:r>
            <a:r>
              <a:rPr lang="en-US" altLang="zh-CN" sz="2800">
                <a:sym typeface="+mn-ea"/>
              </a:rPr>
              <a:t>3. </a:t>
            </a:r>
            <a:r>
              <a:rPr lang="zh-CN" altLang="en-US" sz="2800">
                <a:sym typeface="+mn-ea"/>
              </a:rPr>
              <a:t>市场经济的发展；</a:t>
            </a:r>
          </a:p>
          <a:p>
            <a:pPr marL="0" indent="0" eaLnBrk="1" hangingPunct="1">
              <a:lnSpc>
                <a:spcPct val="150000"/>
              </a:lnSpc>
              <a:buFont typeface="Arial" panose="020B0604020202090204" pitchFamily="34" charset="0"/>
              <a:buNone/>
            </a:pPr>
            <a:r>
              <a:rPr lang="zh-CN" altLang="en-US" sz="2800">
                <a:sym typeface="+mn-ea"/>
              </a:rPr>
              <a:t>      </a:t>
            </a:r>
            <a:r>
              <a:rPr lang="en-US" altLang="zh-CN" sz="2800">
                <a:sym typeface="+mn-ea"/>
              </a:rPr>
              <a:t>4. </a:t>
            </a:r>
            <a:r>
              <a:rPr lang="zh-CN" altLang="en-US" sz="2800">
                <a:sym typeface="+mn-ea"/>
              </a:rPr>
              <a:t>生产要素的作用。</a:t>
            </a:r>
          </a:p>
          <a:p>
            <a:pPr marL="0" indent="0" eaLnBrk="1" hangingPunct="1">
              <a:lnSpc>
                <a:spcPct val="150000"/>
              </a:lnSpc>
              <a:buFont typeface="Arial" panose="020B0604020202090204" pitchFamily="34" charset="0"/>
              <a:buNone/>
            </a:pPr>
            <a:r>
              <a:rPr lang="zh-CN" altLang="en-US" sz="2800">
                <a:solidFill>
                  <a:srgbClr val="C00000"/>
                </a:solidFill>
              </a:rPr>
              <a:t>            </a:t>
            </a:r>
          </a:p>
        </p:txBody>
      </p:sp>
    </p:spTree>
    <p:custDataLst>
      <p:tags r:id="rId1"/>
    </p:custData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标题 1"/>
          <p:cNvSpPr>
            <a:spLocks noGrp="1" noChangeArrowheads="1"/>
          </p:cNvSpPr>
          <p:nvPr>
            <p:ph type="title"/>
          </p:nvPr>
        </p:nvSpPr>
        <p:spPr>
          <a:xfrm>
            <a:off x="1163638" y="381000"/>
            <a:ext cx="8218487" cy="847725"/>
          </a:xfrm>
        </p:spPr>
        <p:txBody>
          <a:bodyPr/>
          <a:lstStyle/>
          <a:p>
            <a:pPr eaLnBrk="1" hangingPunct="1"/>
            <a:r>
              <a:rPr lang="zh-CN" altLang="en-US" sz="3800">
                <a:solidFill>
                  <a:srgbClr val="C00000"/>
                </a:solidFill>
              </a:rPr>
              <a:t> 二、多种分配方式并存</a:t>
            </a:r>
          </a:p>
        </p:txBody>
      </p:sp>
      <p:sp>
        <p:nvSpPr>
          <p:cNvPr id="73731" name="内容占位符 2"/>
          <p:cNvSpPr>
            <a:spLocks noGrp="1"/>
          </p:cNvSpPr>
          <p:nvPr>
            <p:ph idx="1"/>
          </p:nvPr>
        </p:nvSpPr>
        <p:spPr>
          <a:xfrm>
            <a:off x="1860550" y="1228725"/>
            <a:ext cx="9852025" cy="5430838"/>
          </a:xfrm>
        </p:spPr>
        <p:txBody>
          <a:bodyPr rtlCol="0">
            <a:normAutofit/>
          </a:bodyPr>
          <a:lstStyle/>
          <a:p>
            <a:pPr marL="0" indent="0" eaLnBrk="1" fontAlgn="auto" hangingPunct="1">
              <a:lnSpc>
                <a:spcPct val="170000"/>
              </a:lnSpc>
              <a:spcAft>
                <a:spcPts val="0"/>
              </a:spcAft>
              <a:buFont typeface="Arial" panose="020B0604020202090204" pitchFamily="34" charset="0"/>
              <a:buNone/>
              <a:defRPr/>
            </a:pPr>
            <a:r>
              <a:rPr lang="zh-CN" altLang="en-US" sz="2800" b="1" dirty="0">
                <a:solidFill>
                  <a:schemeClr val="tx1">
                    <a:lumMod val="75000"/>
                    <a:lumOff val="25000"/>
                  </a:schemeClr>
                </a:solidFill>
              </a:rPr>
              <a:t>（四）</a:t>
            </a:r>
            <a:r>
              <a:rPr lang="zh-CN" sz="2800" b="1" dirty="0">
                <a:solidFill>
                  <a:schemeClr val="tx1">
                    <a:lumMod val="75000"/>
                    <a:lumOff val="25000"/>
                  </a:schemeClr>
                </a:solidFill>
              </a:rPr>
              <a:t>实现形式</a:t>
            </a:r>
          </a:p>
          <a:p>
            <a:pPr eaLnBrk="1" fontAlgn="auto" hangingPunct="1">
              <a:spcAft>
                <a:spcPts val="0"/>
              </a:spcAft>
              <a:buFont typeface="Arial" panose="020B0604020202090204" pitchFamily="34" charset="0"/>
              <a:buNone/>
              <a:defRPr/>
            </a:pPr>
            <a:r>
              <a:rPr lang="en-US" altLang="zh-CN" sz="2800" dirty="0">
                <a:solidFill>
                  <a:schemeClr val="tx1">
                    <a:lumMod val="75000"/>
                    <a:lumOff val="25000"/>
                  </a:schemeClr>
                </a:solidFill>
              </a:rPr>
              <a:t>    </a:t>
            </a:r>
            <a:r>
              <a:rPr lang="en-US" altLang="zh-CN" dirty="0">
                <a:solidFill>
                  <a:schemeClr val="tx1">
                    <a:lumMod val="75000"/>
                    <a:lumOff val="25000"/>
                  </a:schemeClr>
                </a:solidFill>
              </a:rPr>
              <a:t>  </a:t>
            </a:r>
            <a:r>
              <a:rPr lang="en-US" altLang="zh-CN" dirty="0">
                <a:solidFill>
                  <a:schemeClr val="tx1">
                    <a:lumMod val="75000"/>
                    <a:lumOff val="25000"/>
                  </a:schemeClr>
                </a:solidFill>
                <a:latin typeface="黑体" panose="02010609060101010101" pitchFamily="49" charset="-122"/>
                <a:sym typeface="+mn-ea"/>
              </a:rPr>
              <a:t>1.</a:t>
            </a:r>
            <a:r>
              <a:rPr lang="zh-CN" altLang="en-US" dirty="0">
                <a:solidFill>
                  <a:schemeClr val="tx1">
                    <a:lumMod val="75000"/>
                    <a:lumOff val="25000"/>
                  </a:schemeClr>
                </a:solidFill>
                <a:latin typeface="黑体" panose="02010609060101010101" pitchFamily="49" charset="-122"/>
                <a:sym typeface="+mn-ea"/>
              </a:rPr>
              <a:t>按资产分配</a:t>
            </a:r>
            <a:endParaRPr lang="zh-CN" altLang="en-US" dirty="0">
              <a:solidFill>
                <a:schemeClr val="tx1">
                  <a:lumMod val="75000"/>
                  <a:lumOff val="25000"/>
                </a:schemeClr>
              </a:solidFill>
              <a:latin typeface="黑体" panose="02010609060101010101" pitchFamily="49" charset="-122"/>
            </a:endParaRPr>
          </a:p>
          <a:p>
            <a:pPr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latin typeface="黑体" panose="02010609060101010101" pitchFamily="49" charset="-122"/>
                <a:sym typeface="+mn-ea"/>
              </a:rPr>
              <a:t>      形式：利润；利息；股息和债息；租金。</a:t>
            </a:r>
            <a:endParaRPr lang="zh-CN" altLang="en-US" dirty="0">
              <a:solidFill>
                <a:schemeClr val="tx1">
                  <a:lumMod val="75000"/>
                  <a:lumOff val="25000"/>
                </a:schemeClr>
              </a:solidFill>
              <a:latin typeface="黑体" panose="02010609060101010101" pitchFamily="49" charset="-122"/>
            </a:endParaRPr>
          </a:p>
          <a:p>
            <a:pPr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latin typeface="黑体" panose="02010609060101010101" pitchFamily="49" charset="-122"/>
                <a:sym typeface="+mn-ea"/>
              </a:rPr>
              <a:t>    </a:t>
            </a:r>
            <a:r>
              <a:rPr lang="zh-CN" altLang="en-US" dirty="0">
                <a:solidFill>
                  <a:srgbClr val="008000"/>
                </a:solidFill>
                <a:latin typeface="黑体" panose="02010609060101010101" pitchFamily="49" charset="-122"/>
                <a:sym typeface="+mn-ea"/>
              </a:rPr>
              <a:t>（会必然导致两极分化吗？）</a:t>
            </a:r>
            <a:endParaRPr lang="zh-CN" altLang="en-US" dirty="0">
              <a:solidFill>
                <a:schemeClr val="tx1">
                  <a:lumMod val="75000"/>
                  <a:lumOff val="25000"/>
                </a:schemeClr>
              </a:solidFill>
              <a:latin typeface="黑体" panose="02010609060101010101" pitchFamily="49" charset="-122"/>
            </a:endParaRPr>
          </a:p>
          <a:p>
            <a:pPr eaLnBrk="1" fontAlgn="auto" hangingPunct="1">
              <a:spcAft>
                <a:spcPts val="0"/>
              </a:spcAft>
              <a:buFont typeface="Arial" panose="020B0604020202090204" pitchFamily="34" charset="0"/>
              <a:buNone/>
              <a:defRPr/>
            </a:pPr>
            <a:r>
              <a:rPr lang="en-US" altLang="zh-CN" dirty="0">
                <a:solidFill>
                  <a:schemeClr val="tx1">
                    <a:lumMod val="75000"/>
                    <a:lumOff val="25000"/>
                  </a:schemeClr>
                </a:solidFill>
                <a:latin typeface="黑体" panose="02010609060101010101" pitchFamily="49" charset="-122"/>
                <a:sym typeface="+mn-ea"/>
              </a:rPr>
              <a:t>   2.</a:t>
            </a:r>
            <a:r>
              <a:rPr lang="zh-CN" altLang="en-US" dirty="0">
                <a:solidFill>
                  <a:schemeClr val="tx1">
                    <a:lumMod val="75000"/>
                    <a:lumOff val="25000"/>
                  </a:schemeClr>
                </a:solidFill>
                <a:latin typeface="黑体" panose="02010609060101010101" pitchFamily="49" charset="-122"/>
                <a:sym typeface="+mn-ea"/>
              </a:rPr>
              <a:t>按劳动力价值分配</a:t>
            </a:r>
            <a:endParaRPr lang="zh-CN" altLang="en-US" dirty="0">
              <a:solidFill>
                <a:schemeClr val="tx1">
                  <a:lumMod val="75000"/>
                  <a:lumOff val="25000"/>
                </a:schemeClr>
              </a:solidFill>
              <a:latin typeface="黑体" panose="02010609060101010101" pitchFamily="49" charset="-122"/>
            </a:endParaRPr>
          </a:p>
          <a:p>
            <a:pPr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latin typeface="黑体" panose="02010609060101010101" pitchFamily="49" charset="-122"/>
                <a:sym typeface="+mn-ea"/>
              </a:rPr>
              <a:t>      形式：劳动者的个人收入。</a:t>
            </a:r>
            <a:endParaRPr lang="zh-CN" altLang="en-US" dirty="0">
              <a:solidFill>
                <a:schemeClr val="tx1">
                  <a:lumMod val="75000"/>
                  <a:lumOff val="25000"/>
                </a:schemeClr>
              </a:solidFill>
              <a:latin typeface="黑体" panose="02010609060101010101" pitchFamily="49" charset="-122"/>
            </a:endParaRPr>
          </a:p>
          <a:p>
            <a:pPr eaLnBrk="1" fontAlgn="auto" hangingPunct="1">
              <a:spcAft>
                <a:spcPts val="0"/>
              </a:spcAft>
              <a:buFont typeface="Arial" panose="020B0604020202090204" pitchFamily="34" charset="0"/>
              <a:buNone/>
              <a:defRPr/>
            </a:pPr>
            <a:r>
              <a:rPr lang="en-US" altLang="zh-CN" dirty="0">
                <a:solidFill>
                  <a:schemeClr val="tx1">
                    <a:lumMod val="75000"/>
                    <a:lumOff val="25000"/>
                  </a:schemeClr>
                </a:solidFill>
                <a:latin typeface="黑体" panose="02010609060101010101" pitchFamily="49" charset="-122"/>
                <a:sym typeface="+mn-ea"/>
              </a:rPr>
              <a:t>   3.</a:t>
            </a:r>
            <a:r>
              <a:rPr lang="zh-CN" altLang="en-US" dirty="0">
                <a:solidFill>
                  <a:schemeClr val="tx1">
                    <a:lumMod val="75000"/>
                    <a:lumOff val="25000"/>
                  </a:schemeClr>
                </a:solidFill>
                <a:latin typeface="黑体" panose="02010609060101010101" pitchFamily="49" charset="-122"/>
                <a:sym typeface="+mn-ea"/>
              </a:rPr>
              <a:t>按经营权分配</a:t>
            </a:r>
            <a:endParaRPr lang="zh-CN" altLang="en-US" dirty="0">
              <a:solidFill>
                <a:schemeClr val="tx1">
                  <a:lumMod val="75000"/>
                  <a:lumOff val="25000"/>
                </a:schemeClr>
              </a:solidFill>
              <a:latin typeface="黑体" panose="02010609060101010101" pitchFamily="49" charset="-122"/>
            </a:endParaRPr>
          </a:p>
          <a:p>
            <a:pPr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latin typeface="黑体" panose="02010609060101010101" pitchFamily="49" charset="-122"/>
                <a:sym typeface="+mn-ea"/>
              </a:rPr>
              <a:t>      形式：经营性劳动收入；风险收入。</a:t>
            </a:r>
            <a:r>
              <a:rPr lang="zh-CN" altLang="en-US" dirty="0">
                <a:solidFill>
                  <a:srgbClr val="C00000"/>
                </a:solidFill>
              </a:rPr>
              <a:t>        </a:t>
            </a:r>
          </a:p>
        </p:txBody>
      </p:sp>
    </p:spTree>
    <p:custDataLst>
      <p:tags r:id="rId1"/>
    </p:custData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381840"/>
            <a:ext cx="12192001" cy="6094320"/>
          </a:xfrm>
          <a:prstGeom prst="rect">
            <a:avLst/>
          </a:prstGeom>
        </p:spPr>
      </p:pic>
    </p:spTree>
    <p:custDataLst>
      <p:tags r:id="rId1"/>
    </p:custData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90818A6B-89FF-6840-BD98-CF1C36069BB5}"/>
              </a:ext>
            </a:extLst>
          </p:cNvPr>
          <p:cNvGraphicFramePr>
            <a:graphicFrameLocks noGrp="1"/>
          </p:cNvGraphicFramePr>
          <p:nvPr>
            <p:extLst>
              <p:ext uri="{D42A27DB-BD31-4B8C-83A1-F6EECF244321}">
                <p14:modId xmlns:p14="http://schemas.microsoft.com/office/powerpoint/2010/main" val="3011416606"/>
              </p:ext>
            </p:extLst>
          </p:nvPr>
        </p:nvGraphicFramePr>
        <p:xfrm>
          <a:off x="2567023" y="1118501"/>
          <a:ext cx="7471922" cy="4231713"/>
        </p:xfrm>
        <a:graphic>
          <a:graphicData uri="http://schemas.openxmlformats.org/drawingml/2006/table">
            <a:tbl>
              <a:tblPr firstRow="1" bandRow="1">
                <a:tableStyleId>{5C22544A-7EE6-4342-B048-85BDC9FD1C3A}</a:tableStyleId>
              </a:tblPr>
              <a:tblGrid>
                <a:gridCol w="1655349">
                  <a:extLst>
                    <a:ext uri="{9D8B030D-6E8A-4147-A177-3AD203B41FA5}">
                      <a16:colId xmlns:a16="http://schemas.microsoft.com/office/drawing/2014/main" val="960883164"/>
                    </a:ext>
                  </a:extLst>
                </a:gridCol>
                <a:gridCol w="2757181">
                  <a:extLst>
                    <a:ext uri="{9D8B030D-6E8A-4147-A177-3AD203B41FA5}">
                      <a16:colId xmlns:a16="http://schemas.microsoft.com/office/drawing/2014/main" val="1057256365"/>
                    </a:ext>
                  </a:extLst>
                </a:gridCol>
                <a:gridCol w="3059392">
                  <a:extLst>
                    <a:ext uri="{9D8B030D-6E8A-4147-A177-3AD203B41FA5}">
                      <a16:colId xmlns:a16="http://schemas.microsoft.com/office/drawing/2014/main" val="2561528083"/>
                    </a:ext>
                  </a:extLst>
                </a:gridCol>
              </a:tblGrid>
              <a:tr h="499670">
                <a:tc>
                  <a:txBody>
                    <a:bodyPr/>
                    <a:lstStyle/>
                    <a:p>
                      <a:pPr algn="l"/>
                      <a:r>
                        <a:rPr lang="zh-CN" altLang="en-US" dirty="0"/>
                        <a:t>基尼系数</a:t>
                      </a:r>
                    </a:p>
                  </a:txBody>
                  <a:tcPr/>
                </a:tc>
                <a:tc>
                  <a:txBody>
                    <a:bodyPr/>
                    <a:lstStyle/>
                    <a:p>
                      <a:pPr algn="l"/>
                      <a:r>
                        <a:rPr lang="zh-CN" altLang="en-US" dirty="0"/>
                        <a:t>公平</a:t>
                      </a:r>
                    </a:p>
                  </a:txBody>
                  <a:tcPr/>
                </a:tc>
                <a:tc>
                  <a:txBody>
                    <a:bodyPr/>
                    <a:lstStyle/>
                    <a:p>
                      <a:pPr algn="l"/>
                      <a:r>
                        <a:rPr lang="zh-CN" altLang="en-US" dirty="0"/>
                        <a:t>效率</a:t>
                      </a:r>
                    </a:p>
                  </a:txBody>
                  <a:tcPr/>
                </a:tc>
                <a:extLst>
                  <a:ext uri="{0D108BD9-81ED-4DB2-BD59-A6C34878D82A}">
                    <a16:rowId xmlns:a16="http://schemas.microsoft.com/office/drawing/2014/main" val="3854290091"/>
                  </a:ext>
                </a:extLst>
              </a:tr>
              <a:tr h="744458">
                <a:tc>
                  <a:txBody>
                    <a:bodyPr/>
                    <a:lstStyle/>
                    <a:p>
                      <a:pPr>
                        <a:lnSpc>
                          <a:spcPct val="200000"/>
                        </a:lnSpc>
                      </a:pPr>
                      <a:r>
                        <a:rPr lang="en-US" altLang="zh-CN" dirty="0"/>
                        <a:t>0.2</a:t>
                      </a:r>
                      <a:r>
                        <a:rPr lang="zh-CN" altLang="en-US" dirty="0"/>
                        <a:t>以下</a:t>
                      </a:r>
                    </a:p>
                  </a:txBody>
                  <a:tcPr/>
                </a:tc>
                <a:tc>
                  <a:txBody>
                    <a:bodyPr/>
                    <a:lstStyle/>
                    <a:p>
                      <a:pPr>
                        <a:lnSpc>
                          <a:spcPct val="200000"/>
                        </a:lnSpc>
                      </a:pPr>
                      <a:r>
                        <a:rPr lang="zh-CN" altLang="en-US" dirty="0"/>
                        <a:t>绝对公平</a:t>
                      </a:r>
                    </a:p>
                  </a:txBody>
                  <a:tcPr/>
                </a:tc>
                <a:tc>
                  <a:txBody>
                    <a:bodyPr/>
                    <a:lstStyle/>
                    <a:p>
                      <a:pPr>
                        <a:lnSpc>
                          <a:spcPct val="200000"/>
                        </a:lnSpc>
                      </a:pPr>
                      <a:r>
                        <a:rPr lang="zh-CN" altLang="en-US" dirty="0"/>
                        <a:t>毫无效率</a:t>
                      </a:r>
                    </a:p>
                  </a:txBody>
                  <a:tcPr/>
                </a:tc>
                <a:extLst>
                  <a:ext uri="{0D108BD9-81ED-4DB2-BD59-A6C34878D82A}">
                    <a16:rowId xmlns:a16="http://schemas.microsoft.com/office/drawing/2014/main" val="2002394563"/>
                  </a:ext>
                </a:extLst>
              </a:tr>
              <a:tr h="747709">
                <a:tc>
                  <a:txBody>
                    <a:bodyPr/>
                    <a:lstStyle/>
                    <a:p>
                      <a:pPr>
                        <a:lnSpc>
                          <a:spcPct val="200000"/>
                        </a:lnSpc>
                      </a:pPr>
                      <a:r>
                        <a:rPr lang="en-US" altLang="zh-CN" dirty="0"/>
                        <a:t>0.2—0.3</a:t>
                      </a:r>
                      <a:endParaRPr lang="zh-CN" altLang="en-US" dirty="0"/>
                    </a:p>
                  </a:txBody>
                  <a:tcPr/>
                </a:tc>
                <a:tc>
                  <a:txBody>
                    <a:bodyPr/>
                    <a:lstStyle/>
                    <a:p>
                      <a:pPr>
                        <a:lnSpc>
                          <a:spcPct val="200000"/>
                        </a:lnSpc>
                      </a:pPr>
                      <a:r>
                        <a:rPr lang="zh-CN" altLang="en-US" dirty="0"/>
                        <a:t>公平有余</a:t>
                      </a:r>
                    </a:p>
                  </a:txBody>
                  <a:tcPr/>
                </a:tc>
                <a:tc>
                  <a:txBody>
                    <a:bodyPr/>
                    <a:lstStyle/>
                    <a:p>
                      <a:pPr>
                        <a:lnSpc>
                          <a:spcPct val="200000"/>
                        </a:lnSpc>
                      </a:pPr>
                      <a:r>
                        <a:rPr lang="zh-CN" altLang="en-US" dirty="0"/>
                        <a:t>效率不足</a:t>
                      </a:r>
                    </a:p>
                  </a:txBody>
                  <a:tcPr/>
                </a:tc>
                <a:extLst>
                  <a:ext uri="{0D108BD9-81ED-4DB2-BD59-A6C34878D82A}">
                    <a16:rowId xmlns:a16="http://schemas.microsoft.com/office/drawing/2014/main" val="947813422"/>
                  </a:ext>
                </a:extLst>
              </a:tr>
              <a:tr h="747709">
                <a:tc>
                  <a:txBody>
                    <a:bodyPr/>
                    <a:lstStyle/>
                    <a:p>
                      <a:pPr>
                        <a:lnSpc>
                          <a:spcPct val="200000"/>
                        </a:lnSpc>
                      </a:pPr>
                      <a:r>
                        <a:rPr lang="en-US" altLang="zh-CN" dirty="0">
                          <a:solidFill>
                            <a:srgbClr val="C00000"/>
                          </a:solidFill>
                        </a:rPr>
                        <a:t>0.3</a:t>
                      </a:r>
                      <a:r>
                        <a:rPr lang="en-US" altLang="zh-CN" dirty="0"/>
                        <a:t>—0.4</a:t>
                      </a:r>
                      <a:endParaRPr lang="zh-CN" altLang="en-US" dirty="0"/>
                    </a:p>
                  </a:txBody>
                  <a:tcPr/>
                </a:tc>
                <a:tc>
                  <a:txBody>
                    <a:bodyPr/>
                    <a:lstStyle/>
                    <a:p>
                      <a:pPr>
                        <a:lnSpc>
                          <a:spcPct val="200000"/>
                        </a:lnSpc>
                      </a:pPr>
                      <a:r>
                        <a:rPr lang="zh-CN" altLang="en-US" dirty="0"/>
                        <a:t>公平不足</a:t>
                      </a:r>
                    </a:p>
                  </a:txBody>
                  <a:tcPr/>
                </a:tc>
                <a:tc>
                  <a:txBody>
                    <a:bodyPr/>
                    <a:lstStyle/>
                    <a:p>
                      <a:pPr>
                        <a:lnSpc>
                          <a:spcPct val="200000"/>
                        </a:lnSpc>
                      </a:pPr>
                      <a:r>
                        <a:rPr lang="zh-CN" altLang="en-US" dirty="0"/>
                        <a:t>效率有余</a:t>
                      </a:r>
                    </a:p>
                  </a:txBody>
                  <a:tcPr/>
                </a:tc>
                <a:extLst>
                  <a:ext uri="{0D108BD9-81ED-4DB2-BD59-A6C34878D82A}">
                    <a16:rowId xmlns:a16="http://schemas.microsoft.com/office/drawing/2014/main" val="3770568805"/>
                  </a:ext>
                </a:extLst>
              </a:tr>
              <a:tr h="747709">
                <a:tc>
                  <a:txBody>
                    <a:bodyPr/>
                    <a:lstStyle/>
                    <a:p>
                      <a:pPr>
                        <a:lnSpc>
                          <a:spcPct val="200000"/>
                        </a:lnSpc>
                      </a:pPr>
                      <a:r>
                        <a:rPr lang="en-US" altLang="zh-CN" dirty="0"/>
                        <a:t>0.4—0.5</a:t>
                      </a:r>
                      <a:endParaRPr lang="zh-CN" altLang="en-US" dirty="0"/>
                    </a:p>
                  </a:txBody>
                  <a:tcPr/>
                </a:tc>
                <a:tc>
                  <a:txBody>
                    <a:bodyPr/>
                    <a:lstStyle/>
                    <a:p>
                      <a:pPr>
                        <a:lnSpc>
                          <a:spcPct val="200000"/>
                        </a:lnSpc>
                      </a:pPr>
                      <a:r>
                        <a:rPr lang="zh-CN" altLang="en-US" dirty="0"/>
                        <a:t>显失公平</a:t>
                      </a:r>
                    </a:p>
                  </a:txBody>
                  <a:tcPr/>
                </a:tc>
                <a:tc>
                  <a:txBody>
                    <a:bodyPr/>
                    <a:lstStyle/>
                    <a:p>
                      <a:pPr>
                        <a:lnSpc>
                          <a:spcPct val="200000"/>
                        </a:lnSpc>
                      </a:pPr>
                      <a:r>
                        <a:rPr lang="zh-CN" altLang="en-US" dirty="0"/>
                        <a:t>效率最高</a:t>
                      </a:r>
                    </a:p>
                  </a:txBody>
                  <a:tcPr/>
                </a:tc>
                <a:extLst>
                  <a:ext uri="{0D108BD9-81ED-4DB2-BD59-A6C34878D82A}">
                    <a16:rowId xmlns:a16="http://schemas.microsoft.com/office/drawing/2014/main" val="2235516084"/>
                  </a:ext>
                </a:extLst>
              </a:tr>
              <a:tr h="744458">
                <a:tc>
                  <a:txBody>
                    <a:bodyPr/>
                    <a:lstStyle/>
                    <a:p>
                      <a:pPr>
                        <a:lnSpc>
                          <a:spcPct val="200000"/>
                        </a:lnSpc>
                      </a:pPr>
                      <a:r>
                        <a:rPr lang="en-US" altLang="zh-CN" dirty="0"/>
                        <a:t>0.5</a:t>
                      </a:r>
                      <a:r>
                        <a:rPr lang="zh-CN" altLang="en-US" dirty="0"/>
                        <a:t>以上</a:t>
                      </a:r>
                    </a:p>
                  </a:txBody>
                  <a:tcPr/>
                </a:tc>
                <a:tc>
                  <a:txBody>
                    <a:bodyPr/>
                    <a:lstStyle/>
                    <a:p>
                      <a:pPr>
                        <a:lnSpc>
                          <a:spcPct val="200000"/>
                        </a:lnSpc>
                      </a:pPr>
                      <a:r>
                        <a:rPr lang="zh-CN" altLang="en-US" dirty="0"/>
                        <a:t>既无公平</a:t>
                      </a:r>
                    </a:p>
                  </a:txBody>
                  <a:tcPr/>
                </a:tc>
                <a:tc>
                  <a:txBody>
                    <a:bodyPr/>
                    <a:lstStyle/>
                    <a:p>
                      <a:pPr>
                        <a:lnSpc>
                          <a:spcPct val="200000"/>
                        </a:lnSpc>
                      </a:pPr>
                      <a:r>
                        <a:rPr lang="zh-CN" altLang="en-US" dirty="0"/>
                        <a:t>也无效率</a:t>
                      </a:r>
                    </a:p>
                  </a:txBody>
                  <a:tcPr/>
                </a:tc>
                <a:extLst>
                  <a:ext uri="{0D108BD9-81ED-4DB2-BD59-A6C34878D82A}">
                    <a16:rowId xmlns:a16="http://schemas.microsoft.com/office/drawing/2014/main" val="3712326098"/>
                  </a:ext>
                </a:extLst>
              </a:tr>
            </a:tbl>
          </a:graphicData>
        </a:graphic>
      </p:graphicFrame>
    </p:spTree>
    <p:extLst>
      <p:ext uri="{BB962C8B-B14F-4D97-AF65-F5344CB8AC3E}">
        <p14:creationId xmlns:p14="http://schemas.microsoft.com/office/powerpoint/2010/main" val="422912521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112BDD4-D3A8-8A4A-ACE1-72C2D66EF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57503" cy="3429000"/>
          </a:xfrm>
          <a:prstGeom prst="rect">
            <a:avLst/>
          </a:prstGeom>
        </p:spPr>
      </p:pic>
      <p:pic>
        <p:nvPicPr>
          <p:cNvPr id="5" name="图片 4">
            <a:extLst>
              <a:ext uri="{FF2B5EF4-FFF2-40B4-BE49-F238E27FC236}">
                <a16:creationId xmlns:a16="http://schemas.microsoft.com/office/drawing/2014/main" id="{38BF74F1-5002-CA46-B6E0-C6AB83AFA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715" y="3429001"/>
            <a:ext cx="9307286" cy="3429000"/>
          </a:xfrm>
          <a:prstGeom prst="rect">
            <a:avLst/>
          </a:prstGeom>
        </p:spPr>
      </p:pic>
      <p:sp>
        <p:nvSpPr>
          <p:cNvPr id="6" name="圆角矩形 5">
            <a:extLst>
              <a:ext uri="{FF2B5EF4-FFF2-40B4-BE49-F238E27FC236}">
                <a16:creationId xmlns:a16="http://schemas.microsoft.com/office/drawing/2014/main" id="{84DFC9F9-124E-7E47-8AC4-8AC5B1C1441B}"/>
              </a:ext>
            </a:extLst>
          </p:cNvPr>
          <p:cNvSpPr/>
          <p:nvPr/>
        </p:nvSpPr>
        <p:spPr>
          <a:xfrm>
            <a:off x="9539416" y="877330"/>
            <a:ext cx="2372498" cy="1618736"/>
          </a:xfrm>
          <a:prstGeom prst="roundRect">
            <a:avLst/>
          </a:prstGeom>
          <a:noFill/>
          <a:ln w="63500" cap="flat" cmpd="sng">
            <a:solidFill>
              <a:schemeClr val="accent1"/>
            </a:solidFill>
            <a:miter lim="800000"/>
          </a:ln>
        </p:spPr>
        <p:txBody>
          <a:bodyPr rtlCol="0" anchor="ctr"/>
          <a:lstStyle/>
          <a:p>
            <a:pPr algn="ctr">
              <a:lnSpc>
                <a:spcPct val="150000"/>
              </a:lnSpc>
            </a:pPr>
            <a:r>
              <a:rPr kumimoji="1" lang="zh-CN" altLang="en-US" sz="2400" dirty="0">
                <a:solidFill>
                  <a:srgbClr val="FF0000"/>
                </a:solidFill>
                <a:latin typeface="Arail" charset="0"/>
                <a:ea typeface="Arail" charset="0"/>
                <a:cs typeface="Arail" charset="0"/>
              </a:rPr>
              <a:t>分配？</a:t>
            </a:r>
            <a:endParaRPr kumimoji="1" lang="en-US" altLang="zh-CN" sz="2400" dirty="0">
              <a:solidFill>
                <a:srgbClr val="FF0000"/>
              </a:solidFill>
              <a:latin typeface="Arail" charset="0"/>
              <a:ea typeface="Arail" charset="0"/>
              <a:cs typeface="Arail" charset="0"/>
            </a:endParaRPr>
          </a:p>
          <a:p>
            <a:pPr algn="ctr">
              <a:lnSpc>
                <a:spcPct val="150000"/>
              </a:lnSpc>
            </a:pPr>
            <a:r>
              <a:rPr kumimoji="1" lang="zh-CN" altLang="en-US" sz="2400" dirty="0">
                <a:solidFill>
                  <a:srgbClr val="FF0000"/>
                </a:solidFill>
                <a:latin typeface="Arail" charset="0"/>
                <a:ea typeface="Arail" charset="0"/>
                <a:cs typeface="Arail" charset="0"/>
              </a:rPr>
              <a:t>占比？</a:t>
            </a:r>
            <a:endParaRPr kumimoji="1" lang="en-US" altLang="zh-CN" sz="2400" dirty="0">
              <a:solidFill>
                <a:srgbClr val="FF0000"/>
              </a:solidFill>
              <a:latin typeface="Arail" charset="0"/>
              <a:ea typeface="Arail" charset="0"/>
              <a:cs typeface="Arail" charset="0"/>
            </a:endParaRPr>
          </a:p>
          <a:p>
            <a:pPr algn="ctr">
              <a:lnSpc>
                <a:spcPct val="150000"/>
              </a:lnSpc>
            </a:pPr>
            <a:r>
              <a:rPr kumimoji="1" lang="zh-CN" altLang="en-US" sz="2400" dirty="0">
                <a:solidFill>
                  <a:srgbClr val="FF0000"/>
                </a:solidFill>
                <a:latin typeface="Arail" charset="0"/>
                <a:ea typeface="Arail" charset="0"/>
                <a:cs typeface="Arail" charset="0"/>
              </a:rPr>
              <a:t>变化？</a:t>
            </a:r>
          </a:p>
        </p:txBody>
      </p:sp>
    </p:spTree>
    <p:extLst>
      <p:ext uri="{BB962C8B-B14F-4D97-AF65-F5344CB8AC3E}">
        <p14:creationId xmlns:p14="http://schemas.microsoft.com/office/powerpoint/2010/main" val="272259392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讨论：华为的所有制与分配方式</a:t>
            </a:r>
          </a:p>
        </p:txBody>
      </p:sp>
      <p:sp>
        <p:nvSpPr>
          <p:cNvPr id="3" name="内容占位符 2"/>
          <p:cNvSpPr>
            <a:spLocks noGrp="1"/>
          </p:cNvSpPr>
          <p:nvPr>
            <p:ph idx="1"/>
          </p:nvPr>
        </p:nvSpPr>
        <p:spPr/>
        <p:txBody>
          <a:bodyPr/>
          <a:lstStyle/>
          <a:p>
            <a:r>
              <a:rPr kumimoji="1" lang="zh-CN" altLang="en-US" sz="2800" b="1" dirty="0">
                <a:solidFill>
                  <a:schemeClr val="tx1"/>
                </a:solidFill>
              </a:rPr>
              <a:t>私人所有的“集体所有制”！</a:t>
            </a:r>
            <a:endParaRPr kumimoji="1" lang="en-US" altLang="zh-CN" sz="2800" b="1" dirty="0">
              <a:solidFill>
                <a:schemeClr val="tx1"/>
              </a:solidFill>
            </a:endParaRPr>
          </a:p>
          <a:p>
            <a:endParaRPr kumimoji="1" lang="en-US" altLang="zh-CN" sz="2800" b="1" dirty="0">
              <a:solidFill>
                <a:schemeClr val="tx1"/>
              </a:solidFill>
            </a:endParaRPr>
          </a:p>
          <a:p>
            <a:r>
              <a:rPr kumimoji="1" lang="zh-CN" altLang="en-US" sz="2800" b="1" dirty="0">
                <a:solidFill>
                  <a:schemeClr val="tx1"/>
                </a:solidFill>
              </a:rPr>
              <a:t>职能工资制为主，辅以绩效工资和年薪制！</a:t>
            </a:r>
            <a:endParaRPr kumimoji="1" lang="en-US" altLang="zh-CN" sz="2800" b="1" dirty="0">
              <a:solidFill>
                <a:schemeClr val="tx1"/>
              </a:solidFill>
            </a:endParaRPr>
          </a:p>
          <a:p>
            <a:endParaRPr kumimoji="1" lang="en-US" altLang="zh-CN" sz="2800" b="1" dirty="0">
              <a:solidFill>
                <a:schemeClr val="tx1"/>
              </a:solidFill>
            </a:endParaRPr>
          </a:p>
          <a:p>
            <a:pPr marL="0" indent="0">
              <a:buNone/>
            </a:pPr>
            <a:r>
              <a:rPr kumimoji="1" lang="zh-CN" altLang="en-US" sz="2800" b="1" dirty="0">
                <a:solidFill>
                  <a:srgbClr val="C00000"/>
                </a:solidFill>
              </a:rPr>
              <a:t>阅读资料</a:t>
            </a:r>
            <a:r>
              <a:rPr kumimoji="1" lang="zh-CN" altLang="en-US" sz="2800" b="1" dirty="0">
                <a:solidFill>
                  <a:schemeClr val="tx1"/>
                </a:solidFill>
              </a:rPr>
              <a:t>：王艺明，“从华为经验看社会主义公有制和按劳分配的新实现形式”，</a:t>
            </a:r>
            <a:r>
              <a:rPr kumimoji="1" lang="en-US" altLang="zh-CN" sz="2800" b="1" dirty="0">
                <a:solidFill>
                  <a:schemeClr val="tx1"/>
                </a:solidFill>
              </a:rPr>
              <a:t>《</a:t>
            </a:r>
            <a:r>
              <a:rPr kumimoji="1" lang="zh-CN" altLang="en-US" sz="2800" b="1" dirty="0">
                <a:solidFill>
                  <a:schemeClr val="tx1"/>
                </a:solidFill>
              </a:rPr>
              <a:t>财经智库</a:t>
            </a:r>
            <a:r>
              <a:rPr kumimoji="1" lang="en-US" altLang="zh-CN" sz="2800" b="1" dirty="0">
                <a:solidFill>
                  <a:schemeClr val="tx1"/>
                </a:solidFill>
              </a:rPr>
              <a:t>》</a:t>
            </a:r>
            <a:r>
              <a:rPr kumimoji="1" lang="zh-CN" altLang="en-US" sz="2800" b="1" dirty="0">
                <a:solidFill>
                  <a:schemeClr val="tx1"/>
                </a:solidFill>
              </a:rPr>
              <a:t>，</a:t>
            </a:r>
            <a:r>
              <a:rPr kumimoji="1" lang="en-US" altLang="zh-CN" sz="2800" b="1" dirty="0">
                <a:solidFill>
                  <a:schemeClr val="tx1"/>
                </a:solidFill>
              </a:rPr>
              <a:t>2019</a:t>
            </a:r>
            <a:r>
              <a:rPr kumimoji="1" lang="zh-CN" altLang="en-US" sz="2800" b="1" dirty="0">
                <a:solidFill>
                  <a:schemeClr val="tx1"/>
                </a:solidFill>
              </a:rPr>
              <a:t>年</a:t>
            </a:r>
            <a:r>
              <a:rPr kumimoji="1" lang="en-US" altLang="zh-CN" sz="2800" b="1" dirty="0">
                <a:solidFill>
                  <a:schemeClr val="tx1"/>
                </a:solidFill>
              </a:rPr>
              <a:t>7</a:t>
            </a:r>
            <a:r>
              <a:rPr kumimoji="1" lang="zh-CN" altLang="en-US" sz="2800" b="1" dirty="0">
                <a:solidFill>
                  <a:schemeClr val="tx1"/>
                </a:solidFill>
              </a:rPr>
              <a:t>月。</a:t>
            </a:r>
          </a:p>
        </p:txBody>
      </p:sp>
    </p:spTree>
    <p:custDataLst>
      <p:tags r:id="rId1"/>
    </p:custData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标题 1"/>
          <p:cNvSpPr>
            <a:spLocks noGrp="1" noChangeArrowheads="1"/>
          </p:cNvSpPr>
          <p:nvPr>
            <p:ph type="title"/>
          </p:nvPr>
        </p:nvSpPr>
        <p:spPr>
          <a:xfrm>
            <a:off x="1651000" y="396875"/>
            <a:ext cx="5794375" cy="977900"/>
          </a:xfrm>
        </p:spPr>
        <p:txBody>
          <a:bodyPr/>
          <a:lstStyle/>
          <a:p>
            <a:pPr eaLnBrk="1" hangingPunct="1"/>
            <a:r>
              <a:rPr lang="zh-CN" altLang="en-US" sz="3600" noProof="1">
                <a:latin typeface="黑体" panose="02010609060101010101" pitchFamily="49" charset="-122"/>
              </a:rPr>
              <a:t>华为现象</a:t>
            </a:r>
            <a:r>
              <a:rPr lang="en-US" altLang="zh-CN" sz="3600" noProof="1">
                <a:latin typeface="黑体" panose="02010609060101010101" pitchFamily="49" charset="-122"/>
              </a:rPr>
              <a:t>——</a:t>
            </a:r>
            <a:r>
              <a:rPr lang="zh-CN" altLang="en-US" sz="3600" noProof="1">
                <a:latin typeface="黑体" panose="02010609060101010101" pitchFamily="49" charset="-122"/>
              </a:rPr>
              <a:t>核心技术</a:t>
            </a:r>
          </a:p>
        </p:txBody>
      </p:sp>
      <p:sp>
        <p:nvSpPr>
          <p:cNvPr id="217090" name="内容占位符 2"/>
          <p:cNvSpPr>
            <a:spLocks noGrp="1" noChangeArrowheads="1"/>
          </p:cNvSpPr>
          <p:nvPr>
            <p:ph idx="1"/>
          </p:nvPr>
        </p:nvSpPr>
        <p:spPr>
          <a:xfrm>
            <a:off x="2224088" y="1985963"/>
            <a:ext cx="8764587" cy="4659312"/>
          </a:xfrm>
        </p:spPr>
        <p:txBody>
          <a:bodyPr/>
          <a:lstStyle/>
          <a:p>
            <a:pPr eaLnBrk="1" hangingPunct="1">
              <a:lnSpc>
                <a:spcPct val="200000"/>
              </a:lnSpc>
            </a:pPr>
            <a:r>
              <a:rPr lang="zh-CN" altLang="en-US" b="1">
                <a:latin typeface="黑体" panose="02010609060101010101" pitchFamily="49" charset="-122"/>
              </a:rPr>
              <a:t>任正非用了中国企业中史无前例的奖酬分红制度，98.6%的股票，都归员工所有，任正非本人所持有的股票只占了1.4%。</a:t>
            </a:r>
          </a:p>
          <a:p>
            <a:pPr eaLnBrk="1" hangingPunct="1">
              <a:lnSpc>
                <a:spcPct val="200000"/>
              </a:lnSpc>
            </a:pPr>
            <a:r>
              <a:rPr lang="zh-CN" altLang="en-US" b="1">
                <a:latin typeface="黑体" panose="02010609060101010101" pitchFamily="49" charset="-122"/>
              </a:rPr>
              <a:t>华为拥有3万项专利技术，其中有4成是国际标准组织或欧美国家的专利。</a:t>
            </a:r>
          </a:p>
          <a:p>
            <a:pPr eaLnBrk="1" hangingPunct="1">
              <a:lnSpc>
                <a:spcPct val="200000"/>
              </a:lnSpc>
            </a:pPr>
            <a:r>
              <a:rPr lang="zh-CN" altLang="en-US" b="1">
                <a:latin typeface="黑体" panose="02010609060101010101" pitchFamily="49" charset="-122"/>
              </a:rPr>
              <a:t>华为靠</a:t>
            </a:r>
            <a:r>
              <a:rPr lang="zh-CN" altLang="en-US" b="1">
                <a:solidFill>
                  <a:srgbClr val="C00000"/>
                </a:solidFill>
                <a:latin typeface="黑体" panose="02010609060101010101" pitchFamily="49" charset="-122"/>
              </a:rPr>
              <a:t>技术创新</a:t>
            </a:r>
            <a:r>
              <a:rPr lang="zh-CN" altLang="en-US" b="1">
                <a:latin typeface="黑体" panose="02010609060101010101" pitchFamily="49" charset="-122"/>
              </a:rPr>
              <a:t>能力，以及海外市场经营绩效获得今天的地位。</a:t>
            </a:r>
            <a:endParaRPr lang="en-US" altLang="zh-CN" b="1">
              <a:latin typeface="黑体" panose="02010609060101010101" pitchFamily="49" charset="-122"/>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内容占位符 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2497138"/>
            <a:ext cx="5791200" cy="4349750"/>
          </a:xfrm>
        </p:spPr>
      </p:pic>
      <p:sp>
        <p:nvSpPr>
          <p:cNvPr id="16387" name="圆角矩形 11"/>
          <p:cNvSpPr>
            <a:spLocks noChangeArrowheads="1"/>
          </p:cNvSpPr>
          <p:nvPr/>
        </p:nvSpPr>
        <p:spPr bwMode="auto">
          <a:xfrm>
            <a:off x="8056563" y="3730625"/>
            <a:ext cx="1920875" cy="7016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kumimoji="1" lang="zh-CN" altLang="en-US" sz="2000" b="1" dirty="0">
                <a:solidFill>
                  <a:srgbClr val="FF0000"/>
                </a:solidFill>
                <a:latin typeface="Arail"/>
                <a:ea typeface="Arail"/>
                <a:cs typeface="Arail"/>
              </a:rPr>
              <a:t>老挝</a:t>
            </a:r>
            <a:r>
              <a:rPr kumimoji="1" lang="en-US" altLang="zh-CN" sz="2000" b="1" dirty="0">
                <a:solidFill>
                  <a:srgbClr val="FF0000"/>
                </a:solidFill>
                <a:latin typeface="Arail"/>
                <a:ea typeface="Arail"/>
                <a:cs typeface="Arail"/>
              </a:rPr>
              <a:t>2019</a:t>
            </a:r>
            <a:r>
              <a:rPr kumimoji="1" lang="zh-CN" altLang="en-US" sz="2000" b="1" dirty="0">
                <a:solidFill>
                  <a:srgbClr val="FF0000"/>
                </a:solidFill>
                <a:latin typeface="Arail"/>
                <a:ea typeface="Arail"/>
                <a:cs typeface="Arail"/>
              </a:rPr>
              <a:t>年</a:t>
            </a:r>
          </a:p>
        </p:txBody>
      </p:sp>
      <p:sp>
        <p:nvSpPr>
          <p:cNvPr id="16388" name="圆角矩形 12"/>
          <p:cNvSpPr>
            <a:spLocks noChangeArrowheads="1"/>
          </p:cNvSpPr>
          <p:nvPr/>
        </p:nvSpPr>
        <p:spPr bwMode="auto">
          <a:xfrm>
            <a:off x="1844675" y="1946275"/>
            <a:ext cx="1919288" cy="7032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kumimoji="1" lang="zh-CN" altLang="en-US" sz="2000" b="1">
                <a:solidFill>
                  <a:srgbClr val="FF0000"/>
                </a:solidFill>
                <a:latin typeface="Arail"/>
                <a:ea typeface="Arail"/>
                <a:cs typeface="Arail"/>
              </a:rPr>
              <a:t>越南</a:t>
            </a:r>
            <a:r>
              <a:rPr kumimoji="1" lang="en-US" altLang="zh-CN" sz="2000" b="1">
                <a:solidFill>
                  <a:srgbClr val="FF0000"/>
                </a:solidFill>
                <a:latin typeface="Arail"/>
                <a:ea typeface="Arail"/>
                <a:cs typeface="Arail"/>
              </a:rPr>
              <a:t>2018</a:t>
            </a:r>
            <a:r>
              <a:rPr kumimoji="1" lang="zh-CN" altLang="en-US" sz="2000" b="1">
                <a:solidFill>
                  <a:srgbClr val="FF0000"/>
                </a:solidFill>
                <a:latin typeface="Arail"/>
                <a:ea typeface="Arail"/>
                <a:cs typeface="Arail"/>
              </a:rPr>
              <a:t>年</a:t>
            </a:r>
          </a:p>
        </p:txBody>
      </p:sp>
      <p:pic>
        <p:nvPicPr>
          <p:cNvPr id="4" name="内容占位符 3"/>
          <p:cNvPicPr>
            <a:picLocks noGrp="1" noChangeAspect="1"/>
          </p:cNvPicPr>
          <p:nvPr>
            <p:ph sz="quarter" idx="4"/>
          </p:nvPr>
        </p:nvPicPr>
        <p:blipFill>
          <a:blip r:embed="rId4"/>
          <a:stretch>
            <a:fillRect/>
          </a:stretch>
        </p:blipFill>
        <p:spPr>
          <a:xfrm>
            <a:off x="5791200" y="11111"/>
            <a:ext cx="6400800" cy="351166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标题 1"/>
          <p:cNvSpPr>
            <a:spLocks noGrp="1" noChangeArrowheads="1"/>
          </p:cNvSpPr>
          <p:nvPr>
            <p:ph type="title"/>
          </p:nvPr>
        </p:nvSpPr>
        <p:spPr/>
        <p:txBody>
          <a:bodyPr/>
          <a:lstStyle/>
          <a:p>
            <a:pPr eaLnBrk="1" hangingPunct="1"/>
            <a:r>
              <a:rPr lang="zh-CN" altLang="en-US" dirty="0"/>
              <a:t>视频：从空想到科学</a:t>
            </a:r>
          </a:p>
        </p:txBody>
      </p:sp>
      <p:sp>
        <p:nvSpPr>
          <p:cNvPr id="3" name="内容占位符 2"/>
          <p:cNvSpPr>
            <a:spLocks noGrp="1"/>
          </p:cNvSpPr>
          <p:nvPr>
            <p:ph idx="1"/>
          </p:nvPr>
        </p:nvSpPr>
        <p:spPr>
          <a:xfrm>
            <a:off x="1608138" y="1998663"/>
            <a:ext cx="9745662" cy="4178300"/>
          </a:xfrm>
        </p:spPr>
        <p:txBody>
          <a:bodyPr rtlCol="0">
            <a:normAutofit/>
          </a:bodyPr>
          <a:lstStyle/>
          <a:p>
            <a:pPr eaLnBrk="1" fontAlgn="auto" hangingPunct="1">
              <a:spcAft>
                <a:spcPts val="0"/>
              </a:spcAft>
              <a:defRPr/>
            </a:pPr>
            <a:endParaRPr lang="en-US" altLang="zh-CN" b="1" dirty="0">
              <a:solidFill>
                <a:schemeClr val="tx1">
                  <a:lumMod val="75000"/>
                  <a:lumOff val="25000"/>
                </a:schemeClr>
              </a:solidFill>
            </a:endParaRPr>
          </a:p>
          <a:p>
            <a:pPr eaLnBrk="1" fontAlgn="auto" hangingPunct="1">
              <a:spcAft>
                <a:spcPts val="0"/>
              </a:spcAft>
              <a:defRPr/>
            </a:pPr>
            <a:r>
              <a:rPr lang="zh-CN" altLang="en-US" b="1" dirty="0">
                <a:solidFill>
                  <a:schemeClr val="tx1">
                    <a:lumMod val="75000"/>
                    <a:lumOff val="25000"/>
                  </a:schemeClr>
                </a:solidFill>
              </a:rPr>
              <a:t>社会主义运动（法国里昂工人运动、英国宪章运动、德国西里西亚纺</a:t>
            </a:r>
            <a:endParaRPr lang="en-US" altLang="zh-CN" b="1" dirty="0">
              <a:solidFill>
                <a:schemeClr val="tx1">
                  <a:lumMod val="75000"/>
                  <a:lumOff val="25000"/>
                </a:schemeClr>
              </a:solidFill>
            </a:endParaRPr>
          </a:p>
          <a:p>
            <a:pPr marL="0" indent="0" eaLnBrk="1" fontAlgn="auto" hangingPunct="1">
              <a:spcAft>
                <a:spcPts val="0"/>
              </a:spcAft>
              <a:buNone/>
              <a:defRPr/>
            </a:pPr>
            <a:r>
              <a:rPr lang="zh-CN" altLang="en-US" b="1" dirty="0">
                <a:solidFill>
                  <a:schemeClr val="tx1">
                    <a:lumMod val="75000"/>
                    <a:lumOff val="25000"/>
                  </a:schemeClr>
                </a:solidFill>
              </a:rPr>
              <a:t>                            织工人起义、俄国十月革命）</a:t>
            </a:r>
            <a:endParaRPr lang="en-US" altLang="zh-CN" b="1" dirty="0">
              <a:solidFill>
                <a:schemeClr val="tx1">
                  <a:lumMod val="75000"/>
                  <a:lumOff val="25000"/>
                </a:schemeClr>
              </a:solidFill>
            </a:endParaRPr>
          </a:p>
          <a:p>
            <a:pPr eaLnBrk="1" fontAlgn="auto" hangingPunct="1">
              <a:spcAft>
                <a:spcPts val="0"/>
              </a:spcAft>
              <a:defRPr/>
            </a:pPr>
            <a:r>
              <a:rPr lang="zh-CN" altLang="en-US" b="1" dirty="0">
                <a:solidFill>
                  <a:schemeClr val="tx1">
                    <a:lumMod val="75000"/>
                    <a:lumOff val="25000"/>
                  </a:schemeClr>
                </a:solidFill>
              </a:rPr>
              <a:t>社会主义学说（</a:t>
            </a:r>
            <a:r>
              <a:rPr lang="en-US" altLang="zh-CN" b="1" dirty="0">
                <a:solidFill>
                  <a:schemeClr val="tx1">
                    <a:lumMod val="75000"/>
                    <a:lumOff val="25000"/>
                  </a:schemeClr>
                </a:solidFill>
              </a:rPr>
              <a:t>1848《</a:t>
            </a:r>
            <a:r>
              <a:rPr lang="zh-CN" altLang="en-US" b="1" dirty="0">
                <a:solidFill>
                  <a:schemeClr val="tx1">
                    <a:lumMod val="75000"/>
                    <a:lumOff val="25000"/>
                  </a:schemeClr>
                </a:solidFill>
              </a:rPr>
              <a:t>共产党宣言</a:t>
            </a:r>
            <a:r>
              <a:rPr lang="en-US" altLang="zh-CN" b="1" dirty="0">
                <a:solidFill>
                  <a:schemeClr val="tx1">
                    <a:lumMod val="75000"/>
                    <a:lumOff val="25000"/>
                  </a:schemeClr>
                </a:solidFill>
              </a:rPr>
              <a:t>》</a:t>
            </a:r>
            <a:r>
              <a:rPr lang="zh-CN" altLang="en-US" b="1" dirty="0">
                <a:solidFill>
                  <a:schemeClr val="tx1">
                    <a:lumMod val="75000"/>
                    <a:lumOff val="25000"/>
                  </a:schemeClr>
                </a:solidFill>
              </a:rPr>
              <a:t>）</a:t>
            </a:r>
            <a:endParaRPr lang="en-US" altLang="zh-CN" b="1" dirty="0">
              <a:solidFill>
                <a:schemeClr val="tx1">
                  <a:lumMod val="75000"/>
                  <a:lumOff val="25000"/>
                </a:schemeClr>
              </a:solidFill>
            </a:endParaRPr>
          </a:p>
          <a:p>
            <a:pPr eaLnBrk="1" fontAlgn="auto" hangingPunct="1">
              <a:spcAft>
                <a:spcPts val="0"/>
              </a:spcAft>
              <a:defRPr/>
            </a:pPr>
            <a:r>
              <a:rPr lang="zh-CN" altLang="en-US" b="1" dirty="0">
                <a:solidFill>
                  <a:schemeClr val="tx1">
                    <a:lumMod val="75000"/>
                    <a:lumOff val="25000"/>
                  </a:schemeClr>
                </a:solidFill>
              </a:rPr>
              <a:t>社会主义制度（俄罗斯苏维埃联邦社会主义共和国）</a:t>
            </a:r>
            <a:endParaRPr lang="en-US" altLang="zh-CN" b="1" dirty="0">
              <a:solidFill>
                <a:schemeClr val="tx1">
                  <a:lumMod val="75000"/>
                  <a:lumOff val="25000"/>
                </a:schemeClr>
              </a:solidFill>
            </a:endParaRPr>
          </a:p>
          <a:p>
            <a:pPr eaLnBrk="1" fontAlgn="auto" hangingPunct="1">
              <a:spcAft>
                <a:spcPts val="0"/>
              </a:spcAft>
              <a:defRPr/>
            </a:pPr>
            <a:endParaRPr lang="en-US" altLang="zh-CN" b="1"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b="1" dirty="0">
                <a:solidFill>
                  <a:srgbClr val="FF0000"/>
                </a:solidFill>
                <a:hlinkClick r:id="" action="ppaction://hlinkshowjump?jump=nextslide"/>
              </a:rPr>
              <a:t>对资本主义制度的抨击！！！</a:t>
            </a:r>
            <a:endParaRPr lang="zh-CN" altLang="en-US" b="1" dirty="0">
              <a:solidFill>
                <a:srgbClr val="FF0000"/>
              </a:solidFill>
            </a:endParaRPr>
          </a:p>
        </p:txBody>
      </p:sp>
    </p:spTree>
    <p:custDataLst>
      <p:tags r:id="rId1"/>
    </p:custData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IMG_7846 2"/>
          <p:cNvPicPr>
            <a:picLocks noChangeAspect="1"/>
          </p:cNvPicPr>
          <p:nvPr/>
        </p:nvPicPr>
        <p:blipFill>
          <a:blip r:embed="rId3"/>
          <a:stretch>
            <a:fillRect/>
          </a:stretch>
        </p:blipFill>
        <p:spPr>
          <a:xfrm>
            <a:off x="2769870" y="0"/>
            <a:ext cx="6329680" cy="6779895"/>
          </a:xfrm>
          <a:prstGeom prst="rect">
            <a:avLst/>
          </a:prstGeom>
        </p:spPr>
      </p:pic>
      <p:sp>
        <p:nvSpPr>
          <p:cNvPr id="5" name="矩形 4"/>
          <p:cNvSpPr/>
          <p:nvPr/>
        </p:nvSpPr>
        <p:spPr>
          <a:xfrm>
            <a:off x="2811145" y="1459230"/>
            <a:ext cx="6162675" cy="358140"/>
          </a:xfrm>
          <a:prstGeom prst="rect">
            <a:avLst/>
          </a:prstGeom>
          <a:noFill/>
          <a:ln w="63500" cap="flat" cmpd="sng">
            <a:solidFill>
              <a:srgbClr val="C00000"/>
            </a:solidFill>
            <a:miter lim="800000"/>
          </a:ln>
        </p:spPr>
        <p:txBody>
          <a:bodyPr anchor="ctr"/>
          <a:lstStyle/>
          <a:p>
            <a:pPr algn="ctr"/>
            <a:endParaRPr lang="zh-CN" altLang="en-US">
              <a:solidFill>
                <a:schemeClr val="tx1"/>
              </a:solidFill>
              <a:latin typeface="Arail" charset="0"/>
              <a:ea typeface="Arail" charset="0"/>
              <a:cs typeface="Arail" charset="0"/>
            </a:endParaRPr>
          </a:p>
        </p:txBody>
      </p:sp>
    </p:spTree>
    <p:custDataLst>
      <p:tags r:id="rId1"/>
    </p:custData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标题 1"/>
          <p:cNvSpPr>
            <a:spLocks noGrp="1" noChangeArrowheads="1"/>
          </p:cNvSpPr>
          <p:nvPr>
            <p:ph type="title"/>
          </p:nvPr>
        </p:nvSpPr>
        <p:spPr/>
        <p:txBody>
          <a:bodyPr/>
          <a:lstStyle/>
          <a:p>
            <a:pPr eaLnBrk="1" hangingPunct="1"/>
            <a:endParaRPr lang="zh-CN" altLang="en-US"/>
          </a:p>
        </p:txBody>
      </p:sp>
      <p:pic>
        <p:nvPicPr>
          <p:cNvPr id="218114" name="内容占位符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0525" y="0"/>
            <a:ext cx="11410950" cy="6858000"/>
          </a:xfrm>
        </p:spPr>
      </p:pic>
    </p:spTree>
    <p:custDataLst>
      <p:tags r:id="rId1"/>
    </p:custData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标题 1"/>
          <p:cNvSpPr>
            <a:spLocks noGrp="1" noChangeArrowheads="1"/>
          </p:cNvSpPr>
          <p:nvPr>
            <p:ph type="title"/>
          </p:nvPr>
        </p:nvSpPr>
        <p:spPr/>
        <p:txBody>
          <a:bodyPr/>
          <a:lstStyle/>
          <a:p>
            <a:pPr eaLnBrk="1" hangingPunct="1"/>
            <a:endParaRPr lang="zh-CN" altLang="en-US"/>
          </a:p>
        </p:txBody>
      </p:sp>
      <p:pic>
        <p:nvPicPr>
          <p:cNvPr id="219138" name="内容占位符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0525" y="0"/>
            <a:ext cx="11410950" cy="6858000"/>
          </a:xfrm>
        </p:spPr>
      </p:pic>
    </p:spTree>
    <p:custDataLst>
      <p:tags r:id="rId1"/>
    </p:custData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标题 1"/>
          <p:cNvSpPr>
            <a:spLocks noGrp="1" noChangeArrowheads="1"/>
          </p:cNvSpPr>
          <p:nvPr>
            <p:ph type="title"/>
          </p:nvPr>
        </p:nvSpPr>
        <p:spPr/>
        <p:txBody>
          <a:bodyPr/>
          <a:lstStyle/>
          <a:p>
            <a:pPr eaLnBrk="1" hangingPunct="1"/>
            <a:r>
              <a:rPr lang="zh-CN" altLang="en-US"/>
              <a:t>唯一一家没有上市的世界</a:t>
            </a:r>
            <a:r>
              <a:rPr lang="en-US" altLang="zh-CN"/>
              <a:t>500</a:t>
            </a:r>
            <a:r>
              <a:rPr lang="zh-CN" altLang="en-US"/>
              <a:t>强企业</a:t>
            </a:r>
          </a:p>
        </p:txBody>
      </p:sp>
      <p:sp>
        <p:nvSpPr>
          <p:cNvPr id="3" name="内容占位符 2"/>
          <p:cNvSpPr>
            <a:spLocks noGrp="1"/>
          </p:cNvSpPr>
          <p:nvPr>
            <p:ph idx="1"/>
          </p:nvPr>
        </p:nvSpPr>
        <p:spPr>
          <a:xfrm>
            <a:off x="926465" y="1630680"/>
            <a:ext cx="10822940" cy="5519420"/>
          </a:xfrm>
        </p:spPr>
        <p:txBody>
          <a:bodyPr rtlCol="0">
            <a:normAutofit/>
          </a:bodyPr>
          <a:lstStyle/>
          <a:p>
            <a:pPr eaLnBrk="1" fontAlgn="auto" hangingPunct="1">
              <a:lnSpc>
                <a:spcPct val="150000"/>
              </a:lnSpc>
              <a:spcAft>
                <a:spcPts val="0"/>
              </a:spcAft>
              <a:defRPr/>
            </a:pPr>
            <a:r>
              <a:rPr lang="en-US" altLang="zh-CN" b="1" dirty="0">
                <a:solidFill>
                  <a:schemeClr val="tx1">
                    <a:lumMod val="75000"/>
                    <a:lumOff val="25000"/>
                  </a:schemeClr>
                </a:solidFill>
              </a:rPr>
              <a:t>2018</a:t>
            </a:r>
            <a:r>
              <a:rPr lang="zh-CN" altLang="en-US" b="1" dirty="0">
                <a:solidFill>
                  <a:schemeClr val="tx1">
                    <a:lumMod val="75000"/>
                    <a:lumOff val="25000"/>
                  </a:schemeClr>
                </a:solidFill>
              </a:rPr>
              <a:t>年</a:t>
            </a:r>
            <a:r>
              <a:rPr lang="en-US" altLang="zh-CN" b="1" dirty="0">
                <a:solidFill>
                  <a:schemeClr val="tx1">
                    <a:lumMod val="75000"/>
                    <a:lumOff val="25000"/>
                  </a:schemeClr>
                </a:solidFill>
              </a:rPr>
              <a:t>《</a:t>
            </a:r>
            <a:r>
              <a:rPr lang="zh-CN" altLang="en-US" b="1" dirty="0">
                <a:solidFill>
                  <a:schemeClr val="tx1">
                    <a:lumMod val="75000"/>
                    <a:lumOff val="25000"/>
                  </a:schemeClr>
                </a:solidFill>
              </a:rPr>
              <a:t>财富</a:t>
            </a:r>
            <a:r>
              <a:rPr lang="en-US" altLang="zh-CN" b="1" dirty="0">
                <a:solidFill>
                  <a:schemeClr val="tx1">
                    <a:lumMod val="75000"/>
                    <a:lumOff val="25000"/>
                  </a:schemeClr>
                </a:solidFill>
              </a:rPr>
              <a:t>》</a:t>
            </a:r>
            <a:r>
              <a:rPr lang="zh-CN" altLang="en-US" b="1" dirty="0">
                <a:solidFill>
                  <a:schemeClr val="tx1">
                    <a:lumMod val="75000"/>
                    <a:lumOff val="25000"/>
                  </a:schemeClr>
                </a:solidFill>
              </a:rPr>
              <a:t>发布，华为跃居第</a:t>
            </a:r>
            <a:r>
              <a:rPr lang="en-US" altLang="zh-CN" b="1" dirty="0">
                <a:solidFill>
                  <a:schemeClr val="tx1">
                    <a:lumMod val="75000"/>
                    <a:lumOff val="25000"/>
                  </a:schemeClr>
                </a:solidFill>
              </a:rPr>
              <a:t>72</a:t>
            </a:r>
            <a:r>
              <a:rPr lang="zh-CN" altLang="en-US" b="1" dirty="0">
                <a:solidFill>
                  <a:schemeClr val="tx1">
                    <a:lumMod val="75000"/>
                    <a:lumOff val="25000"/>
                  </a:schemeClr>
                </a:solidFill>
              </a:rPr>
              <a:t>位，其营收相当于阿里、百度、腾讯之和。</a:t>
            </a:r>
            <a:endParaRPr lang="en-US" altLang="zh-CN" b="1" dirty="0">
              <a:solidFill>
                <a:schemeClr val="tx1">
                  <a:lumMod val="75000"/>
                  <a:lumOff val="25000"/>
                </a:schemeClr>
              </a:solidFill>
            </a:endParaRPr>
          </a:p>
          <a:p>
            <a:pPr eaLnBrk="1" fontAlgn="auto" hangingPunct="1">
              <a:lnSpc>
                <a:spcPct val="150000"/>
              </a:lnSpc>
              <a:spcAft>
                <a:spcPts val="0"/>
              </a:spcAft>
              <a:defRPr/>
            </a:pPr>
            <a:r>
              <a:rPr lang="en-US" altLang="zh-CN" b="1" dirty="0">
                <a:solidFill>
                  <a:schemeClr val="tx1">
                    <a:lumMod val="75000"/>
                    <a:lumOff val="25000"/>
                  </a:schemeClr>
                </a:solidFill>
              </a:rPr>
              <a:t>2018</a:t>
            </a:r>
            <a:r>
              <a:rPr lang="zh-CN" altLang="en-US" b="1" dirty="0">
                <a:solidFill>
                  <a:schemeClr val="tx1">
                    <a:lumMod val="75000"/>
                    <a:lumOff val="25000"/>
                  </a:schemeClr>
                </a:solidFill>
              </a:rPr>
              <a:t>年</a:t>
            </a:r>
            <a:r>
              <a:rPr lang="en-US" altLang="zh-CN" b="1" dirty="0">
                <a:solidFill>
                  <a:schemeClr val="tx1">
                    <a:lumMod val="75000"/>
                    <a:lumOff val="25000"/>
                  </a:schemeClr>
                </a:solidFill>
              </a:rPr>
              <a:t>12</a:t>
            </a:r>
            <a:r>
              <a:rPr lang="zh-CN" altLang="en-US" b="1" dirty="0">
                <a:solidFill>
                  <a:schemeClr val="tx1">
                    <a:lumMod val="75000"/>
                    <a:lumOff val="25000"/>
                  </a:schemeClr>
                </a:solidFill>
              </a:rPr>
              <a:t>月：华为</a:t>
            </a:r>
            <a:r>
              <a:rPr lang="en-US" altLang="zh-CN" b="1" dirty="0">
                <a:solidFill>
                  <a:schemeClr val="tx1">
                    <a:lumMod val="75000"/>
                    <a:lumOff val="25000"/>
                  </a:schemeClr>
                </a:solidFill>
              </a:rPr>
              <a:t>CFO</a:t>
            </a:r>
            <a:r>
              <a:rPr lang="zh-CN" altLang="en-US" b="1" dirty="0">
                <a:solidFill>
                  <a:schemeClr val="tx1">
                    <a:lumMod val="75000"/>
                    <a:lumOff val="25000"/>
                  </a:schemeClr>
                </a:solidFill>
              </a:rPr>
              <a:t>孟晚舟被加方拘捕；</a:t>
            </a:r>
            <a:endParaRPr lang="en-US" altLang="zh-CN" b="1"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                          </a:t>
            </a:r>
            <a:r>
              <a:rPr lang="zh-CN" altLang="en-US" b="1" dirty="0">
                <a:solidFill>
                  <a:schemeClr val="tx1">
                    <a:lumMod val="75000"/>
                    <a:lumOff val="25000"/>
                  </a:schemeClr>
                </a:solidFill>
              </a:rPr>
              <a:t>华为</a:t>
            </a:r>
            <a:r>
              <a:rPr lang="en-US" altLang="zh-CN" b="1" dirty="0">
                <a:solidFill>
                  <a:schemeClr val="tx1">
                    <a:lumMod val="75000"/>
                    <a:lumOff val="25000"/>
                  </a:schemeClr>
                </a:solidFill>
              </a:rPr>
              <a:t>5G</a:t>
            </a:r>
            <a:r>
              <a:rPr lang="zh-CN" altLang="en-US" b="1" dirty="0">
                <a:solidFill>
                  <a:schemeClr val="tx1">
                    <a:lumMod val="75000"/>
                    <a:lumOff val="25000"/>
                  </a:schemeClr>
                </a:solidFill>
              </a:rPr>
              <a:t>通信设备被美、日、韩、英、澳、新、加、印八国禁用！</a:t>
            </a:r>
            <a:endParaRPr lang="en-US" altLang="zh-CN" b="1"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zh-CN" altLang="en-US" b="1" dirty="0">
                <a:solidFill>
                  <a:schemeClr val="tx1">
                    <a:lumMod val="75000"/>
                    <a:lumOff val="25000"/>
                  </a:schemeClr>
                </a:solidFill>
              </a:rPr>
              <a:t>   </a:t>
            </a:r>
            <a:r>
              <a:rPr lang="en-US" altLang="zh-CN" b="1" dirty="0">
                <a:solidFill>
                  <a:schemeClr val="tx1">
                    <a:lumMod val="75000"/>
                    <a:lumOff val="25000"/>
                  </a:schemeClr>
                </a:solidFill>
              </a:rPr>
              <a:t>2021</a:t>
            </a:r>
            <a:r>
              <a:rPr lang="zh-CN" altLang="en-US" b="1" dirty="0">
                <a:solidFill>
                  <a:schemeClr val="tx1">
                    <a:lumMod val="75000"/>
                    <a:lumOff val="25000"/>
                  </a:schemeClr>
                </a:solidFill>
              </a:rPr>
              <a:t>年</a:t>
            </a:r>
            <a:r>
              <a:rPr lang="en-US" altLang="zh-CN" b="1" dirty="0">
                <a:solidFill>
                  <a:schemeClr val="tx1">
                    <a:lumMod val="75000"/>
                    <a:lumOff val="25000"/>
                  </a:schemeClr>
                </a:solidFill>
              </a:rPr>
              <a:t>8</a:t>
            </a:r>
            <a:r>
              <a:rPr lang="zh-CN" altLang="en-US" b="1" dirty="0">
                <a:solidFill>
                  <a:schemeClr val="tx1">
                    <a:lumMod val="75000"/>
                    <a:lumOff val="25000"/>
                  </a:schemeClr>
                </a:solidFill>
              </a:rPr>
              <a:t>月：加拿大审理完孟晚舟引渡案，法官虽认为不构成欺诈罪，</a:t>
            </a:r>
            <a:endParaRPr lang="en-US" altLang="zh-CN" b="1"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zh-CN" altLang="en-US" b="1" dirty="0">
                <a:solidFill>
                  <a:schemeClr val="tx1">
                    <a:lumMod val="75000"/>
                    <a:lumOff val="25000"/>
                  </a:schemeClr>
                </a:solidFill>
              </a:rPr>
              <a:t>                        但并未宣布结果。</a:t>
            </a: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   2021</a:t>
            </a:r>
            <a:r>
              <a:rPr lang="zh-CN" altLang="en-US" b="1" dirty="0">
                <a:solidFill>
                  <a:schemeClr val="tx1">
                    <a:lumMod val="75000"/>
                    <a:lumOff val="25000"/>
                  </a:schemeClr>
                </a:solidFill>
              </a:rPr>
              <a:t>年</a:t>
            </a:r>
            <a:r>
              <a:rPr lang="en-US" altLang="zh-CN" b="1" dirty="0">
                <a:solidFill>
                  <a:schemeClr val="tx1">
                    <a:lumMod val="75000"/>
                    <a:lumOff val="25000"/>
                  </a:schemeClr>
                </a:solidFill>
              </a:rPr>
              <a:t>9</a:t>
            </a:r>
            <a:r>
              <a:rPr lang="zh-CN" altLang="en-US" b="1" dirty="0">
                <a:solidFill>
                  <a:schemeClr val="tx1">
                    <a:lumMod val="75000"/>
                    <a:lumOff val="25000"/>
                  </a:schemeClr>
                </a:solidFill>
              </a:rPr>
              <a:t>月：孟晚</a:t>
            </a:r>
            <a:r>
              <a:rPr lang="zh-CN" altLang="en-US" b="1" dirty="0">
                <a:solidFill>
                  <a:schemeClr val="tx1">
                    <a:lumMod val="75000"/>
                    <a:lumOff val="25000"/>
                  </a:schemeClr>
                </a:solidFill>
                <a:sym typeface="+mn-ea"/>
              </a:rPr>
              <a:t>舟回国。</a:t>
            </a:r>
          </a:p>
        </p:txBody>
      </p:sp>
    </p:spTree>
    <p:custDataLst>
      <p:tags r:id="rId1"/>
    </p:custData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标题 1"/>
          <p:cNvSpPr>
            <a:spLocks noGrp="1" noChangeArrowheads="1"/>
          </p:cNvSpPr>
          <p:nvPr>
            <p:ph type="title"/>
          </p:nvPr>
        </p:nvSpPr>
        <p:spPr>
          <a:xfrm>
            <a:off x="1163638" y="381000"/>
            <a:ext cx="8218487" cy="847725"/>
          </a:xfrm>
        </p:spPr>
        <p:txBody>
          <a:bodyPr/>
          <a:lstStyle/>
          <a:p>
            <a:pPr eaLnBrk="1" hangingPunct="1"/>
            <a:r>
              <a:rPr lang="zh-CN" altLang="en-US" sz="3800" dirty="0">
                <a:solidFill>
                  <a:srgbClr val="C00000"/>
                </a:solidFill>
              </a:rPr>
              <a:t>三、微观分配与宏观调节</a:t>
            </a:r>
          </a:p>
        </p:txBody>
      </p:sp>
      <p:sp>
        <p:nvSpPr>
          <p:cNvPr id="73731" name="内容占位符 2"/>
          <p:cNvSpPr>
            <a:spLocks noGrp="1"/>
          </p:cNvSpPr>
          <p:nvPr>
            <p:ph idx="1"/>
          </p:nvPr>
        </p:nvSpPr>
        <p:spPr>
          <a:xfrm>
            <a:off x="1846263" y="1228725"/>
            <a:ext cx="9852025" cy="5430838"/>
          </a:xfrm>
        </p:spPr>
        <p:txBody>
          <a:bodyPr rtlCol="0">
            <a:normAutofit lnSpcReduction="10000"/>
          </a:bodyPr>
          <a:lstStyle/>
          <a:p>
            <a:pPr marL="0" indent="0" eaLnBrk="1" fontAlgn="auto" hangingPunct="1">
              <a:lnSpc>
                <a:spcPct val="170000"/>
              </a:lnSpc>
              <a:spcAft>
                <a:spcPts val="0"/>
              </a:spcAft>
              <a:buFont typeface="Arial" panose="020B0604020202090204" pitchFamily="34" charset="0"/>
              <a:buNone/>
              <a:defRPr/>
            </a:pPr>
            <a:r>
              <a:rPr lang="zh-CN" altLang="en-US" sz="2800" b="1" dirty="0">
                <a:solidFill>
                  <a:schemeClr val="tx1">
                    <a:lumMod val="75000"/>
                    <a:lumOff val="25000"/>
                  </a:schemeClr>
                </a:solidFill>
              </a:rPr>
              <a:t>（一）</a:t>
            </a:r>
            <a:r>
              <a:rPr lang="zh-CN" sz="2800" b="1" dirty="0">
                <a:solidFill>
                  <a:schemeClr val="tx1">
                    <a:lumMod val="75000"/>
                    <a:lumOff val="25000"/>
                  </a:schemeClr>
                </a:solidFill>
              </a:rPr>
              <a:t>微观收入分配过程</a:t>
            </a:r>
          </a:p>
          <a:p>
            <a:pPr marL="0" indent="0" eaLnBrk="1" fontAlgn="auto" hangingPunct="1">
              <a:lnSpc>
                <a:spcPct val="150000"/>
              </a:lnSpc>
              <a:spcAft>
                <a:spcPts val="0"/>
              </a:spcAft>
              <a:buFont typeface="Arial" panose="020B0604020202090204" pitchFamily="34" charset="0"/>
              <a:buNone/>
              <a:defRPr/>
            </a:pPr>
            <a:r>
              <a:rPr lang="en-US" altLang="zh-CN" sz="2800" dirty="0">
                <a:solidFill>
                  <a:schemeClr val="tx1">
                    <a:lumMod val="75000"/>
                    <a:lumOff val="25000"/>
                  </a:schemeClr>
                </a:solidFill>
              </a:rPr>
              <a:t>     </a:t>
            </a:r>
            <a:r>
              <a:rPr lang="en-US" altLang="zh-CN" sz="2800" dirty="0">
                <a:solidFill>
                  <a:schemeClr val="tx1">
                    <a:lumMod val="75000"/>
                    <a:lumOff val="25000"/>
                  </a:schemeClr>
                </a:solidFill>
                <a:sym typeface="+mn-ea"/>
              </a:rPr>
              <a:t>1</a:t>
            </a:r>
            <a:r>
              <a:rPr lang="zh-CN" altLang="en-US" sz="2800" dirty="0">
                <a:solidFill>
                  <a:schemeClr val="tx1">
                    <a:lumMod val="75000"/>
                    <a:lumOff val="25000"/>
                  </a:schemeClr>
                </a:solidFill>
                <a:sym typeface="+mn-ea"/>
              </a:rPr>
              <a:t>．收入分配并不是一个孤立的过程，它本身就是生产的一个要素。</a:t>
            </a:r>
            <a:endParaRPr lang="zh-CN" altLang="en-US" sz="2800"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en-US" altLang="zh-CN" sz="2800" dirty="0">
                <a:solidFill>
                  <a:schemeClr val="tx1">
                    <a:lumMod val="75000"/>
                    <a:lumOff val="25000"/>
                  </a:schemeClr>
                </a:solidFill>
                <a:sym typeface="+mn-ea"/>
              </a:rPr>
              <a:t>     2</a:t>
            </a:r>
            <a:r>
              <a:rPr lang="zh-CN" altLang="en-US" sz="2800" dirty="0">
                <a:solidFill>
                  <a:schemeClr val="tx1">
                    <a:lumMod val="75000"/>
                    <a:lumOff val="25000"/>
                  </a:schemeClr>
                </a:solidFill>
                <a:sym typeface="+mn-ea"/>
              </a:rPr>
              <a:t>．企业获得生产要素的过程就是要素所有者获得收入分配的过程。</a:t>
            </a:r>
          </a:p>
          <a:p>
            <a:pPr marL="0" indent="0" eaLnBrk="1" fontAlgn="auto" hangingPunct="1">
              <a:lnSpc>
                <a:spcPct val="150000"/>
              </a:lnSpc>
              <a:spcAft>
                <a:spcPts val="0"/>
              </a:spcAft>
              <a:buFont typeface="Arial" panose="020B0604020202090204" pitchFamily="34" charset="0"/>
              <a:buNone/>
              <a:defRPr/>
            </a:pPr>
            <a:r>
              <a:rPr lang="zh-CN" altLang="en-US" sz="2800" dirty="0">
                <a:solidFill>
                  <a:schemeClr val="tx1">
                    <a:lumMod val="75000"/>
                    <a:lumOff val="25000"/>
                  </a:schemeClr>
                </a:solidFill>
                <a:sym typeface="+mn-ea"/>
              </a:rPr>
              <a:t>     </a:t>
            </a:r>
            <a:r>
              <a:rPr lang="en-US" altLang="zh-CN" sz="2800" dirty="0">
                <a:solidFill>
                  <a:schemeClr val="tx1">
                    <a:lumMod val="75000"/>
                    <a:lumOff val="25000"/>
                  </a:schemeClr>
                </a:solidFill>
                <a:sym typeface="+mn-ea"/>
              </a:rPr>
              <a:t>3</a:t>
            </a:r>
            <a:r>
              <a:rPr lang="zh-CN" altLang="en-US" sz="2800" dirty="0">
                <a:solidFill>
                  <a:schemeClr val="tx1">
                    <a:lumMod val="75000"/>
                    <a:lumOff val="25000"/>
                  </a:schemeClr>
                </a:solidFill>
                <a:sym typeface="+mn-ea"/>
              </a:rPr>
              <a:t>．微观收入分配过程是通过市场机制的作用实现的。（竞争机制作用显著）</a:t>
            </a:r>
            <a:endParaRPr lang="zh-CN" altLang="en-US" sz="2800"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en-US" altLang="zh-CN" sz="2800" dirty="0">
                <a:solidFill>
                  <a:schemeClr val="tx1">
                    <a:lumMod val="75000"/>
                    <a:lumOff val="25000"/>
                  </a:schemeClr>
                </a:solidFill>
                <a:sym typeface="+mn-ea"/>
              </a:rPr>
              <a:t>     4</a:t>
            </a:r>
            <a:r>
              <a:rPr lang="zh-CN" altLang="en-US" sz="2800" dirty="0">
                <a:solidFill>
                  <a:schemeClr val="tx1">
                    <a:lumMod val="75000"/>
                    <a:lumOff val="25000"/>
                  </a:schemeClr>
                </a:solidFill>
                <a:sym typeface="+mn-ea"/>
              </a:rPr>
              <a:t>．</a:t>
            </a:r>
            <a:r>
              <a:rPr lang="zh-CN" altLang="en-US" sz="2800" b="1" dirty="0">
                <a:solidFill>
                  <a:schemeClr val="tx1">
                    <a:lumMod val="75000"/>
                    <a:lumOff val="25000"/>
                  </a:schemeClr>
                </a:solidFill>
                <a:sym typeface="+mn-ea"/>
                <a:hlinkClick r:id="" action="ppaction://hlinkshowjump?jump=nextslide"/>
              </a:rPr>
              <a:t>市场分配具有扩大收入差别的内在趋势</a:t>
            </a:r>
            <a:r>
              <a:rPr lang="zh-CN" altLang="en-US" sz="2800" dirty="0">
                <a:solidFill>
                  <a:schemeClr val="tx1">
                    <a:lumMod val="75000"/>
                    <a:lumOff val="25000"/>
                  </a:schemeClr>
                </a:solidFill>
                <a:sym typeface="+mn-ea"/>
              </a:rPr>
              <a:t>。（</a:t>
            </a:r>
            <a:r>
              <a:rPr lang="zh-CN" altLang="en-US" sz="2800" dirty="0">
                <a:solidFill>
                  <a:srgbClr val="FF0000"/>
                </a:solidFill>
                <a:sym typeface="+mn-ea"/>
              </a:rPr>
              <a:t>财富与权力</a:t>
            </a:r>
            <a:r>
              <a:rPr lang="zh-CN" altLang="en-US" sz="2800" dirty="0">
                <a:solidFill>
                  <a:schemeClr val="tx1">
                    <a:lumMod val="75000"/>
                    <a:lumOff val="25000"/>
                  </a:schemeClr>
                </a:solidFill>
                <a:sym typeface="+mn-ea"/>
              </a:rPr>
              <a:t>）</a:t>
            </a:r>
            <a:endParaRPr lang="zh-CN" altLang="en-US" sz="2800" dirty="0">
              <a:solidFill>
                <a:srgbClr val="C00000"/>
              </a:solidFill>
            </a:endParaRPr>
          </a:p>
        </p:txBody>
      </p:sp>
    </p:spTree>
    <p:custDataLst>
      <p:tags r:id="rId1"/>
    </p:custData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IMG_5178"/>
          <p:cNvPicPr>
            <a:picLocks noGrp="1" noChangeAspect="1"/>
          </p:cNvPicPr>
          <p:nvPr>
            <p:ph idx="1"/>
          </p:nvPr>
        </p:nvPicPr>
        <p:blipFill>
          <a:blip r:embed="rId3"/>
          <a:stretch>
            <a:fillRect/>
          </a:stretch>
        </p:blipFill>
        <p:spPr>
          <a:xfrm>
            <a:off x="6985" y="-6985"/>
            <a:ext cx="5674995" cy="6841490"/>
          </a:xfrm>
          <a:prstGeom prst="rect">
            <a:avLst/>
          </a:prstGeom>
        </p:spPr>
      </p:pic>
      <p:pic>
        <p:nvPicPr>
          <p:cNvPr id="5" name="图片 4" descr="IMG_5184"/>
          <p:cNvPicPr>
            <a:picLocks noChangeAspect="1"/>
          </p:cNvPicPr>
          <p:nvPr/>
        </p:nvPicPr>
        <p:blipFill>
          <a:blip r:embed="rId4"/>
          <a:stretch>
            <a:fillRect/>
          </a:stretch>
        </p:blipFill>
        <p:spPr>
          <a:xfrm>
            <a:off x="5041900" y="1445895"/>
            <a:ext cx="7179945" cy="5388610"/>
          </a:xfrm>
          <a:prstGeom prst="rect">
            <a:avLst/>
          </a:prstGeom>
        </p:spPr>
      </p:pic>
    </p:spTree>
    <p:custDataLst>
      <p:tags r:id="rId1"/>
    </p:custData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标题 1"/>
          <p:cNvSpPr>
            <a:spLocks noGrp="1" noChangeArrowheads="1"/>
          </p:cNvSpPr>
          <p:nvPr>
            <p:ph type="title"/>
          </p:nvPr>
        </p:nvSpPr>
        <p:spPr>
          <a:xfrm>
            <a:off x="1163638" y="381000"/>
            <a:ext cx="8218487" cy="847725"/>
          </a:xfrm>
        </p:spPr>
        <p:txBody>
          <a:bodyPr/>
          <a:lstStyle/>
          <a:p>
            <a:pPr eaLnBrk="1" hangingPunct="1"/>
            <a:r>
              <a:rPr lang="zh-CN" altLang="en-US" sz="3800">
                <a:solidFill>
                  <a:srgbClr val="C00000"/>
                </a:solidFill>
              </a:rPr>
              <a:t>三、微观分配与宏观调节</a:t>
            </a:r>
          </a:p>
        </p:txBody>
      </p:sp>
      <p:sp>
        <p:nvSpPr>
          <p:cNvPr id="145410" name="内容占位符 2"/>
          <p:cNvSpPr>
            <a:spLocks noGrp="1" noChangeArrowheads="1"/>
          </p:cNvSpPr>
          <p:nvPr>
            <p:ph idx="1"/>
          </p:nvPr>
        </p:nvSpPr>
        <p:spPr>
          <a:xfrm>
            <a:off x="1846263" y="1228725"/>
            <a:ext cx="9852025" cy="5430838"/>
          </a:xfrm>
        </p:spPr>
        <p:txBody>
          <a:bodyPr/>
          <a:lstStyle/>
          <a:p>
            <a:pPr marL="0" indent="0" eaLnBrk="1" hangingPunct="1">
              <a:lnSpc>
                <a:spcPct val="170000"/>
              </a:lnSpc>
              <a:buFont typeface="Arial" panose="020B0604020202090204" pitchFamily="34" charset="0"/>
              <a:buNone/>
            </a:pPr>
            <a:r>
              <a:rPr lang="zh-CN" altLang="en-US" sz="2800" b="1"/>
              <a:t>（二）</a:t>
            </a:r>
            <a:r>
              <a:rPr lang="zh-CN" altLang="zh-CN" sz="2800" b="1"/>
              <a:t>宏观收入调节过程</a:t>
            </a:r>
          </a:p>
          <a:p>
            <a:pPr marL="0" indent="0" eaLnBrk="1" hangingPunct="1">
              <a:lnSpc>
                <a:spcPct val="150000"/>
              </a:lnSpc>
              <a:buFont typeface="Arial" panose="020B0604020202090204" pitchFamily="34" charset="0"/>
              <a:buNone/>
            </a:pPr>
            <a:r>
              <a:rPr lang="en-US" altLang="zh-CN" sz="2800"/>
              <a:t>     </a:t>
            </a:r>
            <a:r>
              <a:rPr lang="en-US" altLang="zh-CN" sz="2800">
                <a:sym typeface="+mn-ea"/>
              </a:rPr>
              <a:t>1</a:t>
            </a:r>
            <a:r>
              <a:rPr lang="zh-CN" altLang="en-US" sz="2800">
                <a:sym typeface="+mn-ea"/>
              </a:rPr>
              <a:t>．宏观调节注重公平。</a:t>
            </a:r>
            <a:endParaRPr lang="zh-CN" altLang="en-US" sz="2800"/>
          </a:p>
          <a:p>
            <a:pPr marL="0" indent="0" eaLnBrk="1" hangingPunct="1">
              <a:lnSpc>
                <a:spcPct val="150000"/>
              </a:lnSpc>
              <a:buFont typeface="Arial" panose="020B0604020202090204" pitchFamily="34" charset="0"/>
              <a:buNone/>
            </a:pPr>
            <a:r>
              <a:rPr lang="en-US" altLang="zh-CN" sz="2800">
                <a:sym typeface="+mn-ea"/>
              </a:rPr>
              <a:t>     2</a:t>
            </a:r>
            <a:r>
              <a:rPr lang="zh-CN" altLang="en-US" sz="2800">
                <a:sym typeface="+mn-ea"/>
              </a:rPr>
              <a:t>．通过财政手段实现国民收入的转移性支付（所得税是一个重要手段）。</a:t>
            </a:r>
            <a:endParaRPr lang="zh-CN" altLang="en-US" sz="2800"/>
          </a:p>
          <a:p>
            <a:pPr marL="0" indent="0" eaLnBrk="1" hangingPunct="1">
              <a:lnSpc>
                <a:spcPct val="150000"/>
              </a:lnSpc>
              <a:buFont typeface="Arial" panose="020B0604020202090204" pitchFamily="34" charset="0"/>
              <a:buNone/>
            </a:pPr>
            <a:r>
              <a:rPr lang="en-US" altLang="zh-CN" sz="2800">
                <a:sym typeface="+mn-ea"/>
              </a:rPr>
              <a:t>     3</a:t>
            </a:r>
            <a:r>
              <a:rPr lang="zh-CN" altLang="en-US" sz="2800">
                <a:sym typeface="+mn-ea"/>
              </a:rPr>
              <a:t>．通过财政手段建立社会公共服务系统。</a:t>
            </a:r>
            <a:endParaRPr lang="zh-CN" altLang="en-US" sz="2800"/>
          </a:p>
          <a:p>
            <a:pPr marL="0" indent="0" eaLnBrk="1" hangingPunct="1">
              <a:lnSpc>
                <a:spcPct val="150000"/>
              </a:lnSpc>
              <a:buFont typeface="Arial" panose="020B0604020202090204" pitchFamily="34" charset="0"/>
              <a:buNone/>
            </a:pPr>
            <a:r>
              <a:rPr lang="en-US" altLang="zh-CN" sz="2800">
                <a:sym typeface="+mn-ea"/>
              </a:rPr>
              <a:t>     4</a:t>
            </a:r>
            <a:r>
              <a:rPr lang="zh-CN" altLang="en-US" sz="2800">
                <a:sym typeface="+mn-ea"/>
              </a:rPr>
              <a:t>．通过财政手段建立社会保障体系。</a:t>
            </a:r>
            <a:endParaRPr lang="zh-CN" altLang="en-US" sz="2800">
              <a:solidFill>
                <a:srgbClr val="C00000"/>
              </a:solidFill>
            </a:endParaRPr>
          </a:p>
        </p:txBody>
      </p:sp>
    </p:spTree>
    <p:custDataLst>
      <p:tags r:id="rId1"/>
    </p:custData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标题 1"/>
          <p:cNvSpPr>
            <a:spLocks noGrp="1" noChangeArrowheads="1"/>
          </p:cNvSpPr>
          <p:nvPr>
            <p:ph type="title"/>
          </p:nvPr>
        </p:nvSpPr>
        <p:spPr>
          <a:xfrm>
            <a:off x="1163638" y="381000"/>
            <a:ext cx="8218487" cy="847725"/>
          </a:xfrm>
        </p:spPr>
        <p:txBody>
          <a:bodyPr/>
          <a:lstStyle/>
          <a:p>
            <a:pPr eaLnBrk="1" hangingPunct="1"/>
            <a:r>
              <a:rPr lang="zh-CN" altLang="en-US" sz="3800">
                <a:solidFill>
                  <a:srgbClr val="C00000"/>
                </a:solidFill>
              </a:rPr>
              <a:t>四、收入分配中的公平与效率</a:t>
            </a:r>
          </a:p>
        </p:txBody>
      </p:sp>
      <p:sp>
        <p:nvSpPr>
          <p:cNvPr id="73731" name="内容占位符 2"/>
          <p:cNvSpPr>
            <a:spLocks noGrp="1"/>
          </p:cNvSpPr>
          <p:nvPr>
            <p:ph idx="1"/>
          </p:nvPr>
        </p:nvSpPr>
        <p:spPr>
          <a:xfrm>
            <a:off x="2019300" y="1431925"/>
            <a:ext cx="9593263" cy="5502275"/>
          </a:xfrm>
        </p:spPr>
        <p:txBody>
          <a:bodyPr rtlCol="0">
            <a:normAutofit/>
          </a:bodyPr>
          <a:lstStyle/>
          <a:p>
            <a:pPr marL="0" indent="0" eaLnBrk="1" fontAlgn="auto" hangingPunct="1">
              <a:lnSpc>
                <a:spcPct val="170000"/>
              </a:lnSpc>
              <a:spcAft>
                <a:spcPts val="0"/>
              </a:spcAft>
              <a:buFont typeface="Arial" panose="020B0604020202090204" pitchFamily="34" charset="0"/>
              <a:buNone/>
              <a:defRPr/>
            </a:pPr>
            <a:r>
              <a:rPr lang="zh-CN" altLang="en-US" sz="2800" b="1" dirty="0">
                <a:solidFill>
                  <a:schemeClr val="tx1">
                    <a:lumMod val="75000"/>
                    <a:lumOff val="25000"/>
                  </a:schemeClr>
                </a:solidFill>
              </a:rPr>
              <a:t>（一）</a:t>
            </a:r>
            <a:r>
              <a:rPr lang="zh-CN" sz="2800" b="1" dirty="0">
                <a:solidFill>
                  <a:schemeClr val="tx1">
                    <a:lumMod val="75000"/>
                    <a:lumOff val="25000"/>
                  </a:schemeClr>
                </a:solidFill>
              </a:rPr>
              <a:t>公平与效率的</a:t>
            </a:r>
            <a:r>
              <a:rPr lang="zh-CN" sz="2800" b="1" dirty="0">
                <a:solidFill>
                  <a:schemeClr val="tx1">
                    <a:lumMod val="75000"/>
                    <a:lumOff val="25000"/>
                  </a:schemeClr>
                </a:solidFill>
                <a:sym typeface="+mn-ea"/>
              </a:rPr>
              <a:t>一致性</a:t>
            </a:r>
          </a:p>
          <a:p>
            <a:pPr marL="0" indent="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sym typeface="+mn-ea"/>
              </a:rPr>
              <a:t>           效率是实现公平的物质基础和根本途径；</a:t>
            </a:r>
          </a:p>
          <a:p>
            <a:pPr marL="0" indent="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sym typeface="+mn-ea"/>
              </a:rPr>
              <a:t>           公平是实现效率的必要条件和力量源泉。</a:t>
            </a:r>
          </a:p>
          <a:p>
            <a:pPr marL="0" indent="0" eaLnBrk="1" fontAlgn="auto" hangingPunct="1">
              <a:lnSpc>
                <a:spcPct val="170000"/>
              </a:lnSpc>
              <a:spcAft>
                <a:spcPts val="0"/>
              </a:spcAft>
              <a:buFont typeface="Arial" panose="020B0604020202090204" pitchFamily="34" charset="0"/>
              <a:buNone/>
              <a:defRPr/>
            </a:pPr>
            <a:r>
              <a:rPr lang="zh-CN" altLang="en-US" sz="2800" b="1" dirty="0">
                <a:solidFill>
                  <a:schemeClr val="tx1">
                    <a:lumMod val="75000"/>
                    <a:lumOff val="25000"/>
                  </a:schemeClr>
                </a:solidFill>
              </a:rPr>
              <a:t>（二）公平与效率的</a:t>
            </a:r>
            <a:r>
              <a:rPr lang="zh-CN" altLang="en-US" sz="2800" b="1" dirty="0">
                <a:solidFill>
                  <a:schemeClr val="tx1">
                    <a:lumMod val="75000"/>
                    <a:lumOff val="25000"/>
                  </a:schemeClr>
                </a:solidFill>
                <a:sym typeface="+mn-ea"/>
              </a:rPr>
              <a:t>矛盾性</a:t>
            </a:r>
            <a:endParaRPr lang="en-US" altLang="zh-CN" sz="2800" b="1" dirty="0">
              <a:solidFill>
                <a:schemeClr val="tx1">
                  <a:lumMod val="75000"/>
                  <a:lumOff val="25000"/>
                </a:schemeClr>
              </a:solidFill>
              <a:sym typeface="+mn-ea"/>
            </a:endParaRPr>
          </a:p>
          <a:p>
            <a:pPr marL="0" indent="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sym typeface="+mn-ea"/>
              </a:rPr>
              <a:t>            （短期视角与长期视角）</a:t>
            </a:r>
          </a:p>
          <a:p>
            <a:pPr marL="0" indent="0" eaLnBrk="1" fontAlgn="auto" hangingPunct="1">
              <a:lnSpc>
                <a:spcPct val="170000"/>
              </a:lnSpc>
              <a:spcAft>
                <a:spcPts val="0"/>
              </a:spcAft>
              <a:buFont typeface="Arial" panose="020B0604020202090204" pitchFamily="34" charset="0"/>
              <a:buNone/>
              <a:defRPr/>
            </a:pPr>
            <a:r>
              <a:rPr lang="en-US" altLang="zh-CN" b="1" dirty="0">
                <a:solidFill>
                  <a:srgbClr val="C00000"/>
                </a:solidFill>
                <a:sym typeface="+mn-ea"/>
              </a:rPr>
              <a:t>1993</a:t>
            </a:r>
            <a:r>
              <a:rPr lang="zh-CN" altLang="en-US" b="1" dirty="0">
                <a:solidFill>
                  <a:srgbClr val="C00000"/>
                </a:solidFill>
                <a:sym typeface="+mn-ea"/>
              </a:rPr>
              <a:t>年第十四届三中全会：效率优先、兼顾公平</a:t>
            </a:r>
          </a:p>
          <a:p>
            <a:pPr marL="0" indent="0" eaLnBrk="1" fontAlgn="auto" hangingPunct="1">
              <a:lnSpc>
                <a:spcPct val="170000"/>
              </a:lnSpc>
              <a:spcAft>
                <a:spcPts val="0"/>
              </a:spcAft>
              <a:buFont typeface="Arial" panose="020B0604020202090204" pitchFamily="34" charset="0"/>
              <a:buNone/>
              <a:defRPr/>
            </a:pPr>
            <a:r>
              <a:rPr lang="en-US" altLang="zh-CN" b="1" dirty="0">
                <a:solidFill>
                  <a:srgbClr val="C00000"/>
                </a:solidFill>
                <a:sym typeface="+mn-ea"/>
              </a:rPr>
              <a:t>2005</a:t>
            </a:r>
            <a:r>
              <a:rPr lang="zh-CN" altLang="en-US" b="1" dirty="0">
                <a:solidFill>
                  <a:srgbClr val="C00000"/>
                </a:solidFill>
                <a:sym typeface="+mn-ea"/>
              </a:rPr>
              <a:t>年第十六届五中全会：更加注重公平。</a:t>
            </a:r>
          </a:p>
          <a:p>
            <a:pPr marL="0" indent="0" eaLnBrk="1" fontAlgn="auto" hangingPunct="1">
              <a:lnSpc>
                <a:spcPct val="170000"/>
              </a:lnSpc>
              <a:spcAft>
                <a:spcPts val="0"/>
              </a:spcAft>
              <a:buFont typeface="Arial" panose="020B0604020202090204" pitchFamily="34" charset="0"/>
              <a:buNone/>
              <a:defRPr/>
            </a:pPr>
            <a:endParaRPr lang="zh-CN" b="1" dirty="0">
              <a:solidFill>
                <a:srgbClr val="C00000"/>
              </a:solidFill>
              <a:sym typeface="+mn-ea"/>
            </a:endParaRPr>
          </a:p>
          <a:p>
            <a:pPr marL="0" indent="0" eaLnBrk="1" fontAlgn="auto" hangingPunct="1">
              <a:lnSpc>
                <a:spcPct val="170000"/>
              </a:lnSpc>
              <a:spcAft>
                <a:spcPts val="0"/>
              </a:spcAft>
              <a:buFont typeface="Arial" panose="020B0604020202090204" pitchFamily="34" charset="0"/>
              <a:buNone/>
              <a:defRPr/>
            </a:pPr>
            <a:endParaRPr lang="zh-CN" altLang="en-US" b="1" dirty="0">
              <a:solidFill>
                <a:srgbClr val="FF0000"/>
              </a:solidFill>
              <a:sym typeface="+mn-ea"/>
            </a:endParaRPr>
          </a:p>
          <a:p>
            <a:pPr marL="0" indent="0" eaLnBrk="1" fontAlgn="auto" hangingPunct="1">
              <a:lnSpc>
                <a:spcPct val="170000"/>
              </a:lnSpc>
              <a:spcAft>
                <a:spcPts val="0"/>
              </a:spcAft>
              <a:buFont typeface="Arial" panose="020B0604020202090204" pitchFamily="34" charset="0"/>
              <a:buNone/>
              <a:defRPr/>
            </a:pPr>
            <a:endParaRPr lang="zh-CN" altLang="en-US" b="1" dirty="0">
              <a:solidFill>
                <a:srgbClr val="FF0000"/>
              </a:solidFill>
              <a:sym typeface="+mn-ea"/>
            </a:endParaRPr>
          </a:p>
        </p:txBody>
      </p:sp>
    </p:spTree>
    <p:custDataLst>
      <p:tags r:id="rId1"/>
    </p:custData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补充：企业、政府之外的第三种分配</a:t>
            </a:r>
            <a:r>
              <a:rPr kumimoji="1" lang="en-US" altLang="zh-CN" dirty="0">
                <a:solidFill>
                  <a:srgbClr val="C00000"/>
                </a:solidFill>
              </a:rPr>
              <a:t>——</a:t>
            </a:r>
            <a:r>
              <a:rPr kumimoji="1" lang="zh-CN" altLang="en-US" dirty="0">
                <a:solidFill>
                  <a:srgbClr val="C00000"/>
                </a:solidFill>
              </a:rPr>
              <a:t>社会</a:t>
            </a:r>
          </a:p>
        </p:txBody>
      </p:sp>
      <p:sp>
        <p:nvSpPr>
          <p:cNvPr id="3" name="内容占位符 2"/>
          <p:cNvSpPr>
            <a:spLocks noGrp="1"/>
          </p:cNvSpPr>
          <p:nvPr>
            <p:ph idx="1"/>
          </p:nvPr>
        </p:nvSpPr>
        <p:spPr>
          <a:xfrm>
            <a:off x="1483160" y="1338263"/>
            <a:ext cx="9745133" cy="4494742"/>
          </a:xfrm>
        </p:spPr>
        <p:txBody>
          <a:bodyPr/>
          <a:lstStyle/>
          <a:p>
            <a:r>
              <a:rPr kumimoji="1" lang="en-US" altLang="zh-CN" sz="2800" dirty="0">
                <a:solidFill>
                  <a:schemeClr val="tx1"/>
                </a:solidFill>
              </a:rPr>
              <a:t>《</a:t>
            </a:r>
            <a:r>
              <a:rPr kumimoji="1" lang="zh-CN" altLang="en-US" sz="2800" dirty="0">
                <a:solidFill>
                  <a:schemeClr val="tx1"/>
                </a:solidFill>
              </a:rPr>
              <a:t>中国慈善发展</a:t>
            </a:r>
            <a:r>
              <a:rPr kumimoji="1" lang="zh-CN" altLang="en-US" sz="2800" dirty="0">
                <a:solidFill>
                  <a:schemeClr val="tx1"/>
                </a:solidFill>
                <a:hlinkClick r:id="" action="ppaction://hlinkshowjump?jump=nextslide"/>
              </a:rPr>
              <a:t>报告</a:t>
            </a:r>
            <a:r>
              <a:rPr kumimoji="1" lang="en-US" altLang="zh-CN" sz="2800" dirty="0">
                <a:solidFill>
                  <a:schemeClr val="tx1"/>
                </a:solidFill>
              </a:rPr>
              <a:t>2020》</a:t>
            </a:r>
          </a:p>
          <a:p>
            <a:pPr marL="0" indent="0">
              <a:lnSpc>
                <a:spcPct val="150000"/>
              </a:lnSpc>
              <a:buNone/>
            </a:pPr>
            <a:r>
              <a:rPr lang="zh-CN" altLang="en-US" dirty="0"/>
              <a:t>    截至</a:t>
            </a:r>
            <a:r>
              <a:rPr lang="en-US" altLang="zh-CN" dirty="0"/>
              <a:t>2019</a:t>
            </a:r>
            <a:r>
              <a:rPr lang="zh-CN" altLang="en-US" dirty="0"/>
              <a:t>年底，全国共有社会组织</a:t>
            </a:r>
            <a:r>
              <a:rPr lang="en-US" altLang="zh-CN" dirty="0"/>
              <a:t>86.7</a:t>
            </a:r>
            <a:r>
              <a:rPr lang="zh-CN" altLang="en-US" dirty="0"/>
              <a:t>万个，较</a:t>
            </a:r>
            <a:r>
              <a:rPr lang="en-US" altLang="zh-CN" dirty="0"/>
              <a:t>2018</a:t>
            </a:r>
            <a:r>
              <a:rPr lang="zh-CN" altLang="en-US" dirty="0"/>
              <a:t>年增长</a:t>
            </a:r>
            <a:r>
              <a:rPr lang="en-US" altLang="zh-CN" dirty="0"/>
              <a:t>6.2%</a:t>
            </a:r>
            <a:r>
              <a:rPr lang="zh-CN" altLang="en-US" dirty="0"/>
              <a:t>。其中社会团体</a:t>
            </a:r>
            <a:r>
              <a:rPr lang="en-US" altLang="zh-CN" dirty="0"/>
              <a:t>37.2</a:t>
            </a:r>
            <a:r>
              <a:rPr lang="zh-CN" altLang="en-US" dirty="0"/>
              <a:t>万个，民办非企业单位（社会服务机构）</a:t>
            </a:r>
            <a:r>
              <a:rPr lang="en-US" altLang="zh-CN" dirty="0"/>
              <a:t>48.7</a:t>
            </a:r>
            <a:r>
              <a:rPr lang="zh-CN" altLang="en-US" dirty="0"/>
              <a:t>万个，基金会</a:t>
            </a:r>
            <a:r>
              <a:rPr lang="en-US" altLang="zh-CN" dirty="0"/>
              <a:t>7580</a:t>
            </a:r>
            <a:r>
              <a:rPr lang="zh-CN" altLang="en-US" dirty="0"/>
              <a:t>个。</a:t>
            </a:r>
            <a:endParaRPr lang="en-US" altLang="zh-CN" dirty="0"/>
          </a:p>
          <a:p>
            <a:pPr marL="0" indent="0">
              <a:lnSpc>
                <a:spcPct val="150000"/>
              </a:lnSpc>
              <a:buNone/>
            </a:pPr>
            <a:r>
              <a:rPr lang="zh-CN" altLang="en-US" dirty="0"/>
              <a:t>    自</a:t>
            </a:r>
            <a:r>
              <a:rPr lang="en-US" altLang="zh-CN" dirty="0"/>
              <a:t>2016</a:t>
            </a:r>
            <a:r>
              <a:rPr lang="zh-CN" altLang="en-US" dirty="0"/>
              <a:t>年</a:t>
            </a:r>
            <a:r>
              <a:rPr lang="en-US" altLang="zh-CN" dirty="0"/>
              <a:t>9</a:t>
            </a:r>
            <a:r>
              <a:rPr lang="zh-CN" altLang="en-US" dirty="0"/>
              <a:t>月</a:t>
            </a:r>
            <a:r>
              <a:rPr lang="en-US" altLang="zh-CN" dirty="0"/>
              <a:t>1</a:t>
            </a:r>
            <a:r>
              <a:rPr lang="zh-CN" altLang="en-US" dirty="0"/>
              <a:t>日截至</a:t>
            </a:r>
            <a:r>
              <a:rPr lang="en-US" altLang="zh-CN" dirty="0"/>
              <a:t>2019</a:t>
            </a:r>
            <a:r>
              <a:rPr lang="zh-CN" altLang="en-US" dirty="0"/>
              <a:t>年</a:t>
            </a:r>
            <a:r>
              <a:rPr lang="en-US" altLang="zh-CN" dirty="0"/>
              <a:t>8</a:t>
            </a:r>
            <a:r>
              <a:rPr lang="zh-CN" altLang="en-US" dirty="0"/>
              <a:t>月</a:t>
            </a:r>
            <a:r>
              <a:rPr lang="en-US" altLang="zh-CN" dirty="0"/>
              <a:t>31</a:t>
            </a:r>
            <a:r>
              <a:rPr lang="zh-CN" altLang="en-US" dirty="0"/>
              <a:t>日，全国民政部门等共认定与登记慈善组织</a:t>
            </a:r>
            <a:r>
              <a:rPr lang="en-US" altLang="zh-CN" dirty="0"/>
              <a:t>5511</a:t>
            </a:r>
            <a:r>
              <a:rPr lang="zh-CN" altLang="en-US" dirty="0"/>
              <a:t>家，其中</a:t>
            </a:r>
            <a:r>
              <a:rPr lang="en-US" altLang="zh-CN" dirty="0"/>
              <a:t>1260</a:t>
            </a:r>
            <a:r>
              <a:rPr lang="zh-CN" altLang="en-US" dirty="0"/>
              <a:t>家慈善组织获得公开募捐资格。</a:t>
            </a:r>
            <a:endParaRPr lang="en-US" altLang="zh-CN" dirty="0"/>
          </a:p>
          <a:p>
            <a:pPr marL="0" indent="0">
              <a:lnSpc>
                <a:spcPct val="150000"/>
              </a:lnSpc>
              <a:buNone/>
            </a:pPr>
            <a:r>
              <a:rPr lang="zh-CN" altLang="en-US" dirty="0"/>
              <a:t>    慈善公益捐赠和社会资源汇集的大数据略有下降。根据测算，</a:t>
            </a:r>
            <a:r>
              <a:rPr lang="en-US" altLang="zh-CN" dirty="0"/>
              <a:t>2019</a:t>
            </a:r>
            <a:r>
              <a:rPr lang="zh-CN" altLang="en-US" dirty="0"/>
              <a:t>年中国社会公益资源总量为</a:t>
            </a:r>
            <a:r>
              <a:rPr lang="en-US" altLang="zh-CN" dirty="0"/>
              <a:t>3374</a:t>
            </a:r>
            <a:r>
              <a:rPr lang="zh-CN" altLang="en-US" dirty="0"/>
              <a:t>亿元。</a:t>
            </a:r>
            <a:endParaRPr lang="en-US" altLang="zh-CN" dirty="0"/>
          </a:p>
          <a:p>
            <a:pPr marL="0" indent="0">
              <a:lnSpc>
                <a:spcPct val="200000"/>
              </a:lnSpc>
              <a:buNone/>
            </a:pPr>
            <a:endParaRPr kumimoji="1" lang="zh-CN" altLang="en-US" dirty="0">
              <a:solidFill>
                <a:schemeClr val="tx1"/>
              </a:solidFill>
            </a:endParaRPr>
          </a:p>
        </p:txBody>
      </p:sp>
    </p:spTree>
    <p:custDataLst>
      <p:tags r:id="rId1"/>
    </p:custData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案例与数据</a:t>
            </a:r>
          </a:p>
        </p:txBody>
      </p:sp>
      <p:sp>
        <p:nvSpPr>
          <p:cNvPr id="3" name="内容占位符 2"/>
          <p:cNvSpPr>
            <a:spLocks noGrp="1"/>
          </p:cNvSpPr>
          <p:nvPr>
            <p:ph idx="1"/>
          </p:nvPr>
        </p:nvSpPr>
        <p:spPr/>
        <p:txBody>
          <a:bodyPr/>
          <a:lstStyle/>
          <a:p>
            <a:r>
              <a:rPr lang="zh-CN" altLang="en-US" dirty="0"/>
              <a:t>曹德旺于</a:t>
            </a:r>
            <a:r>
              <a:rPr lang="en-US" altLang="zh-CN" dirty="0"/>
              <a:t>2021</a:t>
            </a:r>
            <a:r>
              <a:rPr lang="zh-CN" altLang="en-US" dirty="0"/>
              <a:t>年</a:t>
            </a:r>
            <a:r>
              <a:rPr lang="en-US" altLang="zh-CN" dirty="0"/>
              <a:t>5</a:t>
            </a:r>
            <a:r>
              <a:rPr lang="zh-CN" altLang="en-US" dirty="0"/>
              <a:t>月捐资</a:t>
            </a:r>
            <a:r>
              <a:rPr lang="en-US" altLang="zh-CN" dirty="0"/>
              <a:t>100</a:t>
            </a:r>
            <a:r>
              <a:rPr lang="zh-CN" altLang="en-US" dirty="0"/>
              <a:t>亿，在福建成立“福耀科技大学”；</a:t>
            </a:r>
            <a:r>
              <a:rPr lang="en-US" altLang="zh-CN" dirty="0"/>
              <a:t>2020</a:t>
            </a:r>
            <a:r>
              <a:rPr lang="zh-CN" altLang="en-US" dirty="0"/>
              <a:t>年向武汉损赠</a:t>
            </a:r>
            <a:r>
              <a:rPr lang="en-US" altLang="zh-CN" dirty="0"/>
              <a:t>1</a:t>
            </a:r>
            <a:r>
              <a:rPr lang="zh-CN" altLang="en-US" dirty="0"/>
              <a:t>亿。</a:t>
            </a:r>
          </a:p>
          <a:p>
            <a:r>
              <a:rPr lang="en-US" altLang="zh-CN" dirty="0"/>
              <a:t>2019</a:t>
            </a:r>
            <a:r>
              <a:rPr lang="zh-CN" altLang="en-US" dirty="0"/>
              <a:t>年中国慈善榜发布，入榜人数</a:t>
            </a:r>
            <a:r>
              <a:rPr lang="en-US" altLang="zh-CN" dirty="0"/>
              <a:t>274</a:t>
            </a:r>
            <a:r>
              <a:rPr lang="zh-CN" altLang="en-US" dirty="0"/>
              <a:t>位，合计捐赠</a:t>
            </a:r>
            <a:r>
              <a:rPr lang="en-US" altLang="zh-CN" dirty="0"/>
              <a:t>95.3834</a:t>
            </a:r>
            <a:r>
              <a:rPr lang="zh-CN" altLang="en-US" dirty="0"/>
              <a:t>亿元，平均为</a:t>
            </a:r>
            <a:r>
              <a:rPr lang="en-US" altLang="zh-CN" dirty="0"/>
              <a:t>3481</a:t>
            </a:r>
            <a:r>
              <a:rPr lang="zh-CN" altLang="en-US" dirty="0"/>
              <a:t>万元。同期增长</a:t>
            </a:r>
            <a:r>
              <a:rPr lang="en-US" altLang="zh-CN" dirty="0"/>
              <a:t>60%</a:t>
            </a:r>
            <a:r>
              <a:rPr lang="zh-CN" altLang="en-US" dirty="0"/>
              <a:t>。</a:t>
            </a:r>
          </a:p>
          <a:p>
            <a:r>
              <a:rPr lang="en-US" altLang="zh-CN" dirty="0"/>
              <a:t>2020</a:t>
            </a:r>
            <a:r>
              <a:rPr lang="zh-CN" altLang="en-US" dirty="0"/>
              <a:t>年</a:t>
            </a:r>
            <a:r>
              <a:rPr lang="zh-CN" altLang="en-US" dirty="0">
                <a:sym typeface="+mn-ea"/>
              </a:rPr>
              <a:t>中国慈善榜发布，入榜人数</a:t>
            </a:r>
            <a:r>
              <a:rPr lang="en-US" altLang="zh-CN" dirty="0">
                <a:sym typeface="+mn-ea"/>
              </a:rPr>
              <a:t>100</a:t>
            </a:r>
            <a:r>
              <a:rPr lang="zh-CN" altLang="en-US" dirty="0">
                <a:sym typeface="+mn-ea"/>
              </a:rPr>
              <a:t>位，合计捐赠</a:t>
            </a:r>
            <a:r>
              <a:rPr lang="en-US" altLang="zh-CN" dirty="0">
                <a:sym typeface="+mn-ea"/>
              </a:rPr>
              <a:t>179.1</a:t>
            </a:r>
            <a:r>
              <a:rPr lang="zh-CN" altLang="en-US" dirty="0">
                <a:sym typeface="+mn-ea"/>
              </a:rPr>
              <a:t>亿元。（恒大集团许家印、碧桂园杨国强、中国融创孙宏斌）    </a:t>
            </a:r>
            <a:endParaRPr lang="en-US" altLang="zh-CN" dirty="0">
              <a:sym typeface="+mn-ea"/>
            </a:endParaRPr>
          </a:p>
          <a:p>
            <a:pPr marL="0" indent="0">
              <a:buNone/>
            </a:pPr>
            <a:r>
              <a:rPr lang="zh-CN" altLang="en-US" dirty="0">
                <a:sym typeface="+mn-ea"/>
              </a:rPr>
              <a:t>                                                      </a:t>
            </a:r>
            <a:r>
              <a:rPr lang="en-US" altLang="zh-CN" dirty="0">
                <a:sym typeface="+mn-ea"/>
              </a:rPr>
              <a:t>——</a:t>
            </a:r>
            <a:r>
              <a:rPr lang="zh-CN" altLang="en-US" dirty="0">
                <a:sym typeface="+mn-ea"/>
              </a:rPr>
              <a:t>数据来源：民政部主导的排行榜</a:t>
            </a:r>
            <a:endParaRPr lang="zh-CN" altLang="en-US" dirty="0"/>
          </a:p>
          <a:p>
            <a:endParaRPr lang="zh-CN" altLang="en-US" dirty="0"/>
          </a:p>
          <a:p>
            <a:endParaRPr lang="zh-CN" altLang="en-US" dirty="0"/>
          </a:p>
          <a:p>
            <a:endParaRPr lang="zh-CN" altLang="en-US" dirty="0"/>
          </a:p>
          <a:p>
            <a:endParaRPr lang="zh-CN" altLang="en-US" dirty="0"/>
          </a:p>
          <a:p>
            <a:endParaRPr lang="zh-CN" altLang="en-US" dirty="0"/>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p:txBody>
          <a:bodyPr/>
          <a:lstStyle/>
          <a:p>
            <a:pPr eaLnBrk="1" hangingPunct="1"/>
            <a:r>
              <a:rPr lang="zh-CN" altLang="en-US" dirty="0">
                <a:latin typeface="黑体" panose="02010609060101010101" pitchFamily="49" charset="-122"/>
              </a:rPr>
              <a:t>马克思对资本主义制度的批判</a:t>
            </a:r>
          </a:p>
        </p:txBody>
      </p:sp>
      <p:sp>
        <p:nvSpPr>
          <p:cNvPr id="182274" name="Rectangle 3"/>
          <p:cNvSpPr>
            <a:spLocks noGrp="1" noChangeArrowheads="1"/>
          </p:cNvSpPr>
          <p:nvPr>
            <p:ph idx="1"/>
          </p:nvPr>
        </p:nvSpPr>
        <p:spPr>
          <a:xfrm>
            <a:off x="1430020" y="1355725"/>
            <a:ext cx="9751060" cy="5137150"/>
          </a:xfrm>
        </p:spPr>
        <p:txBody>
          <a:bodyPr/>
          <a:lstStyle/>
          <a:p>
            <a:pPr eaLnBrk="1" hangingPunct="1">
              <a:lnSpc>
                <a:spcPct val="150000"/>
              </a:lnSpc>
              <a:defRPr/>
            </a:pPr>
            <a:endParaRPr lang="en-US" altLang="zh-CN" b="1" dirty="0">
              <a:ea typeface="宋体" panose="02010600030101010101" pitchFamily="2" charset="-122"/>
            </a:endParaRPr>
          </a:p>
          <a:p>
            <a:pPr eaLnBrk="1" hangingPunct="1">
              <a:lnSpc>
                <a:spcPct val="150000"/>
              </a:lnSpc>
              <a:defRPr/>
            </a:pPr>
            <a:r>
              <a:rPr lang="zh-CN" altLang="en-US" b="1" dirty="0">
                <a:ea typeface="宋体" panose="02010600030101010101" pitchFamily="2" charset="-122"/>
              </a:rPr>
              <a:t>资本主义制度内部的权力分配问题；</a:t>
            </a:r>
          </a:p>
          <a:p>
            <a:pPr eaLnBrk="1" hangingPunct="1">
              <a:lnSpc>
                <a:spcPct val="150000"/>
              </a:lnSpc>
              <a:defRPr/>
            </a:pPr>
            <a:r>
              <a:rPr lang="zh-CN" altLang="en-US" b="1" dirty="0">
                <a:ea typeface="宋体" panose="02010600030101010101" pitchFamily="2" charset="-122"/>
              </a:rPr>
              <a:t>资本主义制度造成的收入和财产的不公平分配；</a:t>
            </a:r>
          </a:p>
          <a:p>
            <a:pPr eaLnBrk="1" hangingPunct="1">
              <a:lnSpc>
                <a:spcPct val="150000"/>
              </a:lnSpc>
              <a:defRPr/>
            </a:pPr>
            <a:r>
              <a:rPr lang="zh-CN" altLang="en-US" b="1" dirty="0">
                <a:ea typeface="宋体" panose="02010600030101010101" pitchFamily="2" charset="-122"/>
              </a:rPr>
              <a:t>资本主义的不稳定性及其危机的必然性；</a:t>
            </a:r>
          </a:p>
          <a:p>
            <a:pPr eaLnBrk="1" hangingPunct="1">
              <a:lnSpc>
                <a:spcPct val="150000"/>
              </a:lnSpc>
              <a:defRPr/>
            </a:pPr>
            <a:r>
              <a:rPr lang="zh-CN" altLang="en-US" b="1" dirty="0">
                <a:ea typeface="宋体" panose="02010600030101010101" pitchFamily="2" charset="-122"/>
              </a:rPr>
              <a:t>资本主义生产的垄断趋势决定其必然解体。</a:t>
            </a:r>
            <a:endParaRPr lang="en-US" altLang="zh-CN" b="1" dirty="0">
              <a:ea typeface="宋体" panose="02010600030101010101" pitchFamily="2" charset="-122"/>
            </a:endParaRPr>
          </a:p>
          <a:p>
            <a:pPr marL="0" indent="0" eaLnBrk="1" hangingPunct="1">
              <a:buNone/>
              <a:defRPr/>
            </a:pPr>
            <a:r>
              <a:rPr lang="zh-CN" altLang="en-US" dirty="0">
                <a:ea typeface="宋体" panose="02010600030101010101" pitchFamily="2" charset="-122"/>
              </a:rPr>
              <a:t>     </a:t>
            </a:r>
            <a:endParaRPr lang="en-US" altLang="zh-CN" dirty="0">
              <a:ea typeface="宋体" panose="02010600030101010101" pitchFamily="2" charset="-122"/>
            </a:endParaRPr>
          </a:p>
          <a:p>
            <a:pPr marL="0" indent="0" eaLnBrk="1" hangingPunct="1">
              <a:buNone/>
              <a:defRPr/>
            </a:pPr>
            <a:r>
              <a:rPr lang="zh-CN" altLang="en-US" b="1" dirty="0">
                <a:ea typeface="宋体" panose="02010600030101010101" pitchFamily="2" charset="-122"/>
              </a:rPr>
              <a:t> </a:t>
            </a:r>
            <a:r>
              <a:rPr lang="zh-CN" altLang="en-US" b="1" dirty="0">
                <a:solidFill>
                  <a:srgbClr val="FF0000"/>
                </a:solidFill>
                <a:ea typeface="宋体" panose="02010600030101010101" pitchFamily="2" charset="-122"/>
              </a:rPr>
              <a:t>思考并讨论：</a:t>
            </a:r>
            <a:r>
              <a:rPr lang="en-US" altLang="zh-CN" b="1" dirty="0">
                <a:solidFill>
                  <a:srgbClr val="FF0000"/>
                </a:solidFill>
                <a:ea typeface="宋体" panose="02010600030101010101" pitchFamily="2" charset="-122"/>
              </a:rPr>
              <a:t>1.</a:t>
            </a:r>
            <a:r>
              <a:rPr lang="zh-CN" altLang="en-US" b="1" dirty="0">
                <a:solidFill>
                  <a:srgbClr val="FF0000"/>
                </a:solidFill>
                <a:ea typeface="宋体" panose="02010600030101010101" pitchFamily="2" charset="-122"/>
              </a:rPr>
              <a:t>如何看待当前资本主义世界和社会主义国家的发展？</a:t>
            </a:r>
            <a:endParaRPr lang="en-US" altLang="zh-CN" b="1" dirty="0">
              <a:solidFill>
                <a:srgbClr val="FF0000"/>
              </a:solidFill>
              <a:ea typeface="宋体" panose="02010600030101010101" pitchFamily="2" charset="-122"/>
            </a:endParaRPr>
          </a:p>
          <a:p>
            <a:pPr marL="0" indent="0" eaLnBrk="1" hangingPunct="1">
              <a:buNone/>
              <a:defRPr/>
            </a:pPr>
            <a:r>
              <a:rPr lang="zh-CN" altLang="en-US" b="1" dirty="0">
                <a:solidFill>
                  <a:srgbClr val="FF0000"/>
                </a:solidFill>
                <a:ea typeface="宋体" panose="02010600030101010101" pitchFamily="2" charset="-122"/>
              </a:rPr>
              <a:t>                       </a:t>
            </a:r>
            <a:r>
              <a:rPr lang="en-US" altLang="zh-CN" b="1" dirty="0">
                <a:solidFill>
                  <a:srgbClr val="FF0000"/>
                </a:solidFill>
                <a:ea typeface="宋体" panose="02010600030101010101" pitchFamily="2" charset="-122"/>
              </a:rPr>
              <a:t>2.</a:t>
            </a:r>
            <a:r>
              <a:rPr lang="zh-CN" altLang="en-US" b="1" dirty="0">
                <a:solidFill>
                  <a:srgbClr val="FF0000"/>
                </a:solidFill>
                <a:ea typeface="宋体" panose="02010600030101010101" pitchFamily="2" charset="-122"/>
              </a:rPr>
              <a:t>剥削与分配</a:t>
            </a:r>
            <a:endParaRPr lang="en-US" altLang="zh-CN" b="1" dirty="0">
              <a:solidFill>
                <a:srgbClr val="FF0000"/>
              </a:solidFill>
              <a:ea typeface="宋体" panose="02010600030101010101" pitchFamily="2" charset="-122"/>
            </a:endParaRPr>
          </a:p>
          <a:p>
            <a:pPr eaLnBrk="1" hangingPunct="1">
              <a:defRPr/>
            </a:pPr>
            <a:endParaRPr lang="en-US" altLang="zh-CN" b="1" dirty="0">
              <a:ea typeface="宋体" panose="02010600030101010101" pitchFamily="2" charset="-122"/>
            </a:endParaRPr>
          </a:p>
          <a:p>
            <a:pPr marL="0" indent="0" eaLnBrk="1" hangingPunct="1">
              <a:buNone/>
              <a:defRPr/>
            </a:pPr>
            <a:endParaRPr lang="zh-CN" altLang="en-US" dirty="0">
              <a:ea typeface="宋体" panose="02010600030101010101" pitchFamily="2" charset="-122"/>
            </a:endParaRPr>
          </a:p>
        </p:txBody>
      </p:sp>
    </p:spTree>
    <p:custDataLst>
      <p:tags r:id="rId1"/>
    </p:custData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标题 1"/>
          <p:cNvSpPr>
            <a:spLocks noGrp="1" noChangeArrowheads="1"/>
          </p:cNvSpPr>
          <p:nvPr>
            <p:ph type="title"/>
          </p:nvPr>
        </p:nvSpPr>
        <p:spPr>
          <a:xfrm>
            <a:off x="1163638" y="381000"/>
            <a:ext cx="8218487" cy="847725"/>
          </a:xfrm>
        </p:spPr>
        <p:txBody>
          <a:bodyPr/>
          <a:lstStyle/>
          <a:p>
            <a:pPr eaLnBrk="1" hangingPunct="1"/>
            <a:r>
              <a:rPr lang="zh-CN" altLang="en-US" sz="3800">
                <a:solidFill>
                  <a:srgbClr val="C00000"/>
                </a:solidFill>
              </a:rPr>
              <a:t>五、收入分配制度改革</a:t>
            </a:r>
          </a:p>
        </p:txBody>
      </p:sp>
      <p:sp>
        <p:nvSpPr>
          <p:cNvPr id="147458" name="内容占位符 2"/>
          <p:cNvSpPr>
            <a:spLocks noGrp="1" noChangeArrowheads="1"/>
          </p:cNvSpPr>
          <p:nvPr>
            <p:ph idx="1"/>
          </p:nvPr>
        </p:nvSpPr>
        <p:spPr>
          <a:xfrm>
            <a:off x="2019300" y="1431925"/>
            <a:ext cx="10058400" cy="5502275"/>
          </a:xfrm>
        </p:spPr>
        <p:txBody>
          <a:bodyPr/>
          <a:lstStyle/>
          <a:p>
            <a:pPr marL="0" indent="0" eaLnBrk="1" hangingPunct="1">
              <a:lnSpc>
                <a:spcPct val="170000"/>
              </a:lnSpc>
              <a:buFont typeface="Arial" panose="020B0604020202090204" pitchFamily="34" charset="0"/>
              <a:buNone/>
            </a:pPr>
            <a:r>
              <a:rPr lang="zh-CN" altLang="en-US" sz="2800" b="1" dirty="0"/>
              <a:t>（一）</a:t>
            </a:r>
            <a:r>
              <a:rPr lang="zh-CN" altLang="zh-CN" sz="2800" b="1" dirty="0"/>
              <a:t>提升</a:t>
            </a:r>
            <a:r>
              <a:rPr lang="zh-CN" altLang="zh-CN" sz="2800" b="1" dirty="0">
                <a:hlinkClick r:id="" action="ppaction://hlinkshowjump?jump=nextslide"/>
              </a:rPr>
              <a:t>消费需求</a:t>
            </a:r>
            <a:r>
              <a:rPr lang="zh-CN" altLang="zh-CN" sz="2800" b="1" dirty="0"/>
              <a:t>的必由之路；</a:t>
            </a:r>
            <a:r>
              <a:rPr lang="zh-CN" altLang="en-US" b="1" dirty="0">
                <a:sym typeface="+mn-ea"/>
              </a:rPr>
              <a:t>   </a:t>
            </a:r>
          </a:p>
          <a:p>
            <a:pPr marL="0" indent="0" eaLnBrk="1" hangingPunct="1">
              <a:lnSpc>
                <a:spcPct val="170000"/>
              </a:lnSpc>
              <a:buFont typeface="Arial" panose="020B0604020202090204" pitchFamily="34" charset="0"/>
              <a:buNone/>
            </a:pPr>
            <a:r>
              <a:rPr lang="zh-CN" altLang="en-US" b="1" dirty="0">
                <a:sym typeface="+mn-ea"/>
              </a:rPr>
              <a:t>           （</a:t>
            </a:r>
            <a:r>
              <a:rPr lang="zh-CN" altLang="en-US" b="1" dirty="0">
                <a:solidFill>
                  <a:srgbClr val="C00000"/>
                </a:solidFill>
                <a:sym typeface="+mn-ea"/>
              </a:rPr>
              <a:t>收入与保障对消费的影响</a:t>
            </a:r>
            <a:r>
              <a:rPr lang="zh-CN" altLang="en-US" b="1" dirty="0">
                <a:sym typeface="+mn-ea"/>
              </a:rPr>
              <a:t>）   </a:t>
            </a:r>
          </a:p>
          <a:p>
            <a:pPr marL="0" indent="0" eaLnBrk="1" hangingPunct="1">
              <a:lnSpc>
                <a:spcPct val="170000"/>
              </a:lnSpc>
              <a:buFont typeface="Arial" panose="020B0604020202090204" pitchFamily="34" charset="0"/>
              <a:buNone/>
            </a:pPr>
            <a:r>
              <a:rPr lang="zh-CN" altLang="en-US" sz="2800" b="1" dirty="0"/>
              <a:t>（二）</a:t>
            </a:r>
            <a:r>
              <a:rPr lang="zh-CN" altLang="en-US" sz="2800" b="1" dirty="0">
                <a:hlinkClick r:id="rId3" action="ppaction://hlinksldjump"/>
              </a:rPr>
              <a:t>受制于发展模式的转换</a:t>
            </a:r>
            <a:r>
              <a:rPr lang="zh-CN" altLang="en-US" sz="2800" b="1" dirty="0"/>
              <a:t>；</a:t>
            </a:r>
          </a:p>
          <a:p>
            <a:pPr marL="0" indent="0" eaLnBrk="1" hangingPunct="1">
              <a:lnSpc>
                <a:spcPct val="170000"/>
              </a:lnSpc>
              <a:buFont typeface="Arial" panose="020B0604020202090204" pitchFamily="34" charset="0"/>
              <a:buNone/>
            </a:pPr>
            <a:r>
              <a:rPr lang="zh-CN" altLang="en-US" sz="2800" b="1" dirty="0"/>
              <a:t>          （</a:t>
            </a:r>
            <a:r>
              <a:rPr lang="zh-CN" altLang="en-US" b="1" dirty="0">
                <a:solidFill>
                  <a:srgbClr val="C00000"/>
                </a:solidFill>
              </a:rPr>
              <a:t>政府、企业、居民</a:t>
            </a:r>
            <a:r>
              <a:rPr lang="zh-CN" altLang="en-US" sz="2800" b="1" dirty="0"/>
              <a:t>）</a:t>
            </a:r>
          </a:p>
          <a:p>
            <a:pPr marL="0" indent="0" eaLnBrk="1" hangingPunct="1">
              <a:lnSpc>
                <a:spcPct val="170000"/>
              </a:lnSpc>
              <a:buFont typeface="Arial" panose="020B0604020202090204" pitchFamily="34" charset="0"/>
              <a:buNone/>
            </a:pPr>
            <a:r>
              <a:rPr lang="zh-CN" altLang="en-US" sz="2800" b="1" dirty="0"/>
              <a:t>（三）政府自我改革是关键</a:t>
            </a:r>
          </a:p>
          <a:p>
            <a:pPr marL="0" indent="0" eaLnBrk="1" hangingPunct="1">
              <a:lnSpc>
                <a:spcPct val="170000"/>
              </a:lnSpc>
              <a:buFont typeface="Arial" panose="020B0604020202090204" pitchFamily="34" charset="0"/>
              <a:buNone/>
            </a:pPr>
            <a:r>
              <a:rPr lang="zh-CN" altLang="en-US" sz="2800" b="1" dirty="0"/>
              <a:t>           （</a:t>
            </a:r>
            <a:r>
              <a:rPr lang="zh-CN" altLang="en-US" b="1" dirty="0">
                <a:solidFill>
                  <a:srgbClr val="C00000"/>
                </a:solidFill>
              </a:rPr>
              <a:t>政府重新定位；完善要素市场；加大市场改革；国企产权改革</a:t>
            </a:r>
            <a:r>
              <a:rPr lang="zh-CN" altLang="en-US" sz="2800" b="1" dirty="0"/>
              <a:t>）</a:t>
            </a:r>
            <a:endParaRPr lang="zh-CN" altLang="en-US" sz="2800" b="1" dirty="0">
              <a:sym typeface="+mn-ea"/>
            </a:endParaRPr>
          </a:p>
          <a:p>
            <a:pPr marL="0" indent="0" eaLnBrk="1" hangingPunct="1">
              <a:lnSpc>
                <a:spcPct val="170000"/>
              </a:lnSpc>
              <a:buFont typeface="Arial" panose="020B0604020202090204" pitchFamily="34" charset="0"/>
              <a:buNone/>
            </a:pPr>
            <a:endParaRPr lang="zh-CN" altLang="en-US" sz="2800" b="1" dirty="0">
              <a:sym typeface="+mn-ea"/>
            </a:endParaRPr>
          </a:p>
          <a:p>
            <a:pPr marL="0" indent="0" eaLnBrk="1" hangingPunct="1">
              <a:lnSpc>
                <a:spcPct val="170000"/>
              </a:lnSpc>
              <a:buFont typeface="Arial" panose="020B0604020202090204" pitchFamily="34" charset="0"/>
              <a:buNone/>
            </a:pPr>
            <a:endParaRPr lang="zh-CN" altLang="zh-CN" b="1" dirty="0">
              <a:solidFill>
                <a:srgbClr val="C00000"/>
              </a:solidFill>
              <a:sym typeface="+mn-ea"/>
            </a:endParaRPr>
          </a:p>
          <a:p>
            <a:pPr marL="0" indent="0" eaLnBrk="1" hangingPunct="1">
              <a:lnSpc>
                <a:spcPct val="170000"/>
              </a:lnSpc>
              <a:buFont typeface="Arial" panose="020B0604020202090204" pitchFamily="34" charset="0"/>
              <a:buNone/>
            </a:pPr>
            <a:endParaRPr lang="zh-CN" altLang="en-US" b="1" dirty="0">
              <a:solidFill>
                <a:srgbClr val="FF0000"/>
              </a:solidFill>
              <a:sym typeface="+mn-ea"/>
            </a:endParaRPr>
          </a:p>
          <a:p>
            <a:pPr marL="0" indent="0" eaLnBrk="1" hangingPunct="1">
              <a:lnSpc>
                <a:spcPct val="170000"/>
              </a:lnSpc>
              <a:buFont typeface="Arial" panose="020B0604020202090204" pitchFamily="34" charset="0"/>
              <a:buNone/>
            </a:pPr>
            <a:endParaRPr lang="zh-CN" altLang="en-US" b="1" dirty="0">
              <a:solidFill>
                <a:srgbClr val="FF0000"/>
              </a:solidFill>
              <a:sym typeface="+mn-ea"/>
            </a:endParaRPr>
          </a:p>
        </p:txBody>
      </p:sp>
    </p:spTree>
    <p:custDataLst>
      <p:tags r:id="rId1"/>
    </p:custData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标题 1"/>
          <p:cNvSpPr>
            <a:spLocks noGrp="1" noChangeArrowheads="1"/>
          </p:cNvSpPr>
          <p:nvPr>
            <p:ph type="title"/>
          </p:nvPr>
        </p:nvSpPr>
        <p:spPr/>
        <p:txBody>
          <a:bodyPr/>
          <a:lstStyle/>
          <a:p>
            <a:pPr eaLnBrk="1" hangingPunct="1"/>
            <a:r>
              <a:rPr lang="zh-CN" altLang="en-US" sz="3200"/>
              <a:t>中国收入分配制度改革四十年</a:t>
            </a:r>
            <a:r>
              <a:rPr lang="en-US" altLang="zh-CN" sz="3200"/>
              <a:t>——</a:t>
            </a:r>
            <a:r>
              <a:rPr lang="zh-CN" altLang="en-US" sz="3200"/>
              <a:t>李实</a:t>
            </a:r>
          </a:p>
        </p:txBody>
      </p:sp>
      <p:sp>
        <p:nvSpPr>
          <p:cNvPr id="148482" name="内容占位符 2"/>
          <p:cNvSpPr>
            <a:spLocks noGrp="1" noChangeArrowheads="1"/>
          </p:cNvSpPr>
          <p:nvPr>
            <p:ph idx="1"/>
          </p:nvPr>
        </p:nvSpPr>
        <p:spPr>
          <a:xfrm>
            <a:off x="1608138" y="1998663"/>
            <a:ext cx="9745662" cy="4178300"/>
          </a:xfrm>
        </p:spPr>
        <p:txBody>
          <a:bodyPr/>
          <a:lstStyle/>
          <a:p>
            <a:pPr eaLnBrk="1" hangingPunct="1"/>
            <a:r>
              <a:rPr lang="zh-CN" altLang="en-US"/>
              <a:t>计划经济体制下，收入分配受制于所有制结构、产业结构、就业结构、劳动人事制度等，实行平均主义的分配方式既是实行计划经济的需要，也是保证计划经济运行的必要条件之一；</a:t>
            </a:r>
          </a:p>
          <a:p>
            <a:pPr eaLnBrk="1" hangingPunct="1"/>
            <a:r>
              <a:rPr lang="zh-CN" altLang="en-US"/>
              <a:t>经济转型过程中，随着工资和收入分配不再由政府统一控制，收入分配的机制市场化，收入差距不断扩大着；</a:t>
            </a:r>
          </a:p>
          <a:p>
            <a:pPr eaLnBrk="1" hangingPunct="1"/>
            <a:r>
              <a:rPr lang="zh-CN" altLang="en-US"/>
              <a:t>十九大：</a:t>
            </a:r>
            <a:r>
              <a:rPr lang="en-US" altLang="zh-CN"/>
              <a:t>“</a:t>
            </a:r>
            <a:r>
              <a:rPr lang="zh-CN" altLang="en-US"/>
              <a:t>当前社会的主要矛盾是人民日益增长的对美好生活需要和不平衡不充分发展之间的矛盾</a:t>
            </a:r>
            <a:r>
              <a:rPr lang="en-US" altLang="zh-CN"/>
              <a:t>”</a:t>
            </a:r>
            <a:r>
              <a:rPr lang="zh-CN" altLang="en-US"/>
              <a:t>！</a:t>
            </a:r>
          </a:p>
        </p:txBody>
      </p:sp>
    </p:spTree>
    <p:custDataLst>
      <p:tags r:id="rId1"/>
    </p:custData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421419" y="457096"/>
            <a:ext cx="5700575" cy="1346529"/>
          </a:xfrm>
          <a:prstGeom prst="roundRect">
            <a:avLst/>
          </a:prstGeom>
          <a:noFill/>
          <a:ln>
            <a:no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385" b="1" dirty="0">
                <a:solidFill>
                  <a:srgbClr val="C00000"/>
                </a:solidFill>
                <a:latin typeface="黑体" panose="02010609060101010101" pitchFamily="49" charset="-122"/>
                <a:ea typeface="黑体" panose="02010609060101010101" pitchFamily="49" charset="-122"/>
              </a:rPr>
              <a:t>补充：收入分配与民生问题</a:t>
            </a:r>
          </a:p>
        </p:txBody>
      </p:sp>
      <p:pic>
        <p:nvPicPr>
          <p:cNvPr id="5" name="图片 4"/>
          <p:cNvPicPr>
            <a:picLocks noChangeAspect="1"/>
          </p:cNvPicPr>
          <p:nvPr/>
        </p:nvPicPr>
        <p:blipFill>
          <a:blip r:embed="rId3"/>
          <a:stretch>
            <a:fillRect/>
          </a:stretch>
        </p:blipFill>
        <p:spPr>
          <a:xfrm>
            <a:off x="5791642" y="1803625"/>
            <a:ext cx="6400358" cy="4641011"/>
          </a:xfrm>
          <a:prstGeom prst="rect">
            <a:avLst/>
          </a:prstGeom>
        </p:spPr>
      </p:pic>
      <p:pic>
        <p:nvPicPr>
          <p:cNvPr id="6" name="图片 5"/>
          <p:cNvPicPr>
            <a:picLocks noChangeAspect="1"/>
          </p:cNvPicPr>
          <p:nvPr/>
        </p:nvPicPr>
        <p:blipFill>
          <a:blip r:embed="rId4"/>
          <a:stretch>
            <a:fillRect/>
          </a:stretch>
        </p:blipFill>
        <p:spPr>
          <a:xfrm>
            <a:off x="-1" y="1813887"/>
            <a:ext cx="5791643" cy="4662274"/>
          </a:xfrm>
          <a:prstGeom prst="rect">
            <a:avLst/>
          </a:prstGeom>
        </p:spPr>
      </p:pic>
    </p:spTree>
    <p:custDataLst>
      <p:tags r:id="rId1"/>
    </p:custData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9EA7B70-EB75-9148-AD41-3811F7F46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68560" cy="6858000"/>
          </a:xfrm>
          <a:prstGeom prst="rect">
            <a:avLst/>
          </a:prstGeom>
        </p:spPr>
      </p:pic>
      <p:sp>
        <p:nvSpPr>
          <p:cNvPr id="5" name="椭圆 4">
            <a:extLst>
              <a:ext uri="{FF2B5EF4-FFF2-40B4-BE49-F238E27FC236}">
                <a16:creationId xmlns:a16="http://schemas.microsoft.com/office/drawing/2014/main" id="{9713D14B-632A-B64E-BC36-E63345FAF015}"/>
              </a:ext>
            </a:extLst>
          </p:cNvPr>
          <p:cNvSpPr/>
          <p:nvPr/>
        </p:nvSpPr>
        <p:spPr>
          <a:xfrm>
            <a:off x="10434536" y="3955916"/>
            <a:ext cx="1546698" cy="914400"/>
          </a:xfrm>
          <a:prstGeom prst="ellipse">
            <a:avLst/>
          </a:prstGeom>
          <a:noFill/>
          <a:ln w="63500" cap="flat" cmpd="sng">
            <a:solidFill>
              <a:schemeClr val="accent1"/>
            </a:solidFill>
            <a:miter lim="800000"/>
          </a:ln>
        </p:spPr>
        <p:txBody>
          <a:bodyPr rtlCol="0" anchor="ctr"/>
          <a:lstStyle/>
          <a:p>
            <a:pPr algn="ctr"/>
            <a:r>
              <a:rPr kumimoji="1" lang="zh-CN" altLang="en-US" sz="2800" b="1" dirty="0">
                <a:solidFill>
                  <a:srgbClr val="FF0000"/>
                </a:solidFill>
                <a:latin typeface="Arail" charset="0"/>
                <a:ea typeface="Arail" charset="0"/>
                <a:cs typeface="Arail" charset="0"/>
              </a:rPr>
              <a:t>住房</a:t>
            </a:r>
          </a:p>
        </p:txBody>
      </p:sp>
      <p:sp>
        <p:nvSpPr>
          <p:cNvPr id="6" name="椭圆 5">
            <a:extLst>
              <a:ext uri="{FF2B5EF4-FFF2-40B4-BE49-F238E27FC236}">
                <a16:creationId xmlns:a16="http://schemas.microsoft.com/office/drawing/2014/main" id="{202EAE78-C98C-8A46-B894-A6119F9E03B7}"/>
              </a:ext>
            </a:extLst>
          </p:cNvPr>
          <p:cNvSpPr/>
          <p:nvPr/>
        </p:nvSpPr>
        <p:spPr>
          <a:xfrm>
            <a:off x="10301592" y="1157592"/>
            <a:ext cx="1546698" cy="914400"/>
          </a:xfrm>
          <a:prstGeom prst="ellipse">
            <a:avLst/>
          </a:prstGeom>
          <a:noFill/>
          <a:ln w="63500" cap="flat" cmpd="sng">
            <a:solidFill>
              <a:schemeClr val="accent1"/>
            </a:solidFill>
            <a:miter lim="800000"/>
          </a:ln>
        </p:spPr>
        <p:txBody>
          <a:bodyPr rtlCol="0" anchor="ctr"/>
          <a:lstStyle/>
          <a:p>
            <a:pPr algn="ctr"/>
            <a:r>
              <a:rPr kumimoji="1" lang="zh-CN" altLang="en-US" sz="2800" b="1" dirty="0">
                <a:solidFill>
                  <a:srgbClr val="FF0000"/>
                </a:solidFill>
                <a:latin typeface="Arail" charset="0"/>
                <a:ea typeface="Arail" charset="0"/>
                <a:cs typeface="Arail" charset="0"/>
              </a:rPr>
              <a:t>教育</a:t>
            </a:r>
          </a:p>
        </p:txBody>
      </p:sp>
      <p:sp>
        <p:nvSpPr>
          <p:cNvPr id="7" name="椭圆 6">
            <a:extLst>
              <a:ext uri="{FF2B5EF4-FFF2-40B4-BE49-F238E27FC236}">
                <a16:creationId xmlns:a16="http://schemas.microsoft.com/office/drawing/2014/main" id="{7492D001-FD12-F849-A7D9-8C5E70E28521}"/>
              </a:ext>
            </a:extLst>
          </p:cNvPr>
          <p:cNvSpPr/>
          <p:nvPr/>
        </p:nvSpPr>
        <p:spPr>
          <a:xfrm>
            <a:off x="10317805" y="2514600"/>
            <a:ext cx="1546698" cy="914400"/>
          </a:xfrm>
          <a:prstGeom prst="ellipse">
            <a:avLst/>
          </a:prstGeom>
          <a:noFill/>
          <a:ln w="63500" cap="flat" cmpd="sng">
            <a:solidFill>
              <a:schemeClr val="accent1"/>
            </a:solidFill>
            <a:miter lim="800000"/>
          </a:ln>
        </p:spPr>
        <p:txBody>
          <a:bodyPr rtlCol="0" anchor="ctr"/>
          <a:lstStyle/>
          <a:p>
            <a:pPr algn="ctr"/>
            <a:r>
              <a:rPr kumimoji="1" lang="zh-CN" altLang="en-US" sz="2800" b="1" dirty="0">
                <a:solidFill>
                  <a:srgbClr val="FF0000"/>
                </a:solidFill>
                <a:latin typeface="Arail" charset="0"/>
                <a:ea typeface="Arail" charset="0"/>
                <a:cs typeface="Arail" charset="0"/>
              </a:rPr>
              <a:t>医疗</a:t>
            </a:r>
          </a:p>
        </p:txBody>
      </p:sp>
    </p:spTree>
    <p:extLst>
      <p:ext uri="{BB962C8B-B14F-4D97-AF65-F5344CB8AC3E}">
        <p14:creationId xmlns:p14="http://schemas.microsoft.com/office/powerpoint/2010/main" val="250325980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2"/>
            </p:custDataLst>
          </p:nvPr>
        </p:nvSpPr>
        <p:spPr>
          <a:xfrm>
            <a:off x="8382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一般理论</a:t>
            </a:r>
          </a:p>
        </p:txBody>
      </p:sp>
      <p:sp>
        <p:nvSpPr>
          <p:cNvPr id="5" name="等腰三角形 4"/>
          <p:cNvSpPr/>
          <p:nvPr>
            <p:custDataLst>
              <p:tags r:id="rId3"/>
            </p:custDataLst>
          </p:nvPr>
        </p:nvSpPr>
        <p:spPr>
          <a:xfrm>
            <a:off x="8382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6" name="椭圆 5"/>
          <p:cNvSpPr/>
          <p:nvPr>
            <p:custDataLst>
              <p:tags r:id="rId4"/>
            </p:custDataLst>
          </p:nvPr>
        </p:nvSpPr>
        <p:spPr>
          <a:xfrm>
            <a:off x="14938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一</a:t>
            </a:r>
          </a:p>
        </p:txBody>
      </p:sp>
      <p:sp>
        <p:nvSpPr>
          <p:cNvPr id="14" name="任意多边形 13"/>
          <p:cNvSpPr/>
          <p:nvPr>
            <p:custDataLst>
              <p:tags r:id="rId5"/>
            </p:custDataLst>
          </p:nvPr>
        </p:nvSpPr>
        <p:spPr>
          <a:xfrm>
            <a:off x="36576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制度创新与经济增长方式的转变</a:t>
            </a:r>
          </a:p>
        </p:txBody>
      </p:sp>
      <p:sp>
        <p:nvSpPr>
          <p:cNvPr id="15" name="等腰三角形 14"/>
          <p:cNvSpPr/>
          <p:nvPr>
            <p:custDataLst>
              <p:tags r:id="rId6"/>
            </p:custDataLst>
          </p:nvPr>
        </p:nvSpPr>
        <p:spPr>
          <a:xfrm>
            <a:off x="36576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16" name="椭圆 15"/>
          <p:cNvSpPr/>
          <p:nvPr>
            <p:custDataLst>
              <p:tags r:id="rId7"/>
            </p:custDataLst>
          </p:nvPr>
        </p:nvSpPr>
        <p:spPr>
          <a:xfrm>
            <a:off x="43132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二</a:t>
            </a:r>
          </a:p>
        </p:txBody>
      </p:sp>
      <p:sp>
        <p:nvSpPr>
          <p:cNvPr id="18" name="任意多边形 17"/>
          <p:cNvSpPr/>
          <p:nvPr>
            <p:custDataLst>
              <p:tags r:id="rId8"/>
            </p:custDataLst>
          </p:nvPr>
        </p:nvSpPr>
        <p:spPr>
          <a:xfrm>
            <a:off x="64770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经济发展战略</a:t>
            </a:r>
          </a:p>
        </p:txBody>
      </p:sp>
      <p:sp>
        <p:nvSpPr>
          <p:cNvPr id="19" name="等腰三角形 18"/>
          <p:cNvSpPr/>
          <p:nvPr>
            <p:custDataLst>
              <p:tags r:id="rId9"/>
            </p:custDataLst>
          </p:nvPr>
        </p:nvSpPr>
        <p:spPr>
          <a:xfrm>
            <a:off x="64770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0" name="椭圆 19"/>
          <p:cNvSpPr/>
          <p:nvPr>
            <p:custDataLst>
              <p:tags r:id="rId10"/>
            </p:custDataLst>
          </p:nvPr>
        </p:nvSpPr>
        <p:spPr>
          <a:xfrm>
            <a:off x="71326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三</a:t>
            </a:r>
          </a:p>
        </p:txBody>
      </p:sp>
      <p:grpSp>
        <p:nvGrpSpPr>
          <p:cNvPr id="150538" name="组合 2"/>
          <p:cNvGrpSpPr/>
          <p:nvPr/>
        </p:nvGrpSpPr>
        <p:grpSpPr bwMode="auto">
          <a:xfrm>
            <a:off x="9296400" y="2427288"/>
            <a:ext cx="2073275" cy="2762250"/>
            <a:chOff x="9296400" y="2438516"/>
            <a:chExt cx="2074053" cy="2763167"/>
          </a:xfrm>
        </p:grpSpPr>
        <p:sp>
          <p:nvSpPr>
            <p:cNvPr id="22" name="任意多边形 21"/>
            <p:cNvSpPr/>
            <p:nvPr>
              <p:custDataLst>
                <p:tags r:id="rId12"/>
              </p:custDataLst>
            </p:nvPr>
          </p:nvSpPr>
          <p:spPr>
            <a:xfrm>
              <a:off x="9296400" y="2795822"/>
              <a:ext cx="2074053" cy="2405861"/>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经济增长新动能</a:t>
              </a:r>
            </a:p>
          </p:txBody>
        </p:sp>
        <p:sp>
          <p:nvSpPr>
            <p:cNvPr id="23" name="等腰三角形 22"/>
            <p:cNvSpPr/>
            <p:nvPr>
              <p:custDataLst>
                <p:tags r:id="rId13"/>
              </p:custDataLst>
            </p:nvPr>
          </p:nvSpPr>
          <p:spPr>
            <a:xfrm>
              <a:off x="9296400" y="2795822"/>
              <a:ext cx="2074053" cy="514521"/>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4" name="椭圆 23"/>
            <p:cNvSpPr/>
            <p:nvPr>
              <p:custDataLst>
                <p:tags r:id="rId14"/>
              </p:custDataLst>
            </p:nvPr>
          </p:nvSpPr>
          <p:spPr>
            <a:xfrm>
              <a:off x="9952284" y="2438516"/>
              <a:ext cx="762286" cy="762253"/>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四</a:t>
              </a:r>
            </a:p>
          </p:txBody>
        </p:sp>
      </p:grpSp>
      <p:sp>
        <p:nvSpPr>
          <p:cNvPr id="150539" name="文本框 16"/>
          <p:cNvSpPr txBox="1">
            <a:spLocks noChangeArrowheads="1"/>
          </p:cNvSpPr>
          <p:nvPr>
            <p:custDataLst>
              <p:tags r:id="rId11"/>
            </p:custDataLst>
          </p:nvPr>
        </p:nvSpPr>
        <p:spPr bwMode="auto">
          <a:xfrm>
            <a:off x="838200" y="365125"/>
            <a:ext cx="10515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50000"/>
              </a:lnSpc>
              <a:spcBef>
                <a:spcPct val="0"/>
              </a:spcBef>
              <a:buFontTx/>
              <a:buNone/>
            </a:pPr>
            <a:r>
              <a:rPr lang="zh-CN" altLang="en-US" sz="3600" b="1">
                <a:solidFill>
                  <a:srgbClr val="C00000"/>
                </a:solidFill>
              </a:rPr>
              <a:t>第六章    经济增长理论</a:t>
            </a:r>
            <a:endParaRPr lang="en-US" altLang="zh-CN" sz="3600" b="1">
              <a:solidFill>
                <a:srgbClr val="C00000"/>
              </a:solidFill>
            </a:endParaRPr>
          </a:p>
          <a:p>
            <a:pPr eaLnBrk="1" hangingPunct="1">
              <a:lnSpc>
                <a:spcPct val="150000"/>
              </a:lnSpc>
              <a:spcBef>
                <a:spcPct val="0"/>
              </a:spcBef>
              <a:buFontTx/>
              <a:buNone/>
            </a:pPr>
            <a:r>
              <a:rPr lang="en-US" altLang="zh-CN" sz="3600" b="1">
                <a:solidFill>
                  <a:schemeClr val="tx1"/>
                </a:solidFill>
              </a:rPr>
              <a:t>                ——</a:t>
            </a:r>
            <a:r>
              <a:rPr lang="zh-CN" altLang="en-US" sz="3600" b="1">
                <a:solidFill>
                  <a:schemeClr val="tx1"/>
                </a:solidFill>
              </a:rPr>
              <a:t>社会主义经济增长与经济发展</a:t>
            </a:r>
          </a:p>
        </p:txBody>
      </p:sp>
    </p:spTree>
    <p:custDataLst>
      <p:tags r:id="rId1"/>
    </p:custData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p:cNvSpPr>
          <p:nvPr>
            <p:ph type="title"/>
          </p:nvPr>
        </p:nvSpPr>
        <p:spPr>
          <a:xfrm>
            <a:off x="838200" y="322263"/>
            <a:ext cx="10515600" cy="971550"/>
          </a:xfrm>
        </p:spPr>
        <p:txBody>
          <a:bodyPr rtlCol="0" anchor="t">
            <a:normAutofit fontScale="90000"/>
          </a:bodyPr>
          <a:lstStyle/>
          <a:p>
            <a:pPr eaLnBrk="1" fontAlgn="auto" hangingPunct="1">
              <a:spcAft>
                <a:spcPts val="0"/>
              </a:spcAft>
              <a:defRPr/>
            </a:pPr>
            <a:r>
              <a:rPr lang="zh-CN" altLang="en-US" sz="3800" dirty="0">
                <a:solidFill>
                  <a:srgbClr val="C00000"/>
                </a:solidFill>
              </a:rPr>
              <a:t>一、经济增长与经济发展的含义</a:t>
            </a:r>
            <a:br>
              <a:rPr lang="zh-CN" altLang="en-US" sz="3800" dirty="0"/>
            </a:br>
            <a:endParaRPr lang="zh-CN" altLang="en-US" sz="3800" dirty="0"/>
          </a:p>
        </p:txBody>
      </p:sp>
      <p:sp>
        <p:nvSpPr>
          <p:cNvPr id="87043" name="Rectangle 3"/>
          <p:cNvSpPr>
            <a:spLocks noGrp="1"/>
          </p:cNvSpPr>
          <p:nvPr>
            <p:ph idx="1"/>
          </p:nvPr>
        </p:nvSpPr>
        <p:spPr>
          <a:xfrm>
            <a:off x="1089025" y="1550988"/>
            <a:ext cx="9283700" cy="4495800"/>
          </a:xfrm>
        </p:spPr>
        <p:txBody>
          <a:bodyPr rtlCol="0">
            <a:normAutofit fontScale="92500" lnSpcReduction="10000"/>
          </a:bodyPr>
          <a:lstStyle/>
          <a:p>
            <a:pPr eaLnBrk="1" fontAlgn="auto" hangingPunct="1">
              <a:spcAft>
                <a:spcPts val="0"/>
              </a:spcAft>
              <a:defRPr/>
            </a:pPr>
            <a:r>
              <a:rPr lang="zh-CN" altLang="en-US" dirty="0">
                <a:solidFill>
                  <a:schemeClr val="tx1">
                    <a:lumMod val="75000"/>
                    <a:lumOff val="25000"/>
                  </a:schemeClr>
                </a:solidFill>
              </a:rPr>
              <a:t>    </a:t>
            </a:r>
            <a:r>
              <a:rPr lang="zh-CN" altLang="en-US" sz="2800" b="1" dirty="0">
                <a:solidFill>
                  <a:srgbClr val="C00000"/>
                </a:solidFill>
              </a:rPr>
              <a:t> 经济增长</a:t>
            </a:r>
            <a:r>
              <a:rPr lang="zh-CN" altLang="en-US" sz="2800" b="1" dirty="0">
                <a:solidFill>
                  <a:srgbClr val="C00000"/>
                </a:solidFill>
                <a:sym typeface="+mn-ea"/>
              </a:rPr>
              <a:t> （</a:t>
            </a:r>
            <a:r>
              <a:rPr lang="en-US" altLang="zh-CN" sz="2800" b="1" dirty="0">
                <a:solidFill>
                  <a:srgbClr val="C00000"/>
                </a:solidFill>
                <a:sym typeface="+mn-ea"/>
              </a:rPr>
              <a:t>Growth</a:t>
            </a:r>
            <a:r>
              <a:rPr lang="zh-CN" altLang="en-US" sz="2800" b="1" dirty="0">
                <a:solidFill>
                  <a:srgbClr val="C00000"/>
                </a:solidFill>
                <a:sym typeface="+mn-ea"/>
              </a:rPr>
              <a:t>）</a:t>
            </a:r>
            <a:r>
              <a:rPr lang="zh-CN" altLang="en-US" dirty="0">
                <a:solidFill>
                  <a:schemeClr val="tx1">
                    <a:lumMod val="75000"/>
                    <a:lumOff val="25000"/>
                  </a:schemeClr>
                </a:solidFill>
              </a:rPr>
              <a:t>一般是指更多的产出，它通常用人均国民生产总（</a:t>
            </a:r>
            <a:r>
              <a:rPr lang="en-US" altLang="zh-CN" dirty="0">
                <a:solidFill>
                  <a:schemeClr val="tx1">
                    <a:lumMod val="75000"/>
                    <a:lumOff val="25000"/>
                  </a:schemeClr>
                </a:solidFill>
              </a:rPr>
              <a:t>GDP</a:t>
            </a:r>
            <a:r>
              <a:rPr lang="zh-CN" altLang="en-US" dirty="0">
                <a:solidFill>
                  <a:schemeClr val="tx1">
                    <a:lumMod val="75000"/>
                    <a:lumOff val="25000"/>
                  </a:schemeClr>
                </a:solidFill>
              </a:rPr>
              <a:t>）值或人均国内生产总值（</a:t>
            </a:r>
            <a:r>
              <a:rPr lang="en-US" altLang="zh-CN" dirty="0">
                <a:solidFill>
                  <a:schemeClr val="tx1">
                    <a:lumMod val="75000"/>
                    <a:lumOff val="25000"/>
                  </a:schemeClr>
                </a:solidFill>
              </a:rPr>
              <a:t>GNP</a:t>
            </a:r>
            <a:r>
              <a:rPr lang="zh-CN" altLang="en-US" dirty="0">
                <a:solidFill>
                  <a:schemeClr val="tx1">
                    <a:lumMod val="75000"/>
                    <a:lumOff val="25000"/>
                  </a:schemeClr>
                </a:solidFill>
              </a:rPr>
              <a:t>）的增长速度来表示。</a:t>
            </a: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rPr>
              <a:t>        四十二年的改革开放，中国从人均收入不足</a:t>
            </a:r>
            <a:r>
              <a:rPr lang="en-US" altLang="zh-CN" dirty="0">
                <a:solidFill>
                  <a:schemeClr val="tx1">
                    <a:lumMod val="75000"/>
                    <a:lumOff val="25000"/>
                  </a:schemeClr>
                </a:solidFill>
              </a:rPr>
              <a:t>200</a:t>
            </a:r>
            <a:r>
              <a:rPr lang="zh-CN" altLang="en-US" dirty="0">
                <a:solidFill>
                  <a:schemeClr val="tx1">
                    <a:lumMod val="75000"/>
                    <a:lumOff val="25000"/>
                  </a:schemeClr>
                </a:solidFill>
              </a:rPr>
              <a:t>美元的低收入经济体成长为人均收入超过</a:t>
            </a:r>
            <a:r>
              <a:rPr lang="en-US" altLang="zh-CN" dirty="0">
                <a:solidFill>
                  <a:schemeClr val="tx1">
                    <a:lumMod val="75000"/>
                    <a:lumOff val="25000"/>
                  </a:schemeClr>
                </a:solidFill>
              </a:rPr>
              <a:t>10000</a:t>
            </a:r>
            <a:r>
              <a:rPr lang="zh-CN" altLang="en-US" dirty="0">
                <a:solidFill>
                  <a:schemeClr val="tx1">
                    <a:lumMod val="75000"/>
                    <a:lumOff val="25000"/>
                  </a:schemeClr>
                </a:solidFill>
              </a:rPr>
              <a:t>美元的经济体，其经济增长有目共睹！</a:t>
            </a:r>
          </a:p>
          <a:p>
            <a:pPr eaLnBrk="1" fontAlgn="auto" hangingPunct="1">
              <a:spcAft>
                <a:spcPts val="0"/>
              </a:spcAft>
              <a:defRPr/>
            </a:pPr>
            <a:r>
              <a:rPr lang="zh-CN" altLang="en-US" dirty="0">
                <a:solidFill>
                  <a:schemeClr val="tx1">
                    <a:lumMod val="75000"/>
                    <a:lumOff val="25000"/>
                  </a:schemeClr>
                </a:solidFill>
              </a:rPr>
              <a:t>     </a:t>
            </a:r>
            <a:r>
              <a:rPr lang="zh-CN" altLang="en-US" sz="2800" b="1" dirty="0">
                <a:solidFill>
                  <a:srgbClr val="C00000"/>
                </a:solidFill>
              </a:rPr>
              <a:t>经济发展（</a:t>
            </a:r>
            <a:r>
              <a:rPr lang="en-US" altLang="zh-CN" sz="2800" b="1" dirty="0">
                <a:solidFill>
                  <a:srgbClr val="C00000"/>
                </a:solidFill>
              </a:rPr>
              <a:t>Development</a:t>
            </a:r>
            <a:r>
              <a:rPr lang="zh-CN" altLang="en-US" sz="2800" b="1" dirty="0">
                <a:solidFill>
                  <a:srgbClr val="C00000"/>
                </a:solidFill>
              </a:rPr>
              <a:t>）</a:t>
            </a:r>
            <a:r>
              <a:rPr lang="zh-CN" altLang="en-US" dirty="0">
                <a:solidFill>
                  <a:schemeClr val="tx1">
                    <a:lumMod val="75000"/>
                    <a:lumOff val="25000"/>
                  </a:schemeClr>
                </a:solidFill>
              </a:rPr>
              <a:t>要比经济增长有着更广的外延。经济发展既包括经济规模上的扩张，也包括经济结构、技术水平和制度安排方面的变革。</a:t>
            </a:r>
          </a:p>
          <a:p>
            <a:pPr eaLnBrk="1" fontAlgn="auto" hangingPunct="1">
              <a:spcAft>
                <a:spcPts val="0"/>
              </a:spcAft>
              <a:defRPr/>
            </a:pPr>
            <a:endParaRPr lang="zh-CN" altLang="en-US"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rPr>
              <a:t>                  </a:t>
            </a:r>
          </a:p>
        </p:txBody>
      </p:sp>
      <p:sp>
        <p:nvSpPr>
          <p:cNvPr id="152579" name="圆角矩形 1"/>
          <p:cNvSpPr>
            <a:spLocks noChangeArrowheads="1"/>
          </p:cNvSpPr>
          <p:nvPr/>
        </p:nvSpPr>
        <p:spPr bwMode="auto">
          <a:xfrm>
            <a:off x="3665538" y="5305425"/>
            <a:ext cx="4522787" cy="1317625"/>
          </a:xfrm>
          <a:prstGeom prst="roundRect">
            <a:avLst>
              <a:gd name="adj" fmla="val 16667"/>
            </a:avLst>
          </a:prstGeom>
          <a:noFill/>
          <a:ln w="63500">
            <a:solidFill>
              <a:schemeClr val="accent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3200" b="1">
                <a:solidFill>
                  <a:srgbClr val="C00000"/>
                </a:solidFill>
                <a:latin typeface="华文琥珀" panose="02010800040101010101" charset="-122"/>
                <a:ea typeface="华文琥珀" panose="02010800040101010101" charset="-122"/>
                <a:cs typeface="Arail"/>
              </a:rPr>
              <a:t>增长与发展的关系！</a:t>
            </a:r>
          </a:p>
        </p:txBody>
      </p:sp>
    </p:spTree>
    <p:custDataLst>
      <p:tags r:id="rId1"/>
    </p:custData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标题 1"/>
          <p:cNvSpPr>
            <a:spLocks noGrp="1" noChangeArrowheads="1"/>
          </p:cNvSpPr>
          <p:nvPr>
            <p:ph type="title"/>
          </p:nvPr>
        </p:nvSpPr>
        <p:spPr/>
        <p:txBody>
          <a:bodyPr anchor="t"/>
          <a:lstStyle/>
          <a:p>
            <a:pPr eaLnBrk="1" hangingPunct="1"/>
            <a:r>
              <a:rPr lang="zh-CN" altLang="en-US" sz="3800">
                <a:solidFill>
                  <a:srgbClr val="C00000"/>
                </a:solidFill>
              </a:rPr>
              <a:t>党的十九大提出的增长方式转变</a:t>
            </a:r>
          </a:p>
        </p:txBody>
      </p:sp>
      <p:sp>
        <p:nvSpPr>
          <p:cNvPr id="155650" name="内容占位符 2"/>
          <p:cNvSpPr>
            <a:spLocks noGrp="1" noChangeArrowheads="1"/>
          </p:cNvSpPr>
          <p:nvPr>
            <p:ph idx="1"/>
          </p:nvPr>
        </p:nvSpPr>
        <p:spPr>
          <a:xfrm>
            <a:off x="1981200" y="1341438"/>
            <a:ext cx="8229600" cy="4789487"/>
          </a:xfrm>
        </p:spPr>
        <p:txBody>
          <a:bodyPr/>
          <a:lstStyle/>
          <a:p>
            <a:pPr eaLnBrk="1" hangingPunct="1">
              <a:lnSpc>
                <a:spcPct val="180000"/>
              </a:lnSpc>
            </a:pPr>
            <a:r>
              <a:rPr lang="zh-CN" altLang="en-US" dirty="0"/>
              <a:t>党的十九大提出，</a:t>
            </a:r>
            <a:r>
              <a:rPr lang="zh-CN" altLang="en-US" b="1" dirty="0"/>
              <a:t>中国经济已由高速增长阶段转向高质量发展阶段</a:t>
            </a:r>
            <a:r>
              <a:rPr lang="zh-CN" altLang="en-US" dirty="0"/>
              <a:t>，正处在</a:t>
            </a:r>
            <a:r>
              <a:rPr lang="zh-CN" altLang="en-US" b="1" dirty="0"/>
              <a:t>转变发展方式</a:t>
            </a:r>
            <a:r>
              <a:rPr lang="zh-CN" altLang="en-US" dirty="0"/>
              <a:t>、</a:t>
            </a:r>
            <a:r>
              <a:rPr lang="zh-CN" altLang="en-US" b="1" dirty="0"/>
              <a:t>优化经济结构</a:t>
            </a:r>
            <a:r>
              <a:rPr lang="zh-CN" altLang="en-US" dirty="0"/>
              <a:t>、</a:t>
            </a:r>
            <a:r>
              <a:rPr lang="zh-CN" altLang="en-US" b="1" dirty="0"/>
              <a:t>转换增长动力</a:t>
            </a:r>
            <a:r>
              <a:rPr lang="zh-CN" altLang="en-US" dirty="0"/>
              <a:t>的攻关期，建设现代化经济体系是跨越关口的迫切要求和我国发展的战略目标。</a:t>
            </a:r>
            <a:endParaRPr lang="en-US" altLang="zh-CN" dirty="0"/>
          </a:p>
          <a:p>
            <a:pPr eaLnBrk="1" hangingPunct="1">
              <a:lnSpc>
                <a:spcPct val="180000"/>
              </a:lnSpc>
            </a:pPr>
            <a:r>
              <a:rPr lang="zh-CN" altLang="en-US" dirty="0"/>
              <a:t>要从追求增长到注重发展！！！</a:t>
            </a:r>
          </a:p>
        </p:txBody>
      </p:sp>
    </p:spTree>
    <p:custDataLst>
      <p:tags r:id="rId1"/>
    </p:custData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经济发展有三层含义</a:t>
            </a:r>
          </a:p>
        </p:txBody>
      </p:sp>
      <p:sp>
        <p:nvSpPr>
          <p:cNvPr id="3" name="内容占位符 2"/>
          <p:cNvSpPr>
            <a:spLocks noGrp="1"/>
          </p:cNvSpPr>
          <p:nvPr>
            <p:ph idx="1"/>
          </p:nvPr>
        </p:nvSpPr>
        <p:spPr>
          <a:xfrm>
            <a:off x="345989" y="1998132"/>
            <a:ext cx="11700237" cy="4859867"/>
          </a:xfrm>
        </p:spPr>
        <p:txBody>
          <a:bodyPr/>
          <a:lstStyle/>
          <a:p>
            <a:r>
              <a:rPr kumimoji="1" lang="zh-CN" altLang="en-US" dirty="0"/>
              <a:t>经济数量上的增长。（发展的物质基础）</a:t>
            </a:r>
            <a:endParaRPr kumimoji="1" lang="en-US" altLang="zh-CN" dirty="0"/>
          </a:p>
          <a:p>
            <a:endParaRPr kumimoji="1" lang="en-US" altLang="zh-CN" dirty="0"/>
          </a:p>
          <a:p>
            <a:r>
              <a:rPr kumimoji="1" lang="zh-CN" altLang="en-US" dirty="0"/>
              <a:t>经济结构的改进和优化。（产业结构、</a:t>
            </a:r>
            <a:r>
              <a:rPr kumimoji="1" lang="zh-CN" altLang="en-US" dirty="0">
                <a:solidFill>
                  <a:srgbClr val="C00000"/>
                </a:solidFill>
              </a:rPr>
              <a:t>技术</a:t>
            </a:r>
            <a:r>
              <a:rPr kumimoji="1" lang="zh-CN" altLang="en-US" dirty="0"/>
              <a:t>结构、收入结构、消费结构、</a:t>
            </a:r>
            <a:r>
              <a:rPr kumimoji="1" lang="zh-CN" altLang="en-US" dirty="0">
                <a:solidFill>
                  <a:srgbClr val="C00000"/>
                </a:solidFill>
              </a:rPr>
              <a:t>人口</a:t>
            </a:r>
            <a:r>
              <a:rPr kumimoji="1" lang="zh-CN" altLang="en-US" dirty="0"/>
              <a:t>结构）</a:t>
            </a:r>
            <a:endParaRPr kumimoji="1" lang="en-US" altLang="zh-CN" dirty="0"/>
          </a:p>
          <a:p>
            <a:endParaRPr kumimoji="1" lang="en-US" altLang="zh-CN" dirty="0"/>
          </a:p>
          <a:p>
            <a:r>
              <a:rPr kumimoji="1" lang="zh-CN" altLang="en-US" dirty="0"/>
              <a:t>经济质量上的提高。（经济稳定、政治文化现代化）</a:t>
            </a:r>
            <a:endParaRPr kumimoji="1" lang="en-US" altLang="zh-CN" dirty="0"/>
          </a:p>
          <a:p>
            <a:endParaRPr kumimoji="1" lang="en-US" altLang="zh-CN" dirty="0"/>
          </a:p>
          <a:p>
            <a:pPr marL="0" indent="0">
              <a:buNone/>
            </a:pPr>
            <a:r>
              <a:rPr kumimoji="1" lang="zh-CN" altLang="en-US" sz="2800" dirty="0">
                <a:solidFill>
                  <a:srgbClr val="C00000"/>
                </a:solidFill>
              </a:rPr>
              <a:t>增长是发展的物质基础，发展（结构优化、质量提高）又能促进增长。</a:t>
            </a:r>
            <a:endParaRPr kumimoji="1" lang="en-US" altLang="zh-CN" sz="2800" dirty="0">
              <a:solidFill>
                <a:srgbClr val="C00000"/>
              </a:solidFill>
            </a:endParaRPr>
          </a:p>
          <a:p>
            <a:endParaRPr kumimoji="1" lang="zh-CN" altLang="en-US" dirty="0"/>
          </a:p>
        </p:txBody>
      </p:sp>
    </p:spTree>
    <p:custDataLst>
      <p:tags r:id="rId1"/>
    </p:custData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812632" cy="6940322"/>
          </a:xfr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2632" y="35008"/>
            <a:ext cx="7379368" cy="4948517"/>
          </a:xfrm>
          <a:prstGeom prst="rect">
            <a:avLst/>
          </a:prstGeom>
        </p:spPr>
      </p:pic>
    </p:spTree>
    <p:custDataLst>
      <p:tags r:id="rId1"/>
    </p:custData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老龄化                                              少子化</a:t>
            </a:r>
          </a:p>
        </p:txBody>
      </p:sp>
      <p:pic>
        <p:nvPicPr>
          <p:cNvPr id="4" name="内容占位符 3"/>
          <p:cNvPicPr>
            <a:picLocks noGrp="1" noChangeAspect="1"/>
          </p:cNvPicPr>
          <p:nvPr>
            <p:ph idx="1"/>
          </p:nvPr>
        </p:nvPicPr>
        <p:blipFill>
          <a:blip r:embed="rId3"/>
          <a:stretch>
            <a:fillRect/>
          </a:stretch>
        </p:blipFill>
        <p:spPr>
          <a:xfrm>
            <a:off x="298402" y="1338263"/>
            <a:ext cx="11595195" cy="5360711"/>
          </a:xfrm>
          <a:prstGeom prst="rect">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标题 1"/>
          <p:cNvSpPr>
            <a:spLocks noGrp="1" noChangeArrowheads="1"/>
          </p:cNvSpPr>
          <p:nvPr>
            <p:ph type="title"/>
          </p:nvPr>
        </p:nvSpPr>
        <p:spPr/>
        <p:txBody>
          <a:bodyPr/>
          <a:lstStyle/>
          <a:p>
            <a:pPr eaLnBrk="1" hangingPunct="1"/>
            <a:r>
              <a:rPr lang="zh-CN" altLang="en-US" dirty="0"/>
              <a:t>二、马恩设计的未来社会特征</a:t>
            </a:r>
          </a:p>
        </p:txBody>
      </p:sp>
      <p:sp>
        <p:nvSpPr>
          <p:cNvPr id="3" name="内容占位符 2"/>
          <p:cNvSpPr>
            <a:spLocks noGrp="1"/>
          </p:cNvSpPr>
          <p:nvPr>
            <p:ph idx="1"/>
          </p:nvPr>
        </p:nvSpPr>
        <p:spPr>
          <a:xfrm>
            <a:off x="1608138" y="1693863"/>
            <a:ext cx="9745662" cy="4799012"/>
          </a:xfrm>
        </p:spPr>
        <p:txBody>
          <a:bodyPr rtlCol="0">
            <a:normAutofit/>
          </a:bodyPr>
          <a:lstStyle/>
          <a:p>
            <a:pPr eaLnBrk="1" fontAlgn="auto" hangingPunct="1">
              <a:spcAft>
                <a:spcPts val="0"/>
              </a:spcAft>
              <a:defRPr/>
            </a:pPr>
            <a:r>
              <a:rPr lang="zh-CN" altLang="en-US" dirty="0">
                <a:solidFill>
                  <a:schemeClr val="tx1">
                    <a:lumMod val="75000"/>
                    <a:lumOff val="25000"/>
                  </a:schemeClr>
                </a:solidFill>
              </a:rPr>
              <a:t> </a:t>
            </a:r>
            <a:r>
              <a:rPr lang="zh-CN" altLang="en-US" b="1" dirty="0">
                <a:solidFill>
                  <a:schemeClr val="tx1">
                    <a:lumMod val="75000"/>
                    <a:lumOff val="25000"/>
                  </a:schemeClr>
                </a:solidFill>
              </a:rPr>
              <a:t>1．自由人的联合体和个人自由全面的发展</a:t>
            </a:r>
            <a:endParaRPr lang="en-US" altLang="zh-CN" b="1"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sz="1800" b="1" dirty="0">
                <a:solidFill>
                  <a:schemeClr val="tx1">
                    <a:lumMod val="75000"/>
                    <a:lumOff val="25000"/>
                  </a:schemeClr>
                </a:solidFill>
              </a:rPr>
              <a:t>          </a:t>
            </a:r>
            <a:r>
              <a:rPr lang="zh-CN" altLang="en-US" sz="2000" b="1" dirty="0">
                <a:solidFill>
                  <a:srgbClr val="0070C0"/>
                </a:solidFill>
              </a:rPr>
              <a:t>自由；每个人的自由；自由平等的共享者的联合体。  （经济自由是前提）</a:t>
            </a:r>
            <a:endParaRPr lang="en-US" altLang="zh-CN" sz="2000" b="1" dirty="0">
              <a:solidFill>
                <a:srgbClr val="0070C0"/>
              </a:solidFill>
            </a:endParaRPr>
          </a:p>
          <a:p>
            <a:pPr marL="0" indent="0" eaLnBrk="1" fontAlgn="auto" hangingPunct="1">
              <a:spcAft>
                <a:spcPts val="0"/>
              </a:spcAft>
              <a:buFont typeface="Arial" panose="020B0604020202090204" pitchFamily="34" charset="0"/>
              <a:buNone/>
              <a:defRPr/>
            </a:pPr>
            <a:r>
              <a:rPr lang="zh-CN" altLang="en-US" b="1" dirty="0">
                <a:solidFill>
                  <a:schemeClr val="tx1">
                    <a:lumMod val="75000"/>
                    <a:lumOff val="25000"/>
                  </a:schemeClr>
                </a:solidFill>
              </a:rPr>
              <a:t>    2．以生产资料公有制代替</a:t>
            </a:r>
            <a:r>
              <a:rPr lang="zh-CN" altLang="en-US" b="1" dirty="0">
                <a:solidFill>
                  <a:srgbClr val="C00000"/>
                </a:solidFill>
              </a:rPr>
              <a:t>私有制</a:t>
            </a:r>
          </a:p>
          <a:p>
            <a:pPr eaLnBrk="1" fontAlgn="auto" hangingPunct="1">
              <a:spcAft>
                <a:spcPts val="0"/>
              </a:spcAft>
              <a:defRPr/>
            </a:pPr>
            <a:r>
              <a:rPr lang="zh-CN" altLang="en-US" b="1" dirty="0">
                <a:solidFill>
                  <a:schemeClr val="tx1">
                    <a:lumMod val="75000"/>
                    <a:lumOff val="25000"/>
                  </a:schemeClr>
                </a:solidFill>
              </a:rPr>
              <a:t>  3．尽快地发展生产力，实现</a:t>
            </a:r>
            <a:r>
              <a:rPr lang="zh-CN" altLang="en-US" b="1" dirty="0">
                <a:solidFill>
                  <a:srgbClr val="FF0000"/>
                </a:solidFill>
              </a:rPr>
              <a:t>共同富裕</a:t>
            </a:r>
            <a:endParaRPr lang="zh-CN" altLang="en-US" b="1" dirty="0">
              <a:solidFill>
                <a:schemeClr val="tx1">
                  <a:lumMod val="75000"/>
                  <a:lumOff val="25000"/>
                </a:schemeClr>
              </a:solidFill>
            </a:endParaRPr>
          </a:p>
          <a:p>
            <a:pPr eaLnBrk="1" fontAlgn="auto" hangingPunct="1">
              <a:spcAft>
                <a:spcPts val="0"/>
              </a:spcAft>
              <a:defRPr/>
            </a:pPr>
            <a:r>
              <a:rPr lang="zh-CN" altLang="en-US" b="1" dirty="0">
                <a:solidFill>
                  <a:schemeClr val="tx1">
                    <a:lumMod val="75000"/>
                    <a:lumOff val="25000"/>
                  </a:schemeClr>
                </a:solidFill>
              </a:rPr>
              <a:t>  4．在共产主义社会的低级阶段要实行按劳分配，高级阶段实行按需分配</a:t>
            </a:r>
          </a:p>
          <a:p>
            <a:pPr eaLnBrk="1" fontAlgn="auto" hangingPunct="1">
              <a:spcAft>
                <a:spcPts val="0"/>
              </a:spcAft>
              <a:defRPr/>
            </a:pPr>
            <a:r>
              <a:rPr lang="zh-CN" altLang="en-US" b="1" dirty="0">
                <a:solidFill>
                  <a:schemeClr val="tx1">
                    <a:lumMod val="75000"/>
                    <a:lumOff val="25000"/>
                  </a:schemeClr>
                </a:solidFill>
              </a:rPr>
              <a:t>  5．消灭商品生产，对全部生产实行</a:t>
            </a:r>
            <a:r>
              <a:rPr lang="zh-CN" altLang="en-US" b="1" dirty="0">
                <a:solidFill>
                  <a:srgbClr val="C00000"/>
                </a:solidFill>
              </a:rPr>
              <a:t>有计划</a:t>
            </a:r>
            <a:r>
              <a:rPr lang="zh-CN" altLang="en-US" b="1" dirty="0">
                <a:solidFill>
                  <a:schemeClr val="tx1">
                    <a:lumMod val="75000"/>
                    <a:lumOff val="25000"/>
                  </a:schemeClr>
                </a:solidFill>
              </a:rPr>
              <a:t>的调节</a:t>
            </a:r>
          </a:p>
        </p:txBody>
      </p:sp>
    </p:spTree>
    <p:custDataLst>
      <p:tags r:id="rId1"/>
    </p:custData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p:cNvSpPr>
          <p:nvPr>
            <p:ph type="title"/>
          </p:nvPr>
        </p:nvSpPr>
        <p:spPr>
          <a:xfrm>
            <a:off x="838200" y="450850"/>
            <a:ext cx="10515600" cy="973138"/>
          </a:xfrm>
        </p:spPr>
        <p:txBody>
          <a:bodyPr rtlCol="0" anchor="t">
            <a:normAutofit fontScale="90000"/>
          </a:bodyPr>
          <a:lstStyle/>
          <a:p>
            <a:pPr eaLnBrk="1" fontAlgn="auto" hangingPunct="1">
              <a:spcAft>
                <a:spcPts val="0"/>
              </a:spcAft>
              <a:defRPr/>
            </a:pPr>
            <a:r>
              <a:rPr lang="zh-CN" altLang="en-US" sz="3800" dirty="0">
                <a:solidFill>
                  <a:srgbClr val="C00000"/>
                </a:solidFill>
              </a:rPr>
              <a:t>平衡增长与非平衡增长</a:t>
            </a:r>
            <a:br>
              <a:rPr lang="zh-CN" altLang="en-US" sz="3800" dirty="0">
                <a:solidFill>
                  <a:srgbClr val="C00000"/>
                </a:solidFill>
              </a:rPr>
            </a:br>
            <a:endParaRPr lang="zh-CN" altLang="en-US" sz="3800" dirty="0"/>
          </a:p>
        </p:txBody>
      </p:sp>
      <p:sp>
        <p:nvSpPr>
          <p:cNvPr id="153602" name="Rectangle 3"/>
          <p:cNvSpPr>
            <a:spLocks noGrp="1" noChangeArrowheads="1"/>
          </p:cNvSpPr>
          <p:nvPr>
            <p:ph idx="1"/>
          </p:nvPr>
        </p:nvSpPr>
        <p:spPr>
          <a:xfrm>
            <a:off x="1608138" y="1998663"/>
            <a:ext cx="9745662" cy="4178300"/>
          </a:xfrm>
        </p:spPr>
        <p:txBody>
          <a:bodyPr/>
          <a:lstStyle/>
          <a:p>
            <a:pPr eaLnBrk="1" hangingPunct="1"/>
            <a:r>
              <a:rPr lang="zh-CN" altLang="en-US" dirty="0"/>
              <a:t>    </a:t>
            </a:r>
            <a:r>
              <a:rPr lang="zh-CN" altLang="en-US" sz="2800" b="1" dirty="0">
                <a:solidFill>
                  <a:srgbClr val="C00000"/>
                </a:solidFill>
              </a:rPr>
              <a:t>平衡增长战略</a:t>
            </a:r>
            <a:r>
              <a:rPr lang="zh-CN" altLang="en-US" dirty="0"/>
              <a:t>又称“大推进”战略，它是建立在所谓的</a:t>
            </a:r>
            <a:r>
              <a:rPr lang="zh-CN" altLang="en-US" dirty="0">
                <a:solidFill>
                  <a:srgbClr val="7030A0"/>
                </a:solidFill>
              </a:rPr>
              <a:t>“贫困恶性循环论”</a:t>
            </a:r>
            <a:r>
              <a:rPr lang="zh-CN" altLang="en-US" dirty="0"/>
              <a:t>的基础上的。通过实施全面增长的投资计划，使各种工业同时有所发展，互为需求，各个部门的投资都有利可图，从而打破贫困的恶性循环。</a:t>
            </a:r>
          </a:p>
          <a:p>
            <a:pPr eaLnBrk="1" hangingPunct="1"/>
            <a:r>
              <a:rPr lang="zh-CN" altLang="en-US" dirty="0"/>
              <a:t>   </a:t>
            </a:r>
            <a:r>
              <a:rPr lang="zh-CN" altLang="en-US" sz="2800" b="1" dirty="0">
                <a:solidFill>
                  <a:srgbClr val="C00000"/>
                </a:solidFill>
              </a:rPr>
              <a:t> 非平衡增长</a:t>
            </a:r>
            <a:r>
              <a:rPr lang="zh-CN" altLang="en-US" dirty="0"/>
              <a:t>就是优先发展某些地区和产业，积累资本和经验，实现轮番推进。（</a:t>
            </a:r>
            <a:r>
              <a:rPr lang="zh-CN" altLang="en-US" dirty="0">
                <a:solidFill>
                  <a:srgbClr val="7030A0"/>
                </a:solidFill>
              </a:rPr>
              <a:t>试点</a:t>
            </a:r>
            <a:r>
              <a:rPr lang="zh-CN" altLang="en-US" dirty="0"/>
              <a:t>）</a:t>
            </a:r>
          </a:p>
        </p:txBody>
      </p:sp>
    </p:spTree>
    <p:custDataLst>
      <p:tags r:id="rId1"/>
    </p:custData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标题 1"/>
          <p:cNvSpPr>
            <a:spLocks noGrp="1" noChangeArrowheads="1"/>
          </p:cNvSpPr>
          <p:nvPr>
            <p:ph type="title"/>
          </p:nvPr>
        </p:nvSpPr>
        <p:spPr/>
        <p:txBody>
          <a:bodyPr/>
          <a:lstStyle/>
          <a:p>
            <a:pPr eaLnBrk="1" hangingPunct="1"/>
            <a:r>
              <a:rPr lang="zh-CN" altLang="en-US"/>
              <a:t>链接：贫困恶性循环论</a:t>
            </a:r>
          </a:p>
        </p:txBody>
      </p:sp>
      <p:sp>
        <p:nvSpPr>
          <p:cNvPr id="3" name="内容占位符 2"/>
          <p:cNvSpPr>
            <a:spLocks noGrp="1"/>
          </p:cNvSpPr>
          <p:nvPr>
            <p:ph idx="1"/>
          </p:nvPr>
        </p:nvSpPr>
        <p:spPr>
          <a:xfrm>
            <a:off x="838200" y="1461633"/>
            <a:ext cx="11014075" cy="5031241"/>
          </a:xfrm>
        </p:spPr>
        <p:txBody>
          <a:bodyPr rtlCol="0">
            <a:normAutofit/>
          </a:bodyPr>
          <a:lstStyle/>
          <a:p>
            <a:pPr eaLnBrk="1" fontAlgn="auto" hangingPunct="1">
              <a:spcAft>
                <a:spcPts val="0"/>
              </a:spcAft>
              <a:defRPr/>
            </a:pPr>
            <a:r>
              <a:rPr lang="zh-CN" altLang="en-US" dirty="0">
                <a:solidFill>
                  <a:schemeClr val="tx1">
                    <a:lumMod val="75000"/>
                    <a:lumOff val="25000"/>
                  </a:schemeClr>
                </a:solidFill>
              </a:rPr>
              <a:t>美国经济学家拉格纳</a:t>
            </a:r>
            <a:r>
              <a:rPr lang="en-US" altLang="zh-CN" dirty="0">
                <a:solidFill>
                  <a:schemeClr val="tx1">
                    <a:lumMod val="75000"/>
                    <a:lumOff val="25000"/>
                  </a:schemeClr>
                </a:solidFill>
              </a:rPr>
              <a:t>•</a:t>
            </a:r>
            <a:r>
              <a:rPr lang="zh-CN" altLang="en-US" dirty="0">
                <a:solidFill>
                  <a:schemeClr val="tx1">
                    <a:lumMod val="75000"/>
                    <a:lumOff val="25000"/>
                  </a:schemeClr>
                </a:solidFill>
              </a:rPr>
              <a:t>纳克斯</a:t>
            </a:r>
            <a:r>
              <a:rPr lang="en-US" altLang="zh-CN" dirty="0">
                <a:solidFill>
                  <a:schemeClr val="tx1">
                    <a:lumMod val="75000"/>
                    <a:lumOff val="25000"/>
                  </a:schemeClr>
                </a:solidFill>
              </a:rPr>
              <a:t>1953</a:t>
            </a:r>
            <a:r>
              <a:rPr lang="zh-CN" altLang="en-US" dirty="0">
                <a:solidFill>
                  <a:schemeClr val="tx1">
                    <a:lumMod val="75000"/>
                    <a:lumOff val="25000"/>
                  </a:schemeClr>
                </a:solidFill>
              </a:rPr>
              <a:t>年在</a:t>
            </a:r>
            <a:r>
              <a:rPr lang="en-US" altLang="zh-CN" dirty="0">
                <a:solidFill>
                  <a:schemeClr val="tx1">
                    <a:lumMod val="75000"/>
                    <a:lumOff val="25000"/>
                  </a:schemeClr>
                </a:solidFill>
              </a:rPr>
              <a:t>《</a:t>
            </a:r>
            <a:r>
              <a:rPr lang="zh-CN" altLang="en-US" dirty="0">
                <a:solidFill>
                  <a:schemeClr val="tx1">
                    <a:lumMod val="75000"/>
                    <a:lumOff val="25000"/>
                  </a:schemeClr>
                </a:solidFill>
              </a:rPr>
              <a:t>不发达国家的资本形成</a:t>
            </a:r>
            <a:r>
              <a:rPr lang="en-US" altLang="zh-CN" dirty="0">
                <a:solidFill>
                  <a:schemeClr val="tx1">
                    <a:lumMod val="75000"/>
                    <a:lumOff val="25000"/>
                  </a:schemeClr>
                </a:solidFill>
              </a:rPr>
              <a:t>》</a:t>
            </a:r>
            <a:r>
              <a:rPr lang="zh-CN" altLang="en-US" dirty="0">
                <a:solidFill>
                  <a:schemeClr val="tx1">
                    <a:lumMod val="75000"/>
                    <a:lumOff val="25000"/>
                  </a:schemeClr>
                </a:solidFill>
              </a:rPr>
              <a:t>中提出的；</a:t>
            </a:r>
            <a:endParaRPr lang="en-US" altLang="zh-CN" dirty="0">
              <a:solidFill>
                <a:schemeClr val="tx1">
                  <a:lumMod val="75000"/>
                  <a:lumOff val="25000"/>
                </a:schemeClr>
              </a:solidFill>
            </a:endParaRPr>
          </a:p>
          <a:p>
            <a:pPr eaLnBrk="1" fontAlgn="auto" hangingPunct="1">
              <a:spcAft>
                <a:spcPts val="0"/>
              </a:spcAft>
              <a:defRPr/>
            </a:pPr>
            <a:r>
              <a:rPr lang="en-US" altLang="zh-CN" dirty="0">
                <a:solidFill>
                  <a:schemeClr val="tx1">
                    <a:lumMod val="75000"/>
                    <a:lumOff val="25000"/>
                  </a:schemeClr>
                </a:solidFill>
              </a:rPr>
              <a:t>“</a:t>
            </a:r>
            <a:r>
              <a:rPr lang="zh-CN" altLang="en-US" dirty="0">
                <a:solidFill>
                  <a:schemeClr val="tx1">
                    <a:lumMod val="75000"/>
                    <a:lumOff val="25000"/>
                  </a:schemeClr>
                </a:solidFill>
              </a:rPr>
              <a:t>穷国之所以穷，就是因为它们穷</a:t>
            </a:r>
            <a:r>
              <a:rPr lang="en-US" altLang="zh-CN" dirty="0">
                <a:solidFill>
                  <a:schemeClr val="tx1">
                    <a:lumMod val="75000"/>
                    <a:lumOff val="25000"/>
                  </a:schemeClr>
                </a:solidFill>
              </a:rPr>
              <a:t>”——</a:t>
            </a:r>
            <a:r>
              <a:rPr lang="zh-CN" altLang="en-US" dirty="0">
                <a:solidFill>
                  <a:schemeClr val="tx1">
                    <a:lumMod val="75000"/>
                    <a:lumOff val="25000"/>
                  </a:schemeClr>
                </a:solidFill>
              </a:rPr>
              <a:t>同义反复，恶性循环</a:t>
            </a:r>
            <a:endParaRPr lang="en-US" altLang="zh-CN"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rPr>
              <a:t>   </a:t>
            </a:r>
            <a:r>
              <a:rPr lang="en-US" altLang="zh-CN" dirty="0">
                <a:solidFill>
                  <a:schemeClr val="tx1">
                    <a:lumMod val="75000"/>
                    <a:lumOff val="25000"/>
                  </a:schemeClr>
                </a:solidFill>
              </a:rPr>
              <a:t> </a:t>
            </a:r>
            <a:r>
              <a:rPr lang="zh-CN" altLang="en-US" dirty="0">
                <a:solidFill>
                  <a:srgbClr val="C00000"/>
                </a:solidFill>
              </a:rPr>
              <a:t>供给角度</a:t>
            </a:r>
            <a:r>
              <a:rPr lang="zh-CN" altLang="en-US" dirty="0">
                <a:solidFill>
                  <a:schemeClr val="tx1">
                    <a:lumMod val="75000"/>
                    <a:lumOff val="25000"/>
                  </a:schemeClr>
                </a:solidFill>
              </a:rPr>
              <a:t>：低收入→低储蓄能力→低资本形成→低生产率→低产出→低收</a:t>
            </a:r>
            <a:endParaRPr lang="en-US" altLang="zh-CN"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en-US" altLang="zh-CN" dirty="0">
                <a:solidFill>
                  <a:schemeClr val="tx1">
                    <a:lumMod val="75000"/>
                    <a:lumOff val="25000"/>
                  </a:schemeClr>
                </a:solidFill>
              </a:rPr>
              <a:t>                      </a:t>
            </a:r>
            <a:r>
              <a:rPr lang="zh-CN" altLang="en-US" dirty="0">
                <a:solidFill>
                  <a:schemeClr val="tx1">
                    <a:lumMod val="75000"/>
                    <a:lumOff val="25000"/>
                  </a:schemeClr>
                </a:solidFill>
              </a:rPr>
              <a:t>入    </a:t>
            </a:r>
            <a:endParaRPr lang="en-US" altLang="zh-CN"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en-US" altLang="zh-CN" dirty="0">
                <a:solidFill>
                  <a:srgbClr val="C00000"/>
                </a:solidFill>
              </a:rPr>
              <a:t>    </a:t>
            </a:r>
            <a:r>
              <a:rPr lang="zh-CN" altLang="en-US" dirty="0">
                <a:solidFill>
                  <a:srgbClr val="C00000"/>
                </a:solidFill>
              </a:rPr>
              <a:t>需求角度</a:t>
            </a:r>
            <a:r>
              <a:rPr lang="zh-CN" altLang="en-US" dirty="0">
                <a:solidFill>
                  <a:schemeClr val="tx1">
                    <a:lumMod val="75000"/>
                    <a:lumOff val="25000"/>
                  </a:schemeClr>
                </a:solidFill>
              </a:rPr>
              <a:t>：低收入→低购买力→投资引诱不足→低资本形成→低生产率→</a:t>
            </a:r>
            <a:endParaRPr lang="en-US" altLang="zh-CN"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en-US" altLang="zh-CN" dirty="0">
                <a:solidFill>
                  <a:schemeClr val="tx1">
                    <a:lumMod val="75000"/>
                    <a:lumOff val="25000"/>
                  </a:schemeClr>
                </a:solidFill>
              </a:rPr>
              <a:t>                      </a:t>
            </a:r>
            <a:r>
              <a:rPr lang="zh-CN" altLang="en-US" dirty="0">
                <a:solidFill>
                  <a:schemeClr val="tx1">
                    <a:lumMod val="75000"/>
                    <a:lumOff val="25000"/>
                  </a:schemeClr>
                </a:solidFill>
              </a:rPr>
              <a:t>低产出→低收入</a:t>
            </a:r>
            <a:endParaRPr lang="en-US" altLang="zh-CN"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rPr>
              <a:t>推进大规模、全面的投资，实施全面增长的投资计划！</a:t>
            </a:r>
            <a:endParaRPr lang="en-US" altLang="zh-CN" dirty="0">
              <a:solidFill>
                <a:schemeClr val="tx1">
                  <a:lumMod val="75000"/>
                  <a:lumOff val="25000"/>
                </a:schemeClr>
              </a:solidFill>
            </a:endParaRPr>
          </a:p>
          <a:p>
            <a:pPr marL="0" indent="0" algn="r" eaLnBrk="1" fontAlgn="auto" hangingPunct="1">
              <a:spcAft>
                <a:spcPts val="0"/>
              </a:spcAft>
              <a:buFont typeface="Arial" panose="020B0604020202090204" pitchFamily="34" charset="0"/>
              <a:buNone/>
              <a:defRPr/>
            </a:pPr>
            <a:r>
              <a:rPr lang="zh-CN" altLang="en-US" b="1" dirty="0">
                <a:solidFill>
                  <a:srgbClr val="7030A0"/>
                </a:solidFill>
              </a:rPr>
              <a:t>             </a:t>
            </a:r>
            <a:r>
              <a:rPr lang="en-US" altLang="zh-CN" b="1" dirty="0">
                <a:solidFill>
                  <a:srgbClr val="7030A0"/>
                </a:solidFill>
              </a:rPr>
              <a:t>2019</a:t>
            </a:r>
            <a:r>
              <a:rPr lang="zh-CN" altLang="en-US" b="1" dirty="0">
                <a:solidFill>
                  <a:srgbClr val="7030A0"/>
                </a:solidFill>
              </a:rPr>
              <a:t>年诺贝尔经济学奖：</a:t>
            </a:r>
            <a:r>
              <a:rPr lang="en-US" altLang="zh-CN" b="1" dirty="0">
                <a:solidFill>
                  <a:srgbClr val="7030A0"/>
                </a:solidFill>
              </a:rPr>
              <a:t>《</a:t>
            </a:r>
            <a:r>
              <a:rPr lang="zh-CN" altLang="en-US" b="1" dirty="0">
                <a:solidFill>
                  <a:srgbClr val="7030A0"/>
                </a:solidFill>
              </a:rPr>
              <a:t>贫穷的本质</a:t>
            </a:r>
            <a:r>
              <a:rPr lang="en-US" altLang="zh-CN" b="1" dirty="0">
                <a:solidFill>
                  <a:srgbClr val="7030A0"/>
                </a:solidFill>
              </a:rPr>
              <a:t>》</a:t>
            </a:r>
            <a:endParaRPr lang="zh-CN" altLang="en-US" b="1" dirty="0">
              <a:solidFill>
                <a:srgbClr val="7030A0"/>
              </a:solidFill>
            </a:endParaRPr>
          </a:p>
        </p:txBody>
      </p:sp>
    </p:spTree>
    <p:custDataLst>
      <p:tags r:id="rId1"/>
    </p:custData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838200" y="450850"/>
            <a:ext cx="10515600" cy="973138"/>
          </a:xfrm>
        </p:spPr>
        <p:txBody>
          <a:bodyPr anchor="t"/>
          <a:lstStyle/>
          <a:p>
            <a:pPr eaLnBrk="1" hangingPunct="1"/>
            <a:r>
              <a:rPr lang="zh-CN" altLang="en-US" sz="3800">
                <a:solidFill>
                  <a:srgbClr val="C00000"/>
                </a:solidFill>
              </a:rPr>
              <a:t>二、制度创新与经济增长方式的转变</a:t>
            </a:r>
          </a:p>
        </p:txBody>
      </p:sp>
      <p:sp>
        <p:nvSpPr>
          <p:cNvPr id="88067" name="Rectangle 3"/>
          <p:cNvSpPr>
            <a:spLocks noGrp="1"/>
          </p:cNvSpPr>
          <p:nvPr>
            <p:ph idx="1"/>
          </p:nvPr>
        </p:nvSpPr>
        <p:spPr>
          <a:xfrm>
            <a:off x="1223963" y="1493838"/>
            <a:ext cx="9745662" cy="5562600"/>
          </a:xfrm>
        </p:spPr>
        <p:txBody>
          <a:bodyPr rtlCol="0">
            <a:normAutofit/>
          </a:bodyPr>
          <a:lstStyle/>
          <a:p>
            <a:pPr marL="0" indent="0" eaLnBrk="1" fontAlgn="auto" hangingPunct="1">
              <a:lnSpc>
                <a:spcPct val="200000"/>
              </a:lnSpc>
              <a:spcAft>
                <a:spcPts val="0"/>
              </a:spcAft>
              <a:buFont typeface="Arial" panose="020B0604020202090204" pitchFamily="34" charset="0"/>
              <a:buNone/>
              <a:defRPr/>
            </a:pPr>
            <a:r>
              <a:rPr lang="zh-CN" altLang="en-US" b="1" dirty="0">
                <a:solidFill>
                  <a:schemeClr val="tx1">
                    <a:lumMod val="75000"/>
                    <a:lumOff val="25000"/>
                  </a:schemeClr>
                </a:solidFill>
              </a:rPr>
              <a:t>（一）传统计划经济体制的发展模式（粗放型经济增长方式）</a:t>
            </a:r>
            <a:endParaRPr lang="zh-CN" altLang="en-US" dirty="0">
              <a:solidFill>
                <a:schemeClr val="tx1">
                  <a:lumMod val="75000"/>
                  <a:lumOff val="25000"/>
                </a:schemeClr>
              </a:solidFill>
            </a:endParaRPr>
          </a:p>
          <a:p>
            <a:pPr marL="0" indent="0" eaLnBrk="1" fontAlgn="auto" hangingPunct="1">
              <a:lnSpc>
                <a:spcPct val="200000"/>
              </a:lnSpc>
              <a:spcAft>
                <a:spcPts val="0"/>
              </a:spcAft>
              <a:buFont typeface="Arial" panose="020B0604020202090204" pitchFamily="34" charset="0"/>
              <a:buNone/>
              <a:defRPr/>
            </a:pPr>
            <a:r>
              <a:rPr lang="en-US" altLang="zh-CN" dirty="0">
                <a:solidFill>
                  <a:schemeClr val="tx1">
                    <a:lumMod val="75000"/>
                    <a:lumOff val="25000"/>
                  </a:schemeClr>
                </a:solidFill>
                <a:sym typeface="+mn-ea"/>
              </a:rPr>
              <a:t>     1</a:t>
            </a:r>
            <a:r>
              <a:rPr lang="zh-CN" altLang="en-US" dirty="0">
                <a:solidFill>
                  <a:schemeClr val="tx1">
                    <a:lumMod val="75000"/>
                    <a:lumOff val="25000"/>
                  </a:schemeClr>
                </a:solidFill>
                <a:sym typeface="+mn-ea"/>
              </a:rPr>
              <a:t>．定义</a:t>
            </a:r>
            <a:r>
              <a:rPr lang="zh-CN" altLang="en-US" dirty="0">
                <a:solidFill>
                  <a:srgbClr val="FF0000"/>
                </a:solidFill>
                <a:sym typeface="+mn-ea"/>
              </a:rPr>
              <a:t>：经济发展模式</a:t>
            </a:r>
            <a:r>
              <a:rPr lang="zh-CN" altLang="en-US" dirty="0">
                <a:solidFill>
                  <a:schemeClr val="tx1">
                    <a:lumMod val="75000"/>
                    <a:lumOff val="25000"/>
                  </a:schemeClr>
                </a:solidFill>
                <a:sym typeface="+mn-ea"/>
              </a:rPr>
              <a:t>是指在一定时期内国民经济发展战略及其生产力要素增长机制、运行原则的特殊类型，它包含经济发展的</a:t>
            </a:r>
            <a:r>
              <a:rPr lang="zh-CN" altLang="en-US" dirty="0">
                <a:solidFill>
                  <a:srgbClr val="FF0000"/>
                </a:solidFill>
                <a:sym typeface="+mn-ea"/>
              </a:rPr>
              <a:t>目标、方式、发展重心、步骤</a:t>
            </a:r>
            <a:r>
              <a:rPr lang="zh-CN" altLang="en-US" dirty="0">
                <a:solidFill>
                  <a:schemeClr val="tx1">
                    <a:lumMod val="75000"/>
                    <a:lumOff val="25000"/>
                  </a:schemeClr>
                </a:solidFill>
                <a:sym typeface="+mn-ea"/>
              </a:rPr>
              <a:t>等一系列要素。</a:t>
            </a:r>
            <a:endParaRPr lang="zh-CN" altLang="en-US" dirty="0">
              <a:solidFill>
                <a:schemeClr val="tx1">
                  <a:lumMod val="75000"/>
                  <a:lumOff val="25000"/>
                </a:schemeClr>
              </a:solidFill>
            </a:endParaRPr>
          </a:p>
          <a:p>
            <a:pPr marL="0" indent="0" eaLnBrk="1" fontAlgn="auto" hangingPunct="1">
              <a:lnSpc>
                <a:spcPct val="11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endParaRPr lang="zh-CN" altLang="en-US" dirty="0">
              <a:solidFill>
                <a:schemeClr val="tx1">
                  <a:lumMod val="75000"/>
                  <a:lumOff val="25000"/>
                </a:schemeClr>
              </a:solidFill>
            </a:endParaRPr>
          </a:p>
          <a:p>
            <a:pPr eaLnBrk="1" fontAlgn="auto" hangingPunct="1">
              <a:spcAft>
                <a:spcPts val="0"/>
              </a:spcAft>
              <a:defRPr/>
            </a:pPr>
            <a:endParaRPr lang="zh-CN" altLang="en-US" dirty="0">
              <a:solidFill>
                <a:schemeClr val="tx1">
                  <a:lumMod val="75000"/>
                  <a:lumOff val="25000"/>
                </a:schemeClr>
              </a:solidFill>
            </a:endParaRPr>
          </a:p>
        </p:txBody>
      </p:sp>
    </p:spTree>
    <p:custDataLst>
      <p:tags r:id="rId1"/>
    </p:custData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838200" y="450850"/>
            <a:ext cx="10515600" cy="973138"/>
          </a:xfrm>
        </p:spPr>
        <p:txBody>
          <a:bodyPr anchor="t"/>
          <a:lstStyle/>
          <a:p>
            <a:pPr eaLnBrk="1" hangingPunct="1"/>
            <a:r>
              <a:rPr lang="zh-CN" altLang="en-US" sz="3800" dirty="0">
                <a:solidFill>
                  <a:srgbClr val="C00000"/>
                </a:solidFill>
              </a:rPr>
              <a:t>二、制度创新与经济增长方式的转变</a:t>
            </a:r>
          </a:p>
        </p:txBody>
      </p:sp>
      <p:sp>
        <p:nvSpPr>
          <p:cNvPr id="88067" name="Rectangle 3"/>
          <p:cNvSpPr>
            <a:spLocks noGrp="1"/>
          </p:cNvSpPr>
          <p:nvPr>
            <p:ph idx="1"/>
          </p:nvPr>
        </p:nvSpPr>
        <p:spPr>
          <a:xfrm>
            <a:off x="1223963" y="1493838"/>
            <a:ext cx="9745662" cy="5562600"/>
          </a:xfrm>
        </p:spPr>
        <p:txBody>
          <a:bodyPr rtlCol="0">
            <a:normAutofit/>
          </a:bodyPr>
          <a:lstStyle/>
          <a:p>
            <a:pPr marL="0" indent="0" eaLnBrk="1" fontAlgn="auto" hangingPunct="1">
              <a:lnSpc>
                <a:spcPct val="150000"/>
              </a:lnSpc>
              <a:spcAft>
                <a:spcPts val="0"/>
              </a:spcAft>
              <a:buFont typeface="Arial" panose="020B0604020202090204" pitchFamily="34" charset="0"/>
              <a:buNone/>
              <a:defRPr/>
            </a:pPr>
            <a:r>
              <a:rPr lang="en-US" altLang="zh-CN" dirty="0">
                <a:solidFill>
                  <a:schemeClr val="tx1">
                    <a:lumMod val="75000"/>
                    <a:lumOff val="25000"/>
                  </a:schemeClr>
                </a:solidFill>
                <a:sym typeface="+mn-ea"/>
              </a:rPr>
              <a:t>2</a:t>
            </a:r>
            <a:r>
              <a:rPr lang="zh-CN" altLang="en-US" dirty="0">
                <a:solidFill>
                  <a:schemeClr val="tx1">
                    <a:lumMod val="75000"/>
                    <a:lumOff val="25000"/>
                  </a:schemeClr>
                </a:solidFill>
                <a:sym typeface="+mn-ea"/>
              </a:rPr>
              <a:t>．传统计划经济发展模式的特点</a:t>
            </a:r>
            <a:endParaRPr lang="zh-CN" altLang="en-US"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1</a:t>
            </a:r>
            <a:r>
              <a:rPr lang="zh-CN" altLang="en-US" dirty="0">
                <a:solidFill>
                  <a:schemeClr val="tx1">
                    <a:lumMod val="75000"/>
                    <a:lumOff val="25000"/>
                  </a:schemeClr>
                </a:solidFill>
                <a:sym typeface="+mn-ea"/>
              </a:rPr>
              <a:t>）以高速增长为主要目标的</a:t>
            </a:r>
            <a:r>
              <a:rPr lang="zh-CN" altLang="en-US" dirty="0">
                <a:solidFill>
                  <a:schemeClr val="tx1">
                    <a:lumMod val="75000"/>
                    <a:lumOff val="25000"/>
                  </a:schemeClr>
                </a:solidFill>
                <a:sym typeface="+mn-ea"/>
                <a:hlinkClick r:id="" action="ppaction://hlinkshowjump?jump=nextslide"/>
              </a:rPr>
              <a:t>赶超型</a:t>
            </a:r>
            <a:r>
              <a:rPr lang="zh-CN" altLang="en-US" dirty="0">
                <a:solidFill>
                  <a:schemeClr val="tx1">
                    <a:lumMod val="75000"/>
                    <a:lumOff val="25000"/>
                  </a:schemeClr>
                </a:solidFill>
                <a:sym typeface="+mn-ea"/>
              </a:rPr>
              <a:t>发展模式；</a:t>
            </a:r>
            <a:endParaRPr lang="zh-CN" altLang="en-US"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2</a:t>
            </a:r>
            <a:r>
              <a:rPr lang="zh-CN" altLang="en-US" dirty="0">
                <a:solidFill>
                  <a:schemeClr val="tx1">
                    <a:lumMod val="75000"/>
                    <a:lumOff val="25000"/>
                  </a:schemeClr>
                </a:solidFill>
                <a:sym typeface="+mn-ea"/>
              </a:rPr>
              <a:t>）借助政府的</a:t>
            </a:r>
            <a:r>
              <a:rPr lang="zh-CN" altLang="en-US" dirty="0">
                <a:solidFill>
                  <a:schemeClr val="tx1">
                    <a:lumMod val="75000"/>
                    <a:lumOff val="25000"/>
                  </a:schemeClr>
                </a:solidFill>
                <a:sym typeface="+mn-ea"/>
                <a:hlinkClick r:id="" action="ppaction://hlinkshowjump?jump=nextslide"/>
              </a:rPr>
              <a:t>行政力量</a:t>
            </a:r>
            <a:r>
              <a:rPr lang="zh-CN" altLang="en-US" dirty="0">
                <a:solidFill>
                  <a:schemeClr val="tx1">
                    <a:lumMod val="75000"/>
                    <a:lumOff val="25000"/>
                  </a:schemeClr>
                </a:solidFill>
                <a:sym typeface="+mn-ea"/>
              </a:rPr>
              <a:t>实施的发展模式；</a:t>
            </a:r>
            <a:endParaRPr lang="zh-CN" altLang="en-US"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3</a:t>
            </a:r>
            <a:r>
              <a:rPr lang="zh-CN" altLang="en-US" dirty="0">
                <a:solidFill>
                  <a:schemeClr val="tx1">
                    <a:lumMod val="75000"/>
                    <a:lumOff val="25000"/>
                  </a:schemeClr>
                </a:solidFill>
                <a:sym typeface="+mn-ea"/>
              </a:rPr>
              <a:t>）经济结构向重工业倾斜型的发展模式；</a:t>
            </a:r>
            <a:endParaRPr lang="zh-CN" altLang="en-US"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4</a:t>
            </a:r>
            <a:r>
              <a:rPr lang="zh-CN" altLang="en-US" dirty="0">
                <a:solidFill>
                  <a:schemeClr val="tx1">
                    <a:lumMod val="75000"/>
                    <a:lumOff val="25000"/>
                  </a:schemeClr>
                </a:solidFill>
                <a:sym typeface="+mn-ea"/>
              </a:rPr>
              <a:t>）一种粗放型发展模式；</a:t>
            </a:r>
            <a:endParaRPr lang="zh-CN" altLang="en-US"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5</a:t>
            </a:r>
            <a:r>
              <a:rPr lang="zh-CN" altLang="en-US" dirty="0">
                <a:solidFill>
                  <a:schemeClr val="tx1">
                    <a:lumMod val="75000"/>
                    <a:lumOff val="25000"/>
                  </a:schemeClr>
                </a:solidFill>
                <a:sym typeface="+mn-ea"/>
              </a:rPr>
              <a:t>）一种封闭式的经济发展模式。</a:t>
            </a:r>
            <a:endParaRPr lang="zh-CN" altLang="en-US" dirty="0">
              <a:solidFill>
                <a:schemeClr val="tx1">
                  <a:lumMod val="75000"/>
                  <a:lumOff val="25000"/>
                </a:schemeClr>
              </a:solidFill>
            </a:endParaRPr>
          </a:p>
          <a:p>
            <a:pPr eaLnBrk="1" fontAlgn="auto" hangingPunct="1">
              <a:spcAft>
                <a:spcPts val="0"/>
              </a:spcAft>
              <a:defRPr/>
            </a:pPr>
            <a:endParaRPr lang="zh-CN" altLang="en-US" dirty="0">
              <a:solidFill>
                <a:schemeClr val="tx1">
                  <a:lumMod val="75000"/>
                  <a:lumOff val="25000"/>
                </a:schemeClr>
              </a:solidFill>
            </a:endParaRPr>
          </a:p>
          <a:p>
            <a:pPr eaLnBrk="1" fontAlgn="auto" hangingPunct="1">
              <a:spcAft>
                <a:spcPts val="0"/>
              </a:spcAft>
              <a:defRPr/>
            </a:pPr>
            <a:endParaRPr lang="zh-CN" altLang="en-US" dirty="0">
              <a:solidFill>
                <a:schemeClr val="tx1">
                  <a:lumMod val="75000"/>
                  <a:lumOff val="25000"/>
                </a:schemeClr>
              </a:solidFill>
            </a:endParaRPr>
          </a:p>
        </p:txBody>
      </p:sp>
    </p:spTree>
    <p:custDataLst>
      <p:tags r:id="rId1"/>
    </p:custData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内容占位符 3"/>
          <p:cNvPicPr>
            <a:picLocks noGrp="1" noChangeAspect="1"/>
          </p:cNvPicPr>
          <p:nvPr>
            <p:ph idx="1"/>
          </p:nvPr>
        </p:nvPicPr>
        <p:blipFill>
          <a:blip r:embed="rId3"/>
          <a:stretch>
            <a:fillRect/>
          </a:stretch>
        </p:blipFill>
        <p:spPr>
          <a:xfrm>
            <a:off x="0" y="0"/>
            <a:ext cx="6798365" cy="6698974"/>
          </a:xfrm>
          <a:prstGeom prst="rect">
            <a:avLst/>
          </a:prstGeom>
        </p:spPr>
      </p:pic>
      <p:pic>
        <p:nvPicPr>
          <p:cNvPr id="5" name="图片 4"/>
          <p:cNvPicPr>
            <a:picLocks noChangeAspect="1"/>
          </p:cNvPicPr>
          <p:nvPr/>
        </p:nvPicPr>
        <p:blipFill>
          <a:blip r:embed="rId4"/>
          <a:stretch>
            <a:fillRect/>
          </a:stretch>
        </p:blipFill>
        <p:spPr>
          <a:xfrm>
            <a:off x="6798365" y="1"/>
            <a:ext cx="5393635" cy="6698973"/>
          </a:xfrm>
          <a:prstGeom prst="rect">
            <a:avLst/>
          </a:prstGeom>
        </p:spPr>
      </p:pic>
    </p:spTree>
    <p:custDataLst>
      <p:tags r:id="rId1"/>
    </p:custData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nSpc>
                <a:spcPct val="150000"/>
              </a:lnSpc>
            </a:pPr>
            <a:r>
              <a:rPr kumimoji="1" lang="zh-CN" altLang="en-US" sz="2800" dirty="0"/>
              <a:t>集中力量办大事是中国的制度优势！（</a:t>
            </a:r>
            <a:r>
              <a:rPr kumimoji="1" lang="en-US" altLang="zh-CN" sz="2800" dirty="0"/>
              <a:t>2019</a:t>
            </a:r>
            <a:r>
              <a:rPr kumimoji="1" lang="zh-CN" altLang="en-US" sz="2800" dirty="0"/>
              <a:t>年</a:t>
            </a:r>
            <a:r>
              <a:rPr kumimoji="1" lang="en-US" altLang="zh-CN" sz="2800" dirty="0"/>
              <a:t>11</a:t>
            </a:r>
            <a:r>
              <a:rPr kumimoji="1" lang="zh-CN" altLang="en-US" sz="2800" dirty="0"/>
              <a:t>月）</a:t>
            </a:r>
            <a:endParaRPr kumimoji="1" lang="en-US" altLang="zh-CN" sz="2800" dirty="0"/>
          </a:p>
          <a:p>
            <a:pPr>
              <a:lnSpc>
                <a:spcPct val="150000"/>
              </a:lnSpc>
            </a:pPr>
            <a:r>
              <a:rPr kumimoji="1" lang="zh-CN" altLang="en-US" sz="2800" dirty="0"/>
              <a:t>同一个目标、心往一处想、劲往一处使！</a:t>
            </a:r>
            <a:endParaRPr kumimoji="1" lang="en-US" altLang="zh-CN" sz="2800" dirty="0"/>
          </a:p>
          <a:p>
            <a:pPr>
              <a:lnSpc>
                <a:spcPct val="150000"/>
              </a:lnSpc>
            </a:pPr>
            <a:r>
              <a:rPr kumimoji="1" lang="zh-CN" altLang="en-US" sz="2800" dirty="0"/>
              <a:t>全国一盘棋，调动各方面积极性！</a:t>
            </a:r>
            <a:endParaRPr kumimoji="1" lang="en-US" altLang="zh-CN" sz="2800" dirty="0"/>
          </a:p>
          <a:p>
            <a:pPr marL="0" indent="0">
              <a:lnSpc>
                <a:spcPct val="150000"/>
              </a:lnSpc>
              <a:buNone/>
            </a:pPr>
            <a:endParaRPr kumimoji="1" lang="en-US" altLang="zh-CN" sz="2800" dirty="0"/>
          </a:p>
          <a:p>
            <a:pPr marL="0" indent="0">
              <a:lnSpc>
                <a:spcPct val="150000"/>
              </a:lnSpc>
              <a:buNone/>
            </a:pPr>
            <a:r>
              <a:rPr kumimoji="1" lang="zh-CN" altLang="en-US" sz="2800" dirty="0"/>
              <a:t>             </a:t>
            </a:r>
            <a:endParaRPr kumimoji="1" lang="en-US" altLang="zh-CN" sz="2800" dirty="0"/>
          </a:p>
          <a:p>
            <a:pPr>
              <a:lnSpc>
                <a:spcPct val="150000"/>
              </a:lnSpc>
            </a:pPr>
            <a:endParaRPr kumimoji="1" lang="en-US" altLang="zh-CN" sz="2800" dirty="0"/>
          </a:p>
        </p:txBody>
      </p:sp>
    </p:spTree>
    <p:custDataLst>
      <p:tags r:id="rId1"/>
    </p:custData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title"/>
          </p:nvPr>
        </p:nvSpPr>
        <p:spPr>
          <a:xfrm>
            <a:off x="838200" y="450850"/>
            <a:ext cx="10515600" cy="973138"/>
          </a:xfrm>
        </p:spPr>
        <p:txBody>
          <a:bodyPr anchor="t"/>
          <a:lstStyle/>
          <a:p>
            <a:pPr eaLnBrk="1" hangingPunct="1"/>
            <a:r>
              <a:rPr lang="zh-CN" altLang="en-US" sz="3800">
                <a:solidFill>
                  <a:srgbClr val="C00000"/>
                </a:solidFill>
              </a:rPr>
              <a:t>二、制度创新与经济增长方式的转变</a:t>
            </a:r>
          </a:p>
        </p:txBody>
      </p:sp>
      <p:sp>
        <p:nvSpPr>
          <p:cNvPr id="88067" name="Rectangle 3"/>
          <p:cNvSpPr>
            <a:spLocks noGrp="1"/>
          </p:cNvSpPr>
          <p:nvPr>
            <p:ph idx="1"/>
          </p:nvPr>
        </p:nvSpPr>
        <p:spPr>
          <a:xfrm>
            <a:off x="1223963" y="1493838"/>
            <a:ext cx="9745662" cy="5562600"/>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lumMod val="75000"/>
                    <a:lumOff val="25000"/>
                  </a:schemeClr>
                </a:solidFill>
              </a:rPr>
              <a:t>（二）经济增长方式的转变</a:t>
            </a:r>
            <a:endParaRPr lang="zh-CN" altLang="en-US" dirty="0">
              <a:solidFill>
                <a:schemeClr val="tx1">
                  <a:lumMod val="75000"/>
                  <a:lumOff val="25000"/>
                </a:schemeClr>
              </a:solidFill>
            </a:endParaRPr>
          </a:p>
          <a:p>
            <a:pPr marL="0" indent="0" eaLnBrk="1" fontAlgn="auto" hangingPunct="1">
              <a:lnSpc>
                <a:spcPct val="110000"/>
              </a:lnSpc>
              <a:spcAft>
                <a:spcPts val="0"/>
              </a:spcAft>
              <a:buFont typeface="Arial" panose="020B0604020202090204" pitchFamily="34" charset="0"/>
              <a:buNone/>
              <a:defRPr/>
            </a:pPr>
            <a:r>
              <a:rPr lang="en-US" altLang="zh-CN" dirty="0">
                <a:solidFill>
                  <a:schemeClr val="tx1">
                    <a:lumMod val="75000"/>
                    <a:lumOff val="25000"/>
                  </a:schemeClr>
                </a:solidFill>
                <a:sym typeface="+mn-ea"/>
              </a:rPr>
              <a:t> </a:t>
            </a:r>
            <a:r>
              <a:rPr lang="en-US" altLang="zh-CN" dirty="0">
                <a:solidFill>
                  <a:schemeClr val="tx1">
                    <a:lumMod val="75000"/>
                    <a:lumOff val="25000"/>
                  </a:schemeClr>
                </a:solidFill>
                <a:effectLst>
                  <a:outerShdw blurRad="38100" dist="38100" dir="2700000" algn="tl">
                    <a:srgbClr val="000000">
                      <a:alpha val="43137"/>
                    </a:srgbClr>
                  </a:outerShdw>
                </a:effectLst>
                <a:sym typeface="+mn-ea"/>
              </a:rPr>
              <a:t> </a:t>
            </a:r>
            <a:r>
              <a:rPr lang="en-US" altLang="zh-CN" dirty="0">
                <a:solidFill>
                  <a:srgbClr val="C00000"/>
                </a:solidFill>
                <a:effectLst>
                  <a:outerShdw blurRad="38100" dist="38100" dir="2700000" algn="tl">
                    <a:srgbClr val="000000">
                      <a:alpha val="43137"/>
                    </a:srgbClr>
                  </a:outerShdw>
                </a:effectLst>
                <a:sym typeface="+mn-ea"/>
              </a:rPr>
              <a:t>1.</a:t>
            </a:r>
            <a:r>
              <a:rPr lang="zh-CN" altLang="en-US" dirty="0">
                <a:solidFill>
                  <a:srgbClr val="C00000"/>
                </a:solidFill>
                <a:effectLst>
                  <a:outerShdw blurRad="38100" dist="38100" dir="2700000" algn="tl">
                    <a:srgbClr val="000000">
                      <a:alpha val="43137"/>
                    </a:srgbClr>
                  </a:outerShdw>
                </a:effectLst>
                <a:sym typeface="+mn-ea"/>
              </a:rPr>
              <a:t>含义</a:t>
            </a:r>
            <a:r>
              <a:rPr lang="en-US" dirty="0">
                <a:solidFill>
                  <a:schemeClr val="tx1">
                    <a:lumMod val="75000"/>
                    <a:lumOff val="25000"/>
                  </a:schemeClr>
                </a:solidFill>
                <a:sym typeface="+mn-ea"/>
              </a:rPr>
              <a:t>——</a:t>
            </a:r>
            <a:r>
              <a:rPr lang="zh-CN" altLang="en-US" dirty="0">
                <a:solidFill>
                  <a:schemeClr val="tx1">
                    <a:lumMod val="75000"/>
                    <a:lumOff val="25000"/>
                  </a:schemeClr>
                </a:solidFill>
                <a:sym typeface="+mn-ea"/>
              </a:rPr>
              <a:t>从要素数量的扩张到要素使用效率的提高，即从粗放型到</a:t>
            </a:r>
          </a:p>
          <a:p>
            <a:pPr marL="0" indent="0" eaLnBrk="1" fontAlgn="auto" hangingPunct="1">
              <a:lnSpc>
                <a:spcPct val="11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集约型转变。</a:t>
            </a:r>
          </a:p>
          <a:p>
            <a:pPr marL="0" indent="0" eaLnBrk="1" fontAlgn="auto" hangingPunct="1">
              <a:lnSpc>
                <a:spcPct val="11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zh-CN" altLang="en-US" dirty="0">
                <a:solidFill>
                  <a:schemeClr val="tx1">
                    <a:lumMod val="75000"/>
                    <a:lumOff val="25000"/>
                  </a:schemeClr>
                </a:solidFill>
                <a:effectLst>
                  <a:outerShdw blurRad="38100" dist="38100" dir="2700000" algn="tl">
                    <a:srgbClr val="000000">
                      <a:alpha val="43137"/>
                    </a:srgbClr>
                  </a:outerShdw>
                </a:effectLst>
                <a:sym typeface="+mn-ea"/>
              </a:rPr>
              <a:t> </a:t>
            </a:r>
            <a:r>
              <a:rPr lang="en-US" altLang="zh-CN" dirty="0">
                <a:solidFill>
                  <a:srgbClr val="C00000"/>
                </a:solidFill>
                <a:effectLst>
                  <a:outerShdw blurRad="38100" dist="38100" dir="2700000" algn="tl">
                    <a:srgbClr val="000000">
                      <a:alpha val="43137"/>
                    </a:srgbClr>
                  </a:outerShdw>
                </a:effectLst>
                <a:sym typeface="+mn-ea"/>
              </a:rPr>
              <a:t>2.</a:t>
            </a:r>
            <a:r>
              <a:rPr lang="zh-CN" altLang="en-US" dirty="0">
                <a:solidFill>
                  <a:srgbClr val="C00000"/>
                </a:solidFill>
                <a:effectLst>
                  <a:outerShdw blurRad="38100" dist="38100" dir="2700000" algn="tl">
                    <a:srgbClr val="000000">
                      <a:alpha val="43137"/>
                    </a:srgbClr>
                  </a:outerShdw>
                </a:effectLst>
                <a:sym typeface="+mn-ea"/>
              </a:rPr>
              <a:t>体制创新的作用</a:t>
            </a:r>
            <a:r>
              <a:rPr lang="en-US" altLang="zh-CN" dirty="0">
                <a:solidFill>
                  <a:schemeClr val="tx1">
                    <a:lumMod val="75000"/>
                    <a:lumOff val="25000"/>
                  </a:schemeClr>
                </a:solidFill>
                <a:sym typeface="+mn-ea"/>
              </a:rPr>
              <a:t>——</a:t>
            </a:r>
            <a:r>
              <a:rPr lang="zh-CN" altLang="en-US" dirty="0">
                <a:solidFill>
                  <a:schemeClr val="tx1">
                    <a:lumMod val="75000"/>
                    <a:lumOff val="25000"/>
                  </a:schemeClr>
                </a:solidFill>
                <a:sym typeface="+mn-ea"/>
              </a:rPr>
              <a:t>有利于技术进步，从而促进集约化发展</a:t>
            </a:r>
            <a:r>
              <a:rPr lang="zh-CN" altLang="en-US" sz="2800" dirty="0">
                <a:solidFill>
                  <a:srgbClr val="FF0000"/>
                </a:solidFill>
                <a:sym typeface="+mn-ea"/>
              </a:rPr>
              <a:t>！</a:t>
            </a:r>
          </a:p>
          <a:p>
            <a:pPr marL="0" indent="0" eaLnBrk="1" fontAlgn="auto" hangingPunct="1">
              <a:lnSpc>
                <a:spcPct val="110000"/>
              </a:lnSpc>
              <a:spcAft>
                <a:spcPts val="0"/>
              </a:spcAft>
              <a:buFont typeface="Arial" panose="020B0604020202090204" pitchFamily="34" charset="0"/>
              <a:buNone/>
              <a:defRPr/>
            </a:pPr>
            <a:endParaRPr lang="zh-CN" altLang="en-US" dirty="0">
              <a:solidFill>
                <a:schemeClr val="tx1">
                  <a:lumMod val="75000"/>
                  <a:lumOff val="25000"/>
                </a:schemeClr>
              </a:solidFill>
              <a:sym typeface="+mn-ea"/>
            </a:endParaRPr>
          </a:p>
          <a:p>
            <a:pPr marL="0" indent="0" eaLnBrk="1" fontAlgn="auto" hangingPunct="1">
              <a:lnSpc>
                <a:spcPct val="11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zh-CN" altLang="en-US" u="sng" dirty="0">
                <a:solidFill>
                  <a:srgbClr val="C00000"/>
                </a:solidFill>
                <a:effectLst>
                  <a:outerShdw blurRad="38100" dist="38100" dir="2700000" algn="tl">
                    <a:srgbClr val="000000">
                      <a:alpha val="43137"/>
                    </a:srgbClr>
                  </a:outerShdw>
                </a:effectLst>
                <a:sym typeface="+mn-ea"/>
              </a:rPr>
              <a:t>制度因素不仅决定着经济增长绩效，也决定着经济增长方式。</a:t>
            </a:r>
            <a:endParaRPr lang="zh-CN" altLang="en-US" dirty="0">
              <a:solidFill>
                <a:schemeClr val="tx1">
                  <a:lumMod val="75000"/>
                  <a:lumOff val="25000"/>
                </a:schemeClr>
              </a:solidFill>
              <a:sym typeface="+mn-ea"/>
            </a:endParaRPr>
          </a:p>
          <a:p>
            <a:pPr marL="0" indent="0" eaLnBrk="1" fontAlgn="auto" hangingPunct="1">
              <a:lnSpc>
                <a:spcPct val="110000"/>
              </a:lnSpc>
              <a:spcAft>
                <a:spcPts val="0"/>
              </a:spcAft>
              <a:buFont typeface="Arial" panose="020B0604020202090204" pitchFamily="34" charset="0"/>
              <a:buNone/>
              <a:defRPr/>
            </a:pPr>
            <a:endParaRPr lang="zh-CN" altLang="en-US" dirty="0">
              <a:solidFill>
                <a:schemeClr val="tx1">
                  <a:lumMod val="75000"/>
                  <a:lumOff val="25000"/>
                </a:schemeClr>
              </a:solidFill>
            </a:endParaRPr>
          </a:p>
          <a:p>
            <a:pPr eaLnBrk="1" fontAlgn="auto" hangingPunct="1">
              <a:spcAft>
                <a:spcPts val="0"/>
              </a:spcAft>
              <a:defRPr/>
            </a:pPr>
            <a:endParaRPr lang="zh-CN" altLang="en-US" dirty="0">
              <a:solidFill>
                <a:schemeClr val="tx1">
                  <a:lumMod val="75000"/>
                  <a:lumOff val="25000"/>
                </a:schemeClr>
              </a:solidFill>
            </a:endParaRPr>
          </a:p>
        </p:txBody>
      </p:sp>
    </p:spTree>
    <p:custDataLst>
      <p:tags r:id="rId1"/>
    </p:custData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4" descr="平壤与首尔的照片对比（组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内容占位符 7"/>
          <p:cNvSpPr>
            <a:spLocks noGrp="1" noChangeArrowheads="1"/>
          </p:cNvSpPr>
          <p:nvPr>
            <p:ph idx="1"/>
          </p:nvPr>
        </p:nvSpPr>
        <p:spPr>
          <a:xfrm>
            <a:off x="1608138" y="1998663"/>
            <a:ext cx="9745662" cy="4178300"/>
          </a:xfrm>
        </p:spPr>
        <p:txBody>
          <a:bodyPr/>
          <a:lstStyle/>
          <a:p>
            <a:pPr eaLnBrk="1" hangingPunct="1"/>
            <a:endParaRPr lang="zh-CN" altLang="en-US"/>
          </a:p>
        </p:txBody>
      </p:sp>
    </p:spTree>
    <p:custDataLst>
      <p:tags r:id="rId1"/>
    </p:custData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标题 1"/>
          <p:cNvSpPr>
            <a:spLocks noGrp="1" noChangeArrowheads="1"/>
          </p:cNvSpPr>
          <p:nvPr>
            <p:ph type="title"/>
          </p:nvPr>
        </p:nvSpPr>
        <p:spPr/>
        <p:txBody>
          <a:bodyPr/>
          <a:lstStyle/>
          <a:p>
            <a:pPr eaLnBrk="1" hangingPunct="1"/>
            <a:endParaRPr lang="zh-CN" altLang="en-US"/>
          </a:p>
        </p:txBody>
      </p:sp>
      <p:sp>
        <p:nvSpPr>
          <p:cNvPr id="161794" name="内容占位符 2"/>
          <p:cNvSpPr>
            <a:spLocks noGrp="1" noChangeArrowheads="1"/>
          </p:cNvSpPr>
          <p:nvPr>
            <p:ph idx="1"/>
          </p:nvPr>
        </p:nvSpPr>
        <p:spPr>
          <a:xfrm>
            <a:off x="1608138" y="1998663"/>
            <a:ext cx="9745662" cy="4178300"/>
          </a:xfrm>
        </p:spPr>
        <p:txBody>
          <a:bodyPr/>
          <a:lstStyle/>
          <a:p>
            <a:pPr eaLnBrk="1" hangingPunct="1"/>
            <a:r>
              <a:rPr lang="zh-CN" altLang="en-US" sz="2800" b="1"/>
              <a:t>在不同制度约束下，一国经济将有着不同的发展模式和增长效率。经济增长从根本上依赖于制度发展，制度先于经济发展并决定经济增长。</a:t>
            </a:r>
            <a:endParaRPr lang="en-US" altLang="zh-CN" sz="2800" b="1"/>
          </a:p>
          <a:p>
            <a:pPr eaLnBrk="1" hangingPunct="1"/>
            <a:endParaRPr lang="en-US" altLang="zh-CN" sz="2800" b="1"/>
          </a:p>
          <a:p>
            <a:pPr eaLnBrk="1" hangingPunct="1"/>
            <a:r>
              <a:rPr lang="zh-CN" altLang="en-US" sz="2800" b="1">
                <a:solidFill>
                  <a:srgbClr val="C00000"/>
                </a:solidFill>
              </a:rPr>
              <a:t>案例：降落伞与洗马桶；计划经济和市场经济</a:t>
            </a:r>
          </a:p>
        </p:txBody>
      </p:sp>
    </p:spTree>
    <p:custDataLst>
      <p:tags r:id="rId1"/>
    </p:custData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a:xfrm>
            <a:off x="838200" y="450850"/>
            <a:ext cx="10515600" cy="973138"/>
          </a:xfrm>
        </p:spPr>
        <p:txBody>
          <a:bodyPr anchor="t"/>
          <a:lstStyle/>
          <a:p>
            <a:pPr eaLnBrk="1" hangingPunct="1"/>
            <a:r>
              <a:rPr lang="zh-CN" altLang="en-US" sz="3800">
                <a:solidFill>
                  <a:srgbClr val="C00000"/>
                </a:solidFill>
              </a:rPr>
              <a:t>三、中国特色社会主义的经济发展战略</a:t>
            </a:r>
          </a:p>
        </p:txBody>
      </p:sp>
      <p:sp>
        <p:nvSpPr>
          <p:cNvPr id="88067" name="Rectangle 3"/>
          <p:cNvSpPr>
            <a:spLocks noGrp="1"/>
          </p:cNvSpPr>
          <p:nvPr>
            <p:ph idx="1"/>
          </p:nvPr>
        </p:nvSpPr>
        <p:spPr>
          <a:xfrm>
            <a:off x="1223963" y="1493838"/>
            <a:ext cx="9745662" cy="5562600"/>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lumMod val="75000"/>
                    <a:lumOff val="25000"/>
                  </a:schemeClr>
                </a:solidFill>
              </a:rPr>
              <a:t>（一）</a:t>
            </a:r>
            <a:r>
              <a:rPr lang="en-US" altLang="zh-CN" sz="2800" b="1" dirty="0">
                <a:solidFill>
                  <a:schemeClr val="tx1">
                    <a:lumMod val="75000"/>
                    <a:lumOff val="25000"/>
                  </a:schemeClr>
                </a:solidFill>
              </a:rPr>
              <a:t>“</a:t>
            </a:r>
            <a:r>
              <a:rPr lang="zh-CN" altLang="en-US" sz="2800" b="1" dirty="0">
                <a:solidFill>
                  <a:schemeClr val="tx1">
                    <a:lumMod val="75000"/>
                    <a:lumOff val="25000"/>
                  </a:schemeClr>
                </a:solidFill>
              </a:rPr>
              <a:t>分三步走</a:t>
            </a:r>
            <a:r>
              <a:rPr lang="en-US" altLang="zh-CN" sz="2800" b="1" dirty="0">
                <a:solidFill>
                  <a:schemeClr val="tx1">
                    <a:lumMod val="75000"/>
                    <a:lumOff val="25000"/>
                  </a:schemeClr>
                </a:solidFill>
              </a:rPr>
              <a:t>”</a:t>
            </a:r>
            <a:r>
              <a:rPr lang="zh-CN" altLang="en-US" sz="2800" b="1" dirty="0">
                <a:solidFill>
                  <a:schemeClr val="tx1">
                    <a:lumMod val="75000"/>
                    <a:lumOff val="25000"/>
                  </a:schemeClr>
                </a:solidFill>
              </a:rPr>
              <a:t>发展战略</a:t>
            </a:r>
            <a:r>
              <a:rPr lang="en-US" altLang="zh-CN" dirty="0">
                <a:solidFill>
                  <a:schemeClr val="tx1">
                    <a:lumMod val="75000"/>
                    <a:lumOff val="25000"/>
                  </a:schemeClr>
                </a:solidFill>
                <a:sym typeface="+mn-ea"/>
              </a:rPr>
              <a:t> </a:t>
            </a:r>
            <a:r>
              <a:rPr lang="zh-CN" altLang="en-US" b="1" dirty="0">
                <a:solidFill>
                  <a:srgbClr val="C00000"/>
                </a:solidFill>
                <a:sym typeface="+mn-ea"/>
              </a:rPr>
              <a:t>（邓小平）</a:t>
            </a:r>
            <a:r>
              <a:rPr lang="en-US" altLang="zh-CN" b="1" dirty="0">
                <a:solidFill>
                  <a:srgbClr val="C00000"/>
                </a:solidFill>
                <a:effectLst>
                  <a:outerShdw blurRad="38100" dist="38100" dir="2700000" algn="tl">
                    <a:srgbClr val="000000">
                      <a:alpha val="43137"/>
                    </a:srgbClr>
                  </a:outerShdw>
                </a:effectLst>
                <a:sym typeface="+mn-ea"/>
              </a:rPr>
              <a:t> </a:t>
            </a:r>
            <a:r>
              <a:rPr lang="zh-CN" b="1" dirty="0">
                <a:solidFill>
                  <a:srgbClr val="C00000"/>
                </a:solidFill>
                <a:effectLst>
                  <a:outerShdw blurRad="38100" dist="38100" dir="2700000" algn="tl">
                    <a:srgbClr val="000000">
                      <a:alpha val="43137"/>
                    </a:srgbClr>
                  </a:outerShdw>
                </a:effectLst>
                <a:sym typeface="+mn-ea"/>
              </a:rPr>
              <a:t>      </a:t>
            </a:r>
            <a:endParaRPr lang="zh-CN" dirty="0">
              <a:solidFill>
                <a:srgbClr val="C00000"/>
              </a:solidFill>
              <a:effectLst>
                <a:outerShdw blurRad="38100" dist="38100" dir="2700000" algn="tl">
                  <a:srgbClr val="000000">
                    <a:alpha val="43137"/>
                  </a:srgbClr>
                </a:outerShdw>
              </a:effectLst>
              <a:sym typeface="+mn-ea"/>
            </a:endParaRPr>
          </a:p>
          <a:p>
            <a:pPr marL="0" indent="0" eaLnBrk="1" fontAlgn="auto" hangingPunct="1">
              <a:lnSpc>
                <a:spcPct val="21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r>
              <a:rPr lang="en-US" altLang="zh-CN" sz="2000" dirty="0">
                <a:solidFill>
                  <a:schemeClr val="tx1"/>
                </a:solidFill>
                <a:effectLst>
                  <a:outerShdw blurRad="38100" dist="38100" dir="2700000" algn="tl">
                    <a:srgbClr val="000000">
                      <a:alpha val="43137"/>
                    </a:srgbClr>
                  </a:outerShdw>
                </a:effectLst>
                <a:sym typeface="+mn-ea"/>
              </a:rPr>
              <a:t>1981-1990</a:t>
            </a:r>
            <a:r>
              <a:rPr lang="zh-CN" altLang="en-US" sz="2000" dirty="0">
                <a:solidFill>
                  <a:schemeClr val="tx1"/>
                </a:solidFill>
                <a:effectLst>
                  <a:outerShdw blurRad="38100" dist="38100" dir="2700000" algn="tl">
                    <a:srgbClr val="000000">
                      <a:alpha val="43137"/>
                    </a:srgbClr>
                  </a:outerShdw>
                </a:effectLst>
                <a:sym typeface="+mn-ea"/>
              </a:rPr>
              <a:t>，国民生产总值翻一番，解决温饱；</a:t>
            </a:r>
          </a:p>
          <a:p>
            <a:pPr marL="0" indent="0" eaLnBrk="1" fontAlgn="auto" hangingPunct="1">
              <a:lnSpc>
                <a:spcPct val="210000"/>
              </a:lnSpc>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rPr>
              <a:t>            </a:t>
            </a:r>
            <a:r>
              <a:rPr lang="en-US" altLang="zh-CN" sz="2000" dirty="0">
                <a:solidFill>
                  <a:schemeClr val="tx1"/>
                </a:solidFill>
                <a:effectLst>
                  <a:outerShdw blurRad="38100" dist="38100" dir="2700000" algn="tl">
                    <a:srgbClr val="000000">
                      <a:alpha val="43137"/>
                    </a:srgbClr>
                  </a:outerShdw>
                </a:effectLst>
                <a:sym typeface="+mn-ea"/>
              </a:rPr>
              <a:t>1991-20</a:t>
            </a:r>
            <a:r>
              <a:rPr lang="zh-CN" altLang="en-US" sz="2000" dirty="0">
                <a:solidFill>
                  <a:schemeClr val="tx1"/>
                </a:solidFill>
                <a:effectLst>
                  <a:outerShdw blurRad="38100" dist="38100" dir="2700000" algn="tl">
                    <a:srgbClr val="000000">
                      <a:alpha val="43137"/>
                    </a:srgbClr>
                  </a:outerShdw>
                </a:effectLst>
                <a:sym typeface="+mn-ea"/>
              </a:rPr>
              <a:t>世纪末，国民生产总值再翻一番，达到小康；</a:t>
            </a:r>
          </a:p>
          <a:p>
            <a:pPr marL="0" indent="0" eaLnBrk="1" fontAlgn="auto" hangingPunct="1">
              <a:lnSpc>
                <a:spcPct val="210000"/>
              </a:lnSpc>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rPr>
              <a:t>            </a:t>
            </a:r>
            <a:r>
              <a:rPr lang="en-US" altLang="zh-CN" sz="2000" dirty="0">
                <a:solidFill>
                  <a:schemeClr val="tx1"/>
                </a:solidFill>
                <a:effectLst>
                  <a:outerShdw blurRad="38100" dist="38100" dir="2700000" algn="tl">
                    <a:srgbClr val="000000">
                      <a:alpha val="43137"/>
                    </a:srgbClr>
                  </a:outerShdw>
                </a:effectLst>
                <a:sym typeface="+mn-ea"/>
              </a:rPr>
              <a:t>21</a:t>
            </a:r>
            <a:r>
              <a:rPr lang="zh-CN" altLang="en-US" sz="2000" dirty="0">
                <a:solidFill>
                  <a:schemeClr val="tx1"/>
                </a:solidFill>
                <a:effectLst>
                  <a:outerShdw blurRad="38100" dist="38100" dir="2700000" algn="tl">
                    <a:srgbClr val="000000">
                      <a:alpha val="43137"/>
                    </a:srgbClr>
                  </a:outerShdw>
                </a:effectLst>
                <a:sym typeface="+mn-ea"/>
              </a:rPr>
              <a:t>世纪中叶，人均国民生产总值达到中等发达国家水平，基本实现现代化。</a:t>
            </a:r>
          </a:p>
        </p:txBody>
      </p:sp>
    </p:spTree>
    <p:custDataLst>
      <p:tags r:id="rId1"/>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补充：如何正确认识马恩对社会主义的设计？</a:t>
            </a:r>
          </a:p>
        </p:txBody>
      </p:sp>
      <p:sp>
        <p:nvSpPr>
          <p:cNvPr id="3" name="内容占位符 2"/>
          <p:cNvSpPr>
            <a:spLocks noGrp="1"/>
          </p:cNvSpPr>
          <p:nvPr>
            <p:ph idx="1"/>
          </p:nvPr>
        </p:nvSpPr>
        <p:spPr/>
        <p:txBody>
          <a:bodyPr/>
          <a:lstStyle/>
          <a:p>
            <a:r>
              <a:rPr kumimoji="1" lang="zh-CN" altLang="en-US" b="1" dirty="0">
                <a:solidFill>
                  <a:srgbClr val="FF0000"/>
                </a:solidFill>
              </a:rPr>
              <a:t>过时说？</a:t>
            </a:r>
            <a:endParaRPr kumimoji="1" lang="en-US" altLang="zh-CN" b="1" dirty="0">
              <a:solidFill>
                <a:srgbClr val="FF0000"/>
              </a:solidFill>
            </a:endParaRPr>
          </a:p>
          <a:p>
            <a:endParaRPr kumimoji="1" lang="en-US" altLang="zh-CN" dirty="0"/>
          </a:p>
          <a:p>
            <a:r>
              <a:rPr kumimoji="1" lang="zh-CN" altLang="en-US" b="1" dirty="0">
                <a:solidFill>
                  <a:srgbClr val="FF0000"/>
                </a:solidFill>
              </a:rPr>
              <a:t>缺乏解释力？</a:t>
            </a:r>
            <a:endParaRPr kumimoji="1" lang="en-US" altLang="zh-CN" b="1" dirty="0">
              <a:solidFill>
                <a:srgbClr val="FF0000"/>
              </a:solidFill>
            </a:endParaRPr>
          </a:p>
          <a:p>
            <a:endParaRPr kumimoji="1" lang="en-US" altLang="zh-CN" dirty="0"/>
          </a:p>
          <a:p>
            <a:pPr marL="0" indent="0">
              <a:buNone/>
            </a:pPr>
            <a:r>
              <a:rPr kumimoji="1" lang="zh-CN" altLang="en-US" dirty="0">
                <a:solidFill>
                  <a:schemeClr val="tx1"/>
                </a:solidFill>
              </a:rPr>
              <a:t>（资产阶级</a:t>
            </a:r>
            <a:r>
              <a:rPr kumimoji="1" lang="en-US" altLang="zh-CN" dirty="0">
                <a:solidFill>
                  <a:schemeClr val="tx1"/>
                </a:solidFill>
              </a:rPr>
              <a:t>VS</a:t>
            </a:r>
            <a:r>
              <a:rPr kumimoji="1" lang="zh-CN" altLang="en-US" dirty="0">
                <a:solidFill>
                  <a:schemeClr val="tx1"/>
                </a:solidFill>
              </a:rPr>
              <a:t>工人阶级；  社会化大生产</a:t>
            </a:r>
            <a:r>
              <a:rPr kumimoji="1" lang="en-US" altLang="zh-CN" dirty="0">
                <a:solidFill>
                  <a:schemeClr val="tx1"/>
                </a:solidFill>
              </a:rPr>
              <a:t>VS</a:t>
            </a:r>
            <a:r>
              <a:rPr kumimoji="1" lang="zh-CN" altLang="en-US" dirty="0">
                <a:solidFill>
                  <a:schemeClr val="tx1"/>
                </a:solidFill>
              </a:rPr>
              <a:t>生产资料私有制）</a:t>
            </a:r>
          </a:p>
          <a:p>
            <a:pPr marL="0" indent="0">
              <a:buNone/>
            </a:pPr>
            <a:endParaRPr kumimoji="1" lang="zh-CN" altLang="en-US" dirty="0">
              <a:solidFill>
                <a:schemeClr val="tx1"/>
              </a:solidFill>
            </a:endParaRPr>
          </a:p>
          <a:p>
            <a:pPr marL="0" indent="0">
              <a:buNone/>
            </a:pPr>
            <a:r>
              <a:rPr kumimoji="1" lang="zh-CN" altLang="en-US" dirty="0">
                <a:solidFill>
                  <a:schemeClr val="tx1"/>
                </a:solidFill>
              </a:rPr>
              <a:t>推荐阅读：特里</a:t>
            </a:r>
            <a:r>
              <a:rPr kumimoji="1" lang="zh-CN" altLang="en-US" dirty="0">
                <a:solidFill>
                  <a:schemeClr val="tx1"/>
                </a:solidFill>
                <a:latin typeface="Arial" panose="020B0604020202090204" pitchFamily="34" charset="0"/>
                <a:cs typeface="Arial" panose="020B0604020202090204" pitchFamily="34" charset="0"/>
              </a:rPr>
              <a:t>∙</a:t>
            </a:r>
            <a:r>
              <a:rPr kumimoji="1" lang="zh-CN" altLang="en-US" dirty="0">
                <a:solidFill>
                  <a:schemeClr val="tx1"/>
                </a:solidFill>
              </a:rPr>
              <a:t>伊格尔顿《马克思为什么是对的》，</a:t>
            </a:r>
            <a:r>
              <a:rPr kumimoji="1" lang="en-US" altLang="zh-CN" dirty="0">
                <a:solidFill>
                  <a:schemeClr val="tx1"/>
                </a:solidFill>
              </a:rPr>
              <a:t>2018</a:t>
            </a:r>
            <a:r>
              <a:rPr kumimoji="1" lang="zh-CN" altLang="en-US" dirty="0">
                <a:solidFill>
                  <a:schemeClr val="tx1"/>
                </a:solidFill>
              </a:rPr>
              <a:t>年</a:t>
            </a:r>
          </a:p>
        </p:txBody>
      </p:sp>
    </p:spTree>
    <p:custDataLst>
      <p:tags r:id="rId1"/>
    </p:custData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p:nvPr>
        </p:nvSpPr>
        <p:spPr>
          <a:xfrm>
            <a:off x="838200" y="450850"/>
            <a:ext cx="10515600" cy="973138"/>
          </a:xfrm>
        </p:spPr>
        <p:txBody>
          <a:bodyPr anchor="t"/>
          <a:lstStyle/>
          <a:p>
            <a:pPr eaLnBrk="1" hangingPunct="1"/>
            <a:r>
              <a:rPr lang="zh-CN" altLang="en-US" sz="3800">
                <a:solidFill>
                  <a:srgbClr val="C00000"/>
                </a:solidFill>
              </a:rPr>
              <a:t>三、中国特色社会主义的经济发展战略</a:t>
            </a:r>
          </a:p>
        </p:txBody>
      </p:sp>
      <p:sp>
        <p:nvSpPr>
          <p:cNvPr id="88067" name="Rectangle 3"/>
          <p:cNvSpPr>
            <a:spLocks noGrp="1"/>
          </p:cNvSpPr>
          <p:nvPr>
            <p:ph idx="1"/>
          </p:nvPr>
        </p:nvSpPr>
        <p:spPr>
          <a:xfrm>
            <a:off x="1223963" y="1493838"/>
            <a:ext cx="9745662" cy="4764087"/>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lumMod val="75000"/>
                    <a:lumOff val="25000"/>
                  </a:schemeClr>
                </a:solidFill>
              </a:rPr>
              <a:t>（二）可持续发展理论及战略</a:t>
            </a:r>
            <a:r>
              <a:rPr lang="en-US" altLang="zh-CN" b="1" dirty="0">
                <a:solidFill>
                  <a:srgbClr val="C00000"/>
                </a:solidFill>
                <a:effectLst>
                  <a:outerShdw blurRad="38100" dist="38100" dir="2700000" algn="tl">
                    <a:srgbClr val="000000">
                      <a:alpha val="43137"/>
                    </a:srgbClr>
                  </a:outerShdw>
                </a:effectLst>
                <a:sym typeface="+mn-ea"/>
              </a:rPr>
              <a:t> </a:t>
            </a:r>
            <a:r>
              <a:rPr lang="zh-CN" b="1" dirty="0">
                <a:solidFill>
                  <a:srgbClr val="C00000"/>
                </a:solidFill>
                <a:effectLst>
                  <a:outerShdw blurRad="38100" dist="38100" dir="2700000" algn="tl">
                    <a:srgbClr val="000000">
                      <a:alpha val="43137"/>
                    </a:srgbClr>
                  </a:outerShdw>
                </a:effectLst>
                <a:sym typeface="+mn-ea"/>
              </a:rPr>
              <a:t>      </a:t>
            </a:r>
            <a:endParaRPr lang="zh-CN" dirty="0">
              <a:solidFill>
                <a:srgbClr val="C00000"/>
              </a:solidFill>
              <a:effectLst>
                <a:outerShdw blurRad="38100" dist="38100" dir="2700000" algn="tl">
                  <a:srgbClr val="000000">
                    <a:alpha val="43137"/>
                  </a:srgbClr>
                </a:outerShdw>
              </a:effectLst>
              <a:sym typeface="+mn-ea"/>
            </a:endParaRPr>
          </a:p>
          <a:p>
            <a:pPr marL="0" indent="0" eaLnBrk="1" fontAlgn="auto" hangingPunct="1">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r>
              <a:rPr lang="zh-CN" altLang="en-US" sz="2000" dirty="0">
                <a:solidFill>
                  <a:schemeClr val="tx1"/>
                </a:solidFill>
                <a:effectLst>
                  <a:outerShdw blurRad="38100" dist="38100" dir="2700000" algn="tl">
                    <a:srgbClr val="000000">
                      <a:alpha val="43137"/>
                    </a:srgbClr>
                  </a:outerShdw>
                </a:effectLst>
                <a:sym typeface="+mn-ea"/>
              </a:rPr>
              <a:t>——</a:t>
            </a:r>
            <a:r>
              <a:rPr lang="zh-CN" sz="2000" dirty="0">
                <a:solidFill>
                  <a:schemeClr val="tx1"/>
                </a:solidFill>
                <a:effectLst>
                  <a:outerShdw blurRad="38100" dist="38100" dir="2700000" algn="tl">
                    <a:srgbClr val="000000">
                      <a:alpha val="43137"/>
                    </a:srgbClr>
                  </a:outerShdw>
                </a:effectLst>
                <a:sym typeface="+mn-ea"/>
              </a:rPr>
              <a:t>持续性原则</a:t>
            </a:r>
          </a:p>
          <a:p>
            <a:pPr marL="0" indent="0" eaLnBrk="1" fontAlgn="auto" hangingPunct="1">
              <a:spcAft>
                <a:spcPts val="0"/>
              </a:spcAft>
              <a:buFont typeface="Arial" panose="020B0604020202090204" pitchFamily="34" charset="0"/>
              <a:buNone/>
              <a:defRPr/>
            </a:pPr>
            <a:r>
              <a:rPr lang="zh-CN" sz="2000" dirty="0">
                <a:solidFill>
                  <a:schemeClr val="tx1"/>
                </a:solidFill>
                <a:effectLst>
                  <a:outerShdw blurRad="38100" dist="38100" dir="2700000" algn="tl">
                    <a:srgbClr val="000000">
                      <a:alpha val="43137"/>
                    </a:srgbClr>
                  </a:outerShdw>
                </a:effectLst>
                <a:sym typeface="+mn-ea"/>
              </a:rPr>
              <a:t>                 （人与自然和谐发展）</a:t>
            </a:r>
            <a:endParaRPr lang="zh-CN" altLang="en-US" sz="2000" dirty="0">
              <a:solidFill>
                <a:schemeClr val="tx1"/>
              </a:solidFill>
              <a:effectLst>
                <a:outerShdw blurRad="38100" dist="38100" dir="2700000" algn="tl">
                  <a:srgbClr val="000000">
                    <a:alpha val="43137"/>
                  </a:srgbClr>
                </a:outerShdw>
              </a:effectLst>
              <a:sym typeface="+mn-ea"/>
            </a:endParaRPr>
          </a:p>
          <a:p>
            <a:pPr marL="0" indent="0" eaLnBrk="1" fontAlgn="auto" hangingPunct="1">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rPr>
              <a:t>            </a:t>
            </a:r>
            <a:r>
              <a:rPr lang="en-US" altLang="zh-CN" sz="2000" dirty="0">
                <a:solidFill>
                  <a:schemeClr val="tx1"/>
                </a:solidFill>
                <a:effectLst>
                  <a:outerShdw blurRad="38100" dist="38100" dir="2700000" algn="tl">
                    <a:srgbClr val="000000">
                      <a:alpha val="43137"/>
                    </a:srgbClr>
                  </a:outerShdw>
                </a:effectLst>
                <a:sym typeface="+mn-ea"/>
              </a:rPr>
              <a:t>——</a:t>
            </a:r>
            <a:r>
              <a:rPr lang="zh-CN" sz="2000" dirty="0">
                <a:solidFill>
                  <a:schemeClr val="tx1"/>
                </a:solidFill>
                <a:effectLst>
                  <a:outerShdw blurRad="38100" dist="38100" dir="2700000" algn="tl">
                    <a:srgbClr val="000000">
                      <a:alpha val="43137"/>
                    </a:srgbClr>
                  </a:outerShdw>
                </a:effectLst>
                <a:sym typeface="+mn-ea"/>
              </a:rPr>
              <a:t>公平性原则</a:t>
            </a:r>
          </a:p>
          <a:p>
            <a:pPr marL="0" indent="0" eaLnBrk="1" fontAlgn="auto" hangingPunct="1">
              <a:spcAft>
                <a:spcPts val="0"/>
              </a:spcAft>
              <a:buFont typeface="Arial" panose="020B0604020202090204" pitchFamily="34" charset="0"/>
              <a:buNone/>
              <a:defRPr/>
            </a:pPr>
            <a:r>
              <a:rPr lang="zh-CN" sz="2000" dirty="0">
                <a:solidFill>
                  <a:schemeClr val="tx1"/>
                </a:solidFill>
                <a:effectLst>
                  <a:outerShdw blurRad="38100" dist="38100" dir="2700000" algn="tl">
                    <a:srgbClr val="000000">
                      <a:alpha val="43137"/>
                    </a:srgbClr>
                  </a:outerShdw>
                </a:effectLst>
                <a:sym typeface="+mn-ea"/>
              </a:rPr>
              <a:t>                   （代际公平、全体人类）</a:t>
            </a:r>
          </a:p>
          <a:p>
            <a:pPr marL="0" indent="0" eaLnBrk="1" fontAlgn="auto" hangingPunct="1">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rPr>
              <a:t>            </a:t>
            </a:r>
            <a:r>
              <a:rPr lang="en-US" altLang="zh-CN" sz="2000" dirty="0">
                <a:solidFill>
                  <a:schemeClr val="tx1"/>
                </a:solidFill>
                <a:effectLst>
                  <a:outerShdw blurRad="38100" dist="38100" dir="2700000" algn="tl">
                    <a:srgbClr val="000000">
                      <a:alpha val="43137"/>
                    </a:srgbClr>
                  </a:outerShdw>
                </a:effectLst>
                <a:sym typeface="+mn-ea"/>
              </a:rPr>
              <a:t>——</a:t>
            </a:r>
            <a:r>
              <a:rPr lang="zh-CN" altLang="en-US" sz="2000" dirty="0">
                <a:solidFill>
                  <a:schemeClr val="tx1"/>
                </a:solidFill>
                <a:effectLst>
                  <a:outerShdw blurRad="38100" dist="38100" dir="2700000" algn="tl">
                    <a:srgbClr val="000000">
                      <a:alpha val="43137"/>
                    </a:srgbClr>
                  </a:outerShdw>
                </a:effectLst>
                <a:sym typeface="+mn-ea"/>
              </a:rPr>
              <a:t>共同性原则</a:t>
            </a:r>
          </a:p>
          <a:p>
            <a:pPr marL="0" indent="0" eaLnBrk="1" fontAlgn="auto" hangingPunct="1">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rPr>
              <a:t>             （</a:t>
            </a:r>
            <a:r>
              <a:rPr lang="en-US" altLang="zh-CN" sz="2000" dirty="0">
                <a:solidFill>
                  <a:schemeClr val="tx1"/>
                </a:solidFill>
                <a:effectLst>
                  <a:outerShdw blurRad="38100" dist="38100" dir="2700000" algn="tl">
                    <a:srgbClr val="000000">
                      <a:alpha val="43137"/>
                    </a:srgbClr>
                  </a:outerShdw>
                </a:effectLst>
                <a:sym typeface="+mn-ea"/>
              </a:rPr>
              <a:t>2017</a:t>
            </a:r>
            <a:r>
              <a:rPr lang="zh-CN" altLang="en-US" sz="2000" dirty="0">
                <a:solidFill>
                  <a:schemeClr val="tx1"/>
                </a:solidFill>
                <a:effectLst>
                  <a:outerShdw blurRad="38100" dist="38100" dir="2700000" algn="tl">
                    <a:srgbClr val="000000">
                      <a:alpha val="43137"/>
                    </a:srgbClr>
                  </a:outerShdw>
                </a:effectLst>
                <a:sym typeface="+mn-ea"/>
              </a:rPr>
              <a:t>年特朗普退出《巴黎协定》，为美国创造就业，而不顾全球环境危机）</a:t>
            </a:r>
          </a:p>
        </p:txBody>
      </p:sp>
    </p:spTree>
    <p:custDataLst>
      <p:tags r:id="rId1"/>
    </p:custData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p:nvPr>
        </p:nvSpPr>
        <p:spPr>
          <a:xfrm>
            <a:off x="838200" y="450850"/>
            <a:ext cx="10515600" cy="973138"/>
          </a:xfrm>
        </p:spPr>
        <p:txBody>
          <a:bodyPr anchor="t"/>
          <a:lstStyle/>
          <a:p>
            <a:pPr eaLnBrk="1" hangingPunct="1"/>
            <a:r>
              <a:rPr lang="zh-CN" altLang="en-US" sz="3800">
                <a:solidFill>
                  <a:srgbClr val="C00000"/>
                </a:solidFill>
              </a:rPr>
              <a:t>三、中国特色社会主义的经济发展战略</a:t>
            </a:r>
          </a:p>
        </p:txBody>
      </p:sp>
      <p:sp>
        <p:nvSpPr>
          <p:cNvPr id="88067" name="Rectangle 3"/>
          <p:cNvSpPr>
            <a:spLocks noGrp="1"/>
          </p:cNvSpPr>
          <p:nvPr>
            <p:ph idx="1"/>
          </p:nvPr>
        </p:nvSpPr>
        <p:spPr>
          <a:xfrm>
            <a:off x="1223963" y="1493838"/>
            <a:ext cx="9745662" cy="5562600"/>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lumMod val="75000"/>
                    <a:lumOff val="25000"/>
                  </a:schemeClr>
                </a:solidFill>
              </a:rPr>
              <a:t>（三）科学发展观</a:t>
            </a:r>
            <a:r>
              <a:rPr lang="zh-CN" altLang="en-US" b="1" dirty="0">
                <a:solidFill>
                  <a:srgbClr val="C00000"/>
                </a:solidFill>
                <a:sym typeface="+mn-ea"/>
              </a:rPr>
              <a:t>（胡锦涛）</a:t>
            </a:r>
            <a:r>
              <a:rPr lang="en-US" altLang="zh-CN" b="1" dirty="0">
                <a:solidFill>
                  <a:srgbClr val="C00000"/>
                </a:solidFill>
                <a:effectLst>
                  <a:outerShdw blurRad="38100" dist="38100" dir="2700000" algn="tl">
                    <a:srgbClr val="000000">
                      <a:alpha val="43137"/>
                    </a:srgbClr>
                  </a:outerShdw>
                </a:effectLst>
                <a:sym typeface="+mn-ea"/>
              </a:rPr>
              <a:t> </a:t>
            </a:r>
            <a:r>
              <a:rPr lang="zh-CN" b="1" dirty="0">
                <a:solidFill>
                  <a:srgbClr val="C00000"/>
                </a:solidFill>
                <a:effectLst>
                  <a:outerShdw blurRad="38100" dist="38100" dir="2700000" algn="tl">
                    <a:srgbClr val="000000">
                      <a:alpha val="43137"/>
                    </a:srgbClr>
                  </a:outerShdw>
                </a:effectLst>
                <a:sym typeface="+mn-ea"/>
              </a:rPr>
              <a:t>      </a:t>
            </a:r>
            <a:endParaRPr lang="zh-CN" dirty="0">
              <a:solidFill>
                <a:srgbClr val="C00000"/>
              </a:solidFill>
              <a:effectLst>
                <a:outerShdw blurRad="38100" dist="38100" dir="2700000" algn="tl">
                  <a:srgbClr val="000000">
                    <a:alpha val="43137"/>
                  </a:srgbClr>
                </a:outerShdw>
              </a:effectLst>
              <a:sym typeface="+mn-ea"/>
            </a:endParaRPr>
          </a:p>
          <a:p>
            <a:pPr marL="0" indent="0" eaLnBrk="1" fontAlgn="auto" hangingPunct="1">
              <a:lnSpc>
                <a:spcPct val="21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r>
              <a:rPr lang="en-US" sz="2000" dirty="0">
                <a:solidFill>
                  <a:schemeClr val="tx1"/>
                </a:solidFill>
                <a:effectLst>
                  <a:outerShdw blurRad="38100" dist="38100" dir="2700000" algn="tl">
                    <a:srgbClr val="000000">
                      <a:alpha val="43137"/>
                    </a:srgbClr>
                  </a:outerShdw>
                </a:effectLst>
                <a:sym typeface="+mn-ea"/>
              </a:rPr>
              <a:t>——</a:t>
            </a:r>
            <a:r>
              <a:rPr lang="zh-CN" altLang="en-US" sz="2000" dirty="0">
                <a:solidFill>
                  <a:schemeClr val="tx1"/>
                </a:solidFill>
                <a:effectLst>
                  <a:outerShdw blurRad="38100" dist="38100" dir="2700000" algn="tl">
                    <a:srgbClr val="000000">
                      <a:alpha val="43137"/>
                    </a:srgbClr>
                  </a:outerShdw>
                </a:effectLst>
                <a:sym typeface="+mn-ea"/>
              </a:rPr>
              <a:t>发展为第一要义；</a:t>
            </a:r>
          </a:p>
          <a:p>
            <a:pPr marL="0" indent="0" eaLnBrk="1" fontAlgn="auto" hangingPunct="1">
              <a:lnSpc>
                <a:spcPct val="210000"/>
              </a:lnSpc>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rPr>
              <a:t>            </a:t>
            </a:r>
            <a:r>
              <a:rPr lang="en-US" altLang="zh-CN" sz="2000" dirty="0">
                <a:solidFill>
                  <a:schemeClr val="tx1"/>
                </a:solidFill>
                <a:effectLst>
                  <a:outerShdw blurRad="38100" dist="38100" dir="2700000" algn="tl">
                    <a:srgbClr val="000000">
                      <a:alpha val="43137"/>
                    </a:srgbClr>
                  </a:outerShdw>
                </a:effectLst>
                <a:sym typeface="+mn-ea"/>
              </a:rPr>
              <a:t>——</a:t>
            </a:r>
            <a:r>
              <a:rPr lang="zh-CN" altLang="en-US" sz="2000" dirty="0">
                <a:solidFill>
                  <a:schemeClr val="tx1"/>
                </a:solidFill>
                <a:effectLst>
                  <a:outerShdw blurRad="38100" dist="38100" dir="2700000" algn="tl">
                    <a:srgbClr val="000000">
                      <a:alpha val="43137"/>
                    </a:srgbClr>
                  </a:outerShdw>
                </a:effectLst>
                <a:sym typeface="+mn-ea"/>
              </a:rPr>
              <a:t>以人为本是核心；</a:t>
            </a:r>
          </a:p>
          <a:p>
            <a:pPr marL="0" indent="0" eaLnBrk="1" fontAlgn="auto" hangingPunct="1">
              <a:lnSpc>
                <a:spcPct val="210000"/>
              </a:lnSpc>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rPr>
              <a:t>            </a:t>
            </a:r>
            <a:r>
              <a:rPr lang="en-US" altLang="zh-CN" sz="2000" dirty="0">
                <a:solidFill>
                  <a:schemeClr val="tx1"/>
                </a:solidFill>
                <a:effectLst>
                  <a:outerShdw blurRad="38100" dist="38100" dir="2700000" algn="tl">
                    <a:srgbClr val="000000">
                      <a:alpha val="43137"/>
                    </a:srgbClr>
                  </a:outerShdw>
                </a:effectLst>
                <a:sym typeface="+mn-ea"/>
              </a:rPr>
              <a:t>——</a:t>
            </a:r>
            <a:r>
              <a:rPr lang="zh-CN" altLang="en-US" sz="2000" dirty="0">
                <a:solidFill>
                  <a:schemeClr val="tx1"/>
                </a:solidFill>
                <a:effectLst>
                  <a:outerShdw blurRad="38100" dist="38100" dir="2700000" algn="tl">
                    <a:srgbClr val="000000">
                      <a:alpha val="43137"/>
                    </a:srgbClr>
                  </a:outerShdw>
                </a:effectLst>
                <a:sym typeface="+mn-ea"/>
              </a:rPr>
              <a:t>全面协调可持续是基本要求</a:t>
            </a:r>
            <a:r>
              <a:rPr lang="zh-CN" sz="2000" dirty="0">
                <a:solidFill>
                  <a:schemeClr val="tx1"/>
                </a:solidFill>
                <a:effectLst>
                  <a:outerShdw blurRad="38100" dist="38100" dir="2700000" algn="tl">
                    <a:srgbClr val="000000">
                      <a:alpha val="43137"/>
                    </a:srgbClr>
                  </a:outerShdw>
                </a:effectLst>
                <a:sym typeface="+mn-ea"/>
              </a:rPr>
              <a:t>；</a:t>
            </a:r>
          </a:p>
          <a:p>
            <a:pPr marL="0" indent="0" eaLnBrk="1" fontAlgn="auto" hangingPunct="1">
              <a:lnSpc>
                <a:spcPct val="210000"/>
              </a:lnSpc>
              <a:spcAft>
                <a:spcPts val="0"/>
              </a:spcAft>
              <a:buFont typeface="Arial" panose="020B0604020202090204" pitchFamily="34" charset="0"/>
              <a:buNone/>
              <a:defRPr/>
            </a:pPr>
            <a:r>
              <a:rPr lang="zh-CN" sz="2000" dirty="0">
                <a:solidFill>
                  <a:schemeClr val="tx1"/>
                </a:solidFill>
                <a:effectLst>
                  <a:outerShdw blurRad="38100" dist="38100" dir="2700000" algn="tl">
                    <a:srgbClr val="000000">
                      <a:alpha val="43137"/>
                    </a:srgbClr>
                  </a:outerShdw>
                </a:effectLst>
                <a:sym typeface="+mn-ea"/>
              </a:rPr>
              <a:t>            </a:t>
            </a:r>
            <a:r>
              <a:rPr lang="en-US" altLang="zh-CN" sz="2000" dirty="0">
                <a:solidFill>
                  <a:schemeClr val="tx1"/>
                </a:solidFill>
                <a:effectLst>
                  <a:outerShdw blurRad="38100" dist="38100" dir="2700000" algn="tl">
                    <a:srgbClr val="000000">
                      <a:alpha val="43137"/>
                    </a:srgbClr>
                  </a:outerShdw>
                </a:effectLst>
                <a:sym typeface="+mn-ea"/>
              </a:rPr>
              <a:t>——</a:t>
            </a:r>
            <a:r>
              <a:rPr lang="zh-CN" altLang="en-US" sz="2000" dirty="0">
                <a:solidFill>
                  <a:schemeClr val="tx1"/>
                </a:solidFill>
                <a:effectLst>
                  <a:outerShdw blurRad="38100" dist="38100" dir="2700000" algn="tl">
                    <a:srgbClr val="000000">
                      <a:alpha val="43137"/>
                    </a:srgbClr>
                  </a:outerShdw>
                </a:effectLst>
                <a:sym typeface="+mn-ea"/>
              </a:rPr>
              <a:t>统筹兼顾是根本方法。</a:t>
            </a:r>
          </a:p>
        </p:txBody>
      </p:sp>
    </p:spTree>
    <p:custDataLst>
      <p:tags r:id="rId1"/>
    </p:custData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p:nvPr>
        </p:nvSpPr>
        <p:spPr>
          <a:xfrm>
            <a:off x="838200" y="450850"/>
            <a:ext cx="10515600" cy="973138"/>
          </a:xfrm>
        </p:spPr>
        <p:txBody>
          <a:bodyPr anchor="t"/>
          <a:lstStyle/>
          <a:p>
            <a:pPr eaLnBrk="1" hangingPunct="1"/>
            <a:r>
              <a:rPr lang="zh-CN" altLang="en-US" sz="3800">
                <a:solidFill>
                  <a:srgbClr val="C00000"/>
                </a:solidFill>
              </a:rPr>
              <a:t>三、中国特色社会主义的经济发展战略</a:t>
            </a:r>
          </a:p>
        </p:txBody>
      </p:sp>
      <p:sp>
        <p:nvSpPr>
          <p:cNvPr id="88067" name="Rectangle 3"/>
          <p:cNvSpPr>
            <a:spLocks noGrp="1"/>
          </p:cNvSpPr>
          <p:nvPr>
            <p:ph idx="1"/>
          </p:nvPr>
        </p:nvSpPr>
        <p:spPr>
          <a:xfrm>
            <a:off x="1223963" y="1493838"/>
            <a:ext cx="9745662" cy="4933950"/>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lumMod val="75000"/>
                    <a:lumOff val="25000"/>
                  </a:schemeClr>
                </a:solidFill>
              </a:rPr>
              <a:t>（四）经济新常态</a:t>
            </a:r>
            <a:r>
              <a:rPr lang="zh-CN" altLang="en-US" b="1" dirty="0">
                <a:solidFill>
                  <a:srgbClr val="C00000"/>
                </a:solidFill>
                <a:sym typeface="+mn-ea"/>
              </a:rPr>
              <a:t>（习近平）</a:t>
            </a:r>
            <a:r>
              <a:rPr lang="en-US" altLang="zh-CN" b="1" dirty="0">
                <a:solidFill>
                  <a:srgbClr val="C00000"/>
                </a:solidFill>
                <a:effectLst>
                  <a:outerShdw blurRad="38100" dist="38100" dir="2700000" algn="tl">
                    <a:srgbClr val="000000">
                      <a:alpha val="43137"/>
                    </a:srgbClr>
                  </a:outerShdw>
                </a:effectLst>
                <a:sym typeface="+mn-ea"/>
              </a:rPr>
              <a:t> </a:t>
            </a:r>
            <a:r>
              <a:rPr lang="zh-CN" b="1" dirty="0">
                <a:solidFill>
                  <a:srgbClr val="C00000"/>
                </a:solidFill>
                <a:effectLst>
                  <a:outerShdw blurRad="38100" dist="38100" dir="2700000" algn="tl">
                    <a:srgbClr val="000000">
                      <a:alpha val="43137"/>
                    </a:srgbClr>
                  </a:outerShdw>
                </a:effectLst>
                <a:sym typeface="+mn-ea"/>
              </a:rPr>
              <a:t>      </a:t>
            </a:r>
            <a:endParaRPr lang="zh-CN" dirty="0">
              <a:solidFill>
                <a:srgbClr val="C00000"/>
              </a:solidFill>
              <a:effectLst>
                <a:outerShdw blurRad="38100" dist="38100" dir="2700000" algn="tl">
                  <a:srgbClr val="000000">
                    <a:alpha val="43137"/>
                  </a:srgbClr>
                </a:outerShdw>
              </a:effectLst>
              <a:sym typeface="+mn-ea"/>
            </a:endParaRPr>
          </a:p>
          <a:p>
            <a:pPr marL="0" indent="0" eaLnBrk="1" fontAlgn="auto" hangingPunct="1">
              <a:lnSpc>
                <a:spcPct val="15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r>
              <a:rPr lang="en-US" altLang="zh-CN" dirty="0">
                <a:solidFill>
                  <a:srgbClr val="C00000"/>
                </a:solidFill>
                <a:effectLst>
                  <a:outerShdw blurRad="38100" dist="38100" dir="2700000" algn="tl">
                    <a:srgbClr val="000000">
                      <a:alpha val="43137"/>
                    </a:srgbClr>
                  </a:outerShdw>
                </a:effectLst>
                <a:sym typeface="+mn-ea"/>
              </a:rPr>
              <a:t>  </a:t>
            </a:r>
            <a:r>
              <a:rPr lang="zh-CN" dirty="0">
                <a:solidFill>
                  <a:srgbClr val="C00000"/>
                </a:solidFill>
                <a:effectLst>
                  <a:outerShdw blurRad="38100" dist="38100" dir="2700000" algn="tl">
                    <a:srgbClr val="000000">
                      <a:alpha val="43137"/>
                    </a:srgbClr>
                  </a:outerShdw>
                </a:effectLst>
                <a:sym typeface="+mn-ea"/>
              </a:rPr>
              <a:t> </a:t>
            </a:r>
            <a:r>
              <a:rPr lang="en-US" dirty="0">
                <a:solidFill>
                  <a:schemeClr val="tx1"/>
                </a:solidFill>
                <a:effectLst>
                  <a:outerShdw blurRad="38100" dist="38100" dir="2700000" algn="tl">
                    <a:srgbClr val="000000">
                      <a:alpha val="43137"/>
                    </a:srgbClr>
                  </a:outerShdw>
                </a:effectLst>
                <a:sym typeface="+mn-ea"/>
              </a:rPr>
              <a:t>——</a:t>
            </a:r>
            <a:r>
              <a:rPr lang="zh-CN" altLang="en-US" dirty="0">
                <a:solidFill>
                  <a:schemeClr val="tx1"/>
                </a:solidFill>
                <a:effectLst>
                  <a:outerShdw blurRad="38100" dist="38100" dir="2700000" algn="tl">
                    <a:srgbClr val="000000">
                      <a:alpha val="43137"/>
                    </a:srgbClr>
                  </a:outerShdw>
                </a:effectLst>
                <a:sym typeface="+mn-ea"/>
              </a:rPr>
              <a:t>经济增长速度换挡期</a:t>
            </a:r>
            <a:endParaRPr lang="en-US" dirty="0">
              <a:solidFill>
                <a:schemeClr val="tx1"/>
              </a:solidFill>
              <a:effectLst>
                <a:outerShdw blurRad="38100" dist="38100" dir="2700000" algn="tl">
                  <a:srgbClr val="000000">
                    <a:alpha val="43137"/>
                  </a:srgbClr>
                </a:outerShdw>
              </a:effectLst>
              <a:sym typeface="+mn-ea"/>
            </a:endParaRPr>
          </a:p>
          <a:p>
            <a:pPr marL="0" indent="0" eaLnBrk="1" fontAlgn="auto" hangingPunct="1">
              <a:lnSpc>
                <a:spcPct val="150000"/>
              </a:lnSpc>
              <a:spcAft>
                <a:spcPts val="0"/>
              </a:spcAft>
              <a:buFont typeface="Arial" panose="020B0604020202090204" pitchFamily="34" charset="0"/>
              <a:buNone/>
              <a:defRPr/>
            </a:pPr>
            <a:r>
              <a:rPr lang="en-US" dirty="0">
                <a:solidFill>
                  <a:schemeClr val="tx1"/>
                </a:solidFill>
                <a:effectLst>
                  <a:outerShdw blurRad="38100" dist="38100" dir="2700000" algn="tl">
                    <a:srgbClr val="000000">
                      <a:alpha val="43137"/>
                    </a:srgbClr>
                  </a:outerShdw>
                </a:effectLst>
                <a:sym typeface="+mn-ea"/>
              </a:rPr>
              <a:t>                   </a:t>
            </a:r>
            <a:r>
              <a:rPr lang="zh-CN" altLang="en-US" dirty="0">
                <a:solidFill>
                  <a:schemeClr val="tx1"/>
                </a:solidFill>
                <a:effectLst>
                  <a:outerShdw blurRad="38100" dist="38100" dir="2700000" algn="tl">
                    <a:srgbClr val="000000">
                      <a:alpha val="43137"/>
                    </a:srgbClr>
                  </a:outerShdw>
                </a:effectLst>
                <a:sym typeface="+mn-ea"/>
              </a:rPr>
              <a:t>（经济发展由高速增长向中高速增长</a:t>
            </a:r>
            <a:r>
              <a:rPr lang="zh-CN" altLang="en-US" dirty="0">
                <a:solidFill>
                  <a:schemeClr val="tx1"/>
                </a:solidFill>
                <a:effectLst>
                  <a:outerShdw blurRad="38100" dist="38100" dir="2700000" algn="tl">
                    <a:srgbClr val="000000">
                      <a:alpha val="43137"/>
                    </a:srgbClr>
                  </a:outerShdw>
                </a:effectLst>
                <a:sym typeface="+mn-ea"/>
                <a:hlinkClick r:id="" action="ppaction://hlinkshowjump?jump=nextslide"/>
              </a:rPr>
              <a:t>过渡</a:t>
            </a:r>
            <a:r>
              <a:rPr lang="zh-CN" altLang="en-US" dirty="0">
                <a:solidFill>
                  <a:schemeClr val="tx1"/>
                </a:solidFill>
                <a:effectLst>
                  <a:outerShdw blurRad="38100" dist="38100" dir="2700000" algn="tl">
                    <a:srgbClr val="000000">
                      <a:alpha val="43137"/>
                    </a:srgbClr>
                  </a:outerShdw>
                </a:effectLst>
                <a:sym typeface="+mn-ea"/>
              </a:rPr>
              <a:t>）</a:t>
            </a:r>
          </a:p>
          <a:p>
            <a:pPr marL="0" indent="0" eaLnBrk="1" fontAlgn="auto" hangingPunct="1">
              <a:lnSpc>
                <a:spcPct val="150000"/>
              </a:lnSpc>
              <a:spcAft>
                <a:spcPts val="0"/>
              </a:spcAft>
              <a:buFont typeface="Arial" panose="020B0604020202090204" pitchFamily="34" charset="0"/>
              <a:buNone/>
              <a:defRPr/>
            </a:pPr>
            <a:r>
              <a:rPr lang="zh-CN" altLang="en-US" dirty="0">
                <a:solidFill>
                  <a:schemeClr val="tx1"/>
                </a:solidFill>
                <a:effectLst>
                  <a:outerShdw blurRad="38100" dist="38100" dir="2700000" algn="tl">
                    <a:srgbClr val="000000">
                      <a:alpha val="43137"/>
                    </a:srgbClr>
                  </a:outerShdw>
                </a:effectLst>
                <a:sym typeface="+mn-ea"/>
              </a:rPr>
              <a:t>            </a:t>
            </a:r>
            <a:r>
              <a:rPr lang="en-US" altLang="zh-CN" dirty="0">
                <a:solidFill>
                  <a:schemeClr val="tx1"/>
                </a:solidFill>
                <a:effectLst>
                  <a:outerShdw blurRad="38100" dist="38100" dir="2700000" algn="tl">
                    <a:srgbClr val="000000">
                      <a:alpha val="43137"/>
                    </a:srgbClr>
                  </a:outerShdw>
                </a:effectLst>
                <a:sym typeface="+mn-ea"/>
              </a:rPr>
              <a:t>——</a:t>
            </a:r>
            <a:r>
              <a:rPr lang="zh-CN" altLang="en-US" dirty="0">
                <a:solidFill>
                  <a:schemeClr val="tx1"/>
                </a:solidFill>
                <a:effectLst>
                  <a:outerShdw blurRad="38100" dist="38100" dir="2700000" algn="tl">
                    <a:srgbClr val="000000">
                      <a:alpha val="43137"/>
                    </a:srgbClr>
                  </a:outerShdw>
                </a:effectLst>
                <a:sym typeface="+mn-ea"/>
              </a:rPr>
              <a:t>结构调整阵痛期</a:t>
            </a:r>
          </a:p>
          <a:p>
            <a:pPr marL="0" indent="0" eaLnBrk="1" fontAlgn="auto" hangingPunct="1">
              <a:lnSpc>
                <a:spcPct val="150000"/>
              </a:lnSpc>
              <a:spcAft>
                <a:spcPts val="0"/>
              </a:spcAft>
              <a:buFont typeface="Arial" panose="020B0604020202090204" pitchFamily="34" charset="0"/>
              <a:buNone/>
              <a:defRPr/>
            </a:pPr>
            <a:r>
              <a:rPr lang="zh-CN" altLang="en-US" dirty="0">
                <a:solidFill>
                  <a:schemeClr val="tx1"/>
                </a:solidFill>
                <a:effectLst>
                  <a:outerShdw blurRad="38100" dist="38100" dir="2700000" algn="tl">
                    <a:srgbClr val="000000">
                      <a:alpha val="43137"/>
                    </a:srgbClr>
                  </a:outerShdw>
                </a:effectLst>
                <a:sym typeface="+mn-ea"/>
              </a:rPr>
              <a:t>            </a:t>
            </a:r>
            <a:r>
              <a:rPr lang="en-US" altLang="zh-CN" dirty="0">
                <a:solidFill>
                  <a:schemeClr val="tx1"/>
                </a:solidFill>
                <a:effectLst>
                  <a:outerShdw blurRad="38100" dist="38100" dir="2700000" algn="tl">
                    <a:srgbClr val="000000">
                      <a:alpha val="43137"/>
                    </a:srgbClr>
                  </a:outerShdw>
                </a:effectLst>
                <a:sym typeface="+mn-ea"/>
              </a:rPr>
              <a:t>——</a:t>
            </a:r>
            <a:r>
              <a:rPr lang="zh-CN" altLang="en-US" dirty="0">
                <a:solidFill>
                  <a:schemeClr val="tx1"/>
                </a:solidFill>
                <a:effectLst>
                  <a:outerShdw blurRad="38100" dist="38100" dir="2700000" algn="tl">
                    <a:srgbClr val="000000">
                      <a:alpha val="43137"/>
                    </a:srgbClr>
                  </a:outerShdw>
                </a:effectLst>
                <a:sym typeface="+mn-ea"/>
              </a:rPr>
              <a:t>前期刺激政策消化期</a:t>
            </a:r>
            <a:endParaRPr lang="zh-CN" dirty="0">
              <a:solidFill>
                <a:schemeClr val="tx1"/>
              </a:solidFill>
              <a:effectLst>
                <a:outerShdw blurRad="38100" dist="38100" dir="2700000" algn="tl">
                  <a:srgbClr val="000000">
                    <a:alpha val="43137"/>
                  </a:srgbClr>
                </a:outerShdw>
              </a:effectLst>
              <a:sym typeface="+mn-ea"/>
            </a:endParaRPr>
          </a:p>
          <a:p>
            <a:pPr marL="0" indent="0" eaLnBrk="1" fontAlgn="auto" hangingPunct="1">
              <a:lnSpc>
                <a:spcPct val="150000"/>
              </a:lnSpc>
              <a:spcAft>
                <a:spcPts val="0"/>
              </a:spcAft>
              <a:buFont typeface="Arial" panose="020B0604020202090204" pitchFamily="34" charset="0"/>
              <a:buNone/>
              <a:defRPr/>
            </a:pPr>
            <a:r>
              <a:rPr lang="zh-CN" sz="2000" dirty="0">
                <a:solidFill>
                  <a:schemeClr val="tx1"/>
                </a:solidFill>
                <a:effectLst>
                  <a:outerShdw blurRad="38100" dist="38100" dir="2700000" algn="tl">
                    <a:srgbClr val="000000">
                      <a:alpha val="43137"/>
                    </a:srgbClr>
                  </a:outerShdw>
                </a:effectLst>
                <a:sym typeface="+mn-ea"/>
              </a:rPr>
              <a:t>              </a:t>
            </a:r>
          </a:p>
          <a:p>
            <a:pPr marL="0" indent="0" eaLnBrk="1" fontAlgn="auto" hangingPunct="1">
              <a:lnSpc>
                <a:spcPct val="150000"/>
              </a:lnSpc>
              <a:spcAft>
                <a:spcPts val="0"/>
              </a:spcAft>
              <a:buFont typeface="Arial" panose="020B0604020202090204" pitchFamily="34" charset="0"/>
              <a:buNone/>
              <a:defRPr/>
            </a:pPr>
            <a:endParaRPr lang="zh-CN" altLang="en-US" sz="2000" dirty="0">
              <a:solidFill>
                <a:schemeClr val="tx1"/>
              </a:solidFill>
              <a:effectLst>
                <a:outerShdw blurRad="38100" dist="38100" dir="2700000" algn="tl">
                  <a:srgbClr val="000000">
                    <a:alpha val="43137"/>
                  </a:srgbClr>
                </a:outerShdw>
              </a:effectLst>
              <a:sym typeface="+mn-ea"/>
            </a:endParaRPr>
          </a:p>
        </p:txBody>
      </p:sp>
      <p:sp>
        <p:nvSpPr>
          <p:cNvPr id="2" name="圆角矩形 1"/>
          <p:cNvSpPr/>
          <p:nvPr/>
        </p:nvSpPr>
        <p:spPr>
          <a:xfrm>
            <a:off x="2744788" y="5256213"/>
            <a:ext cx="7202487" cy="914400"/>
          </a:xfrm>
          <a:prstGeom prst="roundRect">
            <a:avLst/>
          </a:prstGeom>
          <a:solidFill>
            <a:schemeClr val="bg2"/>
          </a:solidFill>
          <a:ln w="63500" cap="flat" cmpd="sng">
            <a:solidFill>
              <a:schemeClr val="bg2">
                <a:lumMod val="90000"/>
              </a:schemeClr>
            </a:solidFill>
            <a:miter lim="800000"/>
          </a:ln>
        </p:spPr>
        <p:txBody>
          <a:bodyPr anchor="ctr"/>
          <a:lstStyle/>
          <a:p>
            <a:pPr algn="ctr" eaLnBrk="1" fontAlgn="auto" hangingPunct="1">
              <a:spcBef>
                <a:spcPts val="0"/>
              </a:spcBef>
              <a:spcAft>
                <a:spcPts val="0"/>
              </a:spcAft>
              <a:defRPr/>
            </a:pPr>
            <a:r>
              <a:rPr lang="zh-CN" altLang="en-US" sz="2800">
                <a:solidFill>
                  <a:srgbClr val="C00000"/>
                </a:solidFill>
                <a:latin typeface="华文琥珀" panose="02010800040101010101" charset="-122"/>
                <a:ea typeface="华文琥珀" panose="02010800040101010101" charset="-122"/>
                <a:cs typeface="Arail" charset="0"/>
              </a:rPr>
              <a:t>认识新常态、适应新常态、引领新常态</a:t>
            </a:r>
          </a:p>
        </p:txBody>
      </p:sp>
    </p:spTree>
    <p:custDataLst>
      <p:tags r:id="rId1"/>
    </p:custData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经济增长率</a:t>
            </a:r>
          </a:p>
        </p:txBody>
      </p:sp>
      <p:pic>
        <p:nvPicPr>
          <p:cNvPr id="4" name="内容占位符 3"/>
          <p:cNvPicPr>
            <a:picLocks noGrp="1" noChangeAspect="1"/>
          </p:cNvPicPr>
          <p:nvPr>
            <p:ph idx="1"/>
          </p:nvPr>
        </p:nvPicPr>
        <p:blipFill>
          <a:blip r:embed="rId3"/>
          <a:stretch>
            <a:fillRect/>
          </a:stretch>
        </p:blipFill>
        <p:spPr>
          <a:xfrm>
            <a:off x="80645" y="1338580"/>
            <a:ext cx="12030710" cy="5440680"/>
          </a:xfrm>
          <a:prstGeom prst="rect">
            <a:avLst/>
          </a:prstGeom>
        </p:spPr>
      </p:pic>
    </p:spTree>
    <p:custDataLst>
      <p:tags r:id="rId1"/>
    </p:custData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title"/>
          </p:nvPr>
        </p:nvSpPr>
        <p:spPr>
          <a:xfrm>
            <a:off x="838200" y="450850"/>
            <a:ext cx="10515600" cy="973138"/>
          </a:xfrm>
        </p:spPr>
        <p:txBody>
          <a:bodyPr anchor="t"/>
          <a:lstStyle/>
          <a:p>
            <a:pPr eaLnBrk="1" hangingPunct="1"/>
            <a:r>
              <a:rPr lang="zh-CN" altLang="en-US" sz="3800">
                <a:solidFill>
                  <a:srgbClr val="C00000"/>
                </a:solidFill>
              </a:rPr>
              <a:t>四、中国经济增长新动能</a:t>
            </a:r>
          </a:p>
        </p:txBody>
      </p:sp>
      <p:sp>
        <p:nvSpPr>
          <p:cNvPr id="88067" name="Rectangle 3"/>
          <p:cNvSpPr>
            <a:spLocks noGrp="1"/>
          </p:cNvSpPr>
          <p:nvPr>
            <p:ph idx="1"/>
          </p:nvPr>
        </p:nvSpPr>
        <p:spPr>
          <a:xfrm>
            <a:off x="1223963" y="1493838"/>
            <a:ext cx="9745662" cy="4933950"/>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lumMod val="75000"/>
                    <a:lumOff val="25000"/>
                  </a:schemeClr>
                </a:solidFill>
              </a:rPr>
              <a:t>（一）中国经济高速增长的旧源泉</a:t>
            </a:r>
            <a:r>
              <a:rPr lang="en-US" altLang="zh-CN" b="1" dirty="0">
                <a:solidFill>
                  <a:srgbClr val="C00000"/>
                </a:solidFill>
                <a:effectLst>
                  <a:outerShdw blurRad="38100" dist="38100" dir="2700000" algn="tl">
                    <a:srgbClr val="000000">
                      <a:alpha val="43137"/>
                    </a:srgbClr>
                  </a:outerShdw>
                </a:effectLst>
                <a:sym typeface="+mn-ea"/>
              </a:rPr>
              <a:t> </a:t>
            </a:r>
            <a:r>
              <a:rPr lang="zh-CN" b="1" dirty="0">
                <a:solidFill>
                  <a:srgbClr val="C00000"/>
                </a:solidFill>
                <a:effectLst>
                  <a:outerShdw blurRad="38100" dist="38100" dir="2700000" algn="tl">
                    <a:srgbClr val="000000">
                      <a:alpha val="43137"/>
                    </a:srgbClr>
                  </a:outerShdw>
                </a:effectLst>
                <a:sym typeface="+mn-ea"/>
              </a:rPr>
              <a:t>      </a:t>
            </a:r>
            <a:endParaRPr lang="zh-CN" dirty="0">
              <a:solidFill>
                <a:srgbClr val="C00000"/>
              </a:solidFill>
              <a:effectLst>
                <a:outerShdw blurRad="38100" dist="38100" dir="2700000" algn="tl">
                  <a:srgbClr val="000000">
                    <a:alpha val="43137"/>
                  </a:srgbClr>
                </a:outerShdw>
              </a:effectLst>
              <a:sym typeface="+mn-ea"/>
            </a:endParaRPr>
          </a:p>
          <a:p>
            <a:pPr marL="0" indent="0" eaLnBrk="1" fontAlgn="auto" hangingPunct="1">
              <a:lnSpc>
                <a:spcPct val="15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r>
              <a:rPr lang="en-US" altLang="zh-CN" dirty="0">
                <a:solidFill>
                  <a:srgbClr val="C00000"/>
                </a:solidFill>
                <a:effectLst>
                  <a:outerShdw blurRad="38100" dist="38100" dir="2700000" algn="tl">
                    <a:srgbClr val="000000">
                      <a:alpha val="43137"/>
                    </a:srgbClr>
                  </a:outerShdw>
                </a:effectLst>
                <a:sym typeface="+mn-ea"/>
              </a:rPr>
              <a:t>  </a:t>
            </a:r>
            <a:r>
              <a:rPr lang="en-US" dirty="0">
                <a:solidFill>
                  <a:schemeClr val="tx1"/>
                </a:solidFill>
                <a:effectLst>
                  <a:outerShdw blurRad="38100" dist="38100" dir="2700000" algn="tl">
                    <a:srgbClr val="000000">
                      <a:alpha val="43137"/>
                    </a:srgbClr>
                  </a:outerShdw>
                </a:effectLst>
                <a:sym typeface="+mn-ea"/>
              </a:rPr>
              <a:t>1.  </a:t>
            </a:r>
            <a:r>
              <a:rPr lang="zh-CN" dirty="0">
                <a:solidFill>
                  <a:schemeClr val="tx1"/>
                </a:solidFill>
                <a:effectLst>
                  <a:outerShdw blurRad="38100" dist="38100" dir="2700000" algn="tl">
                    <a:srgbClr val="000000">
                      <a:alpha val="43137"/>
                    </a:srgbClr>
                  </a:outerShdw>
                </a:effectLst>
                <a:sym typeface="+mn-ea"/>
              </a:rPr>
              <a:t>市场化改革带来的制度红利</a:t>
            </a:r>
          </a:p>
          <a:p>
            <a:pPr marL="0" indent="0" eaLnBrk="1" fontAlgn="auto" hangingPunct="1">
              <a:lnSpc>
                <a:spcPct val="150000"/>
              </a:lnSpc>
              <a:spcAft>
                <a:spcPts val="0"/>
              </a:spcAft>
              <a:buFont typeface="Arial" panose="020B0604020202090204" pitchFamily="34" charset="0"/>
              <a:buNone/>
              <a:defRPr/>
            </a:pPr>
            <a:r>
              <a:rPr lang="en-US" dirty="0">
                <a:solidFill>
                  <a:schemeClr val="tx1"/>
                </a:solidFill>
                <a:effectLst>
                  <a:outerShdw blurRad="38100" dist="38100" dir="2700000" algn="tl">
                    <a:srgbClr val="000000">
                      <a:alpha val="43137"/>
                    </a:srgbClr>
                  </a:outerShdw>
                </a:effectLst>
                <a:sym typeface="+mn-ea"/>
              </a:rPr>
              <a:t>            2.  </a:t>
            </a:r>
            <a:r>
              <a:rPr lang="zh-CN" altLang="en-US" dirty="0">
                <a:solidFill>
                  <a:schemeClr val="tx1"/>
                </a:solidFill>
                <a:effectLst>
                  <a:outerShdw blurRad="38100" dist="38100" dir="2700000" algn="tl">
                    <a:srgbClr val="000000">
                      <a:alpha val="43137"/>
                    </a:srgbClr>
                  </a:outerShdw>
                </a:effectLst>
                <a:sym typeface="+mn-ea"/>
              </a:rPr>
              <a:t>全面对外开放带来的全球化红利</a:t>
            </a:r>
          </a:p>
          <a:p>
            <a:pPr marL="0" indent="0" eaLnBrk="1" fontAlgn="auto" hangingPunct="1">
              <a:lnSpc>
                <a:spcPct val="150000"/>
              </a:lnSpc>
              <a:spcAft>
                <a:spcPts val="0"/>
              </a:spcAft>
              <a:buFont typeface="Arial" panose="020B0604020202090204" pitchFamily="34" charset="0"/>
              <a:buNone/>
              <a:defRPr/>
            </a:pPr>
            <a:r>
              <a:rPr lang="zh-CN" altLang="en-US" dirty="0">
                <a:solidFill>
                  <a:schemeClr val="tx1"/>
                </a:solidFill>
                <a:effectLst>
                  <a:outerShdw blurRad="38100" dist="38100" dir="2700000" algn="tl">
                    <a:srgbClr val="000000">
                      <a:alpha val="43137"/>
                    </a:srgbClr>
                  </a:outerShdw>
                </a:effectLst>
                <a:sym typeface="+mn-ea"/>
              </a:rPr>
              <a:t>            </a:t>
            </a:r>
            <a:r>
              <a:rPr lang="en-US" altLang="zh-CN" dirty="0">
                <a:solidFill>
                  <a:schemeClr val="tx1"/>
                </a:solidFill>
                <a:effectLst>
                  <a:outerShdw blurRad="38100" dist="38100" dir="2700000" algn="tl">
                    <a:srgbClr val="000000">
                      <a:alpha val="43137"/>
                    </a:srgbClr>
                  </a:outerShdw>
                </a:effectLst>
                <a:sym typeface="+mn-ea"/>
              </a:rPr>
              <a:t>3. </a:t>
            </a:r>
            <a:r>
              <a:rPr lang="en-US" dirty="0">
                <a:solidFill>
                  <a:schemeClr val="tx1"/>
                </a:solidFill>
                <a:effectLst>
                  <a:outerShdw blurRad="38100" dist="38100" dir="2700000" algn="tl">
                    <a:srgbClr val="000000">
                      <a:alpha val="43137"/>
                    </a:srgbClr>
                  </a:outerShdw>
                </a:effectLst>
                <a:sym typeface="+mn-ea"/>
              </a:rPr>
              <a:t> </a:t>
            </a:r>
            <a:r>
              <a:rPr lang="zh-CN" altLang="en-US" dirty="0">
                <a:solidFill>
                  <a:schemeClr val="tx1"/>
                </a:solidFill>
                <a:effectLst>
                  <a:outerShdw blurRad="38100" dist="38100" dir="2700000" algn="tl">
                    <a:srgbClr val="000000">
                      <a:alpha val="43137"/>
                    </a:srgbClr>
                  </a:outerShdw>
                </a:effectLst>
                <a:sym typeface="+mn-ea"/>
              </a:rPr>
              <a:t>传统工业化驱动带来的工业化红利</a:t>
            </a:r>
            <a:r>
              <a:rPr lang="en-US" dirty="0">
                <a:solidFill>
                  <a:schemeClr val="tx1"/>
                </a:solidFill>
                <a:effectLst>
                  <a:outerShdw blurRad="38100" dist="38100" dir="2700000" algn="tl">
                    <a:srgbClr val="000000">
                      <a:alpha val="43137"/>
                    </a:srgbClr>
                  </a:outerShdw>
                </a:effectLst>
                <a:sym typeface="+mn-ea"/>
              </a:rPr>
              <a:t> </a:t>
            </a:r>
            <a:r>
              <a:rPr lang="zh-CN" altLang="en-US" dirty="0">
                <a:solidFill>
                  <a:schemeClr val="tx1"/>
                </a:solidFill>
                <a:effectLst>
                  <a:outerShdw blurRad="38100" dist="38100" dir="2700000" algn="tl">
                    <a:srgbClr val="000000">
                      <a:alpha val="43137"/>
                    </a:srgbClr>
                  </a:outerShdw>
                </a:effectLst>
                <a:sym typeface="+mn-ea"/>
              </a:rPr>
              <a:t>  </a:t>
            </a:r>
          </a:p>
          <a:p>
            <a:pPr marL="0" indent="0" eaLnBrk="1" fontAlgn="auto" hangingPunct="1">
              <a:lnSpc>
                <a:spcPct val="150000"/>
              </a:lnSpc>
              <a:spcAft>
                <a:spcPts val="0"/>
              </a:spcAft>
              <a:buFont typeface="Arial" panose="020B0604020202090204" pitchFamily="34" charset="0"/>
              <a:buNone/>
              <a:defRPr/>
            </a:pPr>
            <a:r>
              <a:rPr lang="zh-CN" altLang="en-US" dirty="0">
                <a:solidFill>
                  <a:schemeClr val="tx1"/>
                </a:solidFill>
                <a:effectLst>
                  <a:outerShdw blurRad="38100" dist="38100" dir="2700000" algn="tl">
                    <a:srgbClr val="000000">
                      <a:alpha val="43137"/>
                    </a:srgbClr>
                  </a:outerShdw>
                </a:effectLst>
                <a:sym typeface="+mn-ea"/>
              </a:rPr>
              <a:t>            </a:t>
            </a:r>
            <a:r>
              <a:rPr lang="en-US" altLang="zh-CN" dirty="0">
                <a:solidFill>
                  <a:schemeClr val="tx1"/>
                </a:solidFill>
                <a:effectLst>
                  <a:outerShdw blurRad="38100" dist="38100" dir="2700000" algn="tl">
                    <a:srgbClr val="000000">
                      <a:alpha val="43137"/>
                    </a:srgbClr>
                  </a:outerShdw>
                </a:effectLst>
                <a:sym typeface="+mn-ea"/>
              </a:rPr>
              <a:t>4.  </a:t>
            </a:r>
            <a:r>
              <a:rPr lang="zh-CN" altLang="en-US" dirty="0">
                <a:solidFill>
                  <a:schemeClr val="tx1"/>
                </a:solidFill>
                <a:effectLst>
                  <a:outerShdw blurRad="38100" dist="38100" dir="2700000" algn="tl">
                    <a:srgbClr val="000000">
                      <a:alpha val="43137"/>
                    </a:srgbClr>
                  </a:outerShdw>
                </a:effectLst>
                <a:sym typeface="+mn-ea"/>
              </a:rPr>
              <a:t>农村剩余劳动力带来的人口红利</a:t>
            </a:r>
          </a:p>
          <a:p>
            <a:pPr marL="0" indent="0" eaLnBrk="1" fontAlgn="auto" hangingPunct="1">
              <a:lnSpc>
                <a:spcPct val="150000"/>
              </a:lnSpc>
              <a:spcAft>
                <a:spcPts val="0"/>
              </a:spcAft>
              <a:buFont typeface="Arial" panose="020B0604020202090204" pitchFamily="34" charset="0"/>
              <a:buNone/>
              <a:defRPr/>
            </a:pPr>
            <a:r>
              <a:rPr lang="zh-CN" altLang="en-US" dirty="0">
                <a:solidFill>
                  <a:schemeClr val="tx1"/>
                </a:solidFill>
                <a:effectLst>
                  <a:outerShdw blurRad="38100" dist="38100" dir="2700000" algn="tl">
                    <a:srgbClr val="000000">
                      <a:alpha val="43137"/>
                    </a:srgbClr>
                  </a:outerShdw>
                </a:effectLst>
                <a:sym typeface="+mn-ea"/>
              </a:rPr>
              <a:t>            </a:t>
            </a:r>
            <a:r>
              <a:rPr lang="en-US" altLang="zh-CN" dirty="0">
                <a:solidFill>
                  <a:schemeClr val="tx1"/>
                </a:solidFill>
                <a:effectLst>
                  <a:outerShdw blurRad="38100" dist="38100" dir="2700000" algn="tl">
                    <a:srgbClr val="000000">
                      <a:alpha val="43137"/>
                    </a:srgbClr>
                  </a:outerShdw>
                </a:effectLst>
                <a:sym typeface="+mn-ea"/>
              </a:rPr>
              <a:t>5.  </a:t>
            </a:r>
            <a:r>
              <a:rPr lang="zh-CN" altLang="en-US" dirty="0">
                <a:solidFill>
                  <a:schemeClr val="tx1"/>
                </a:solidFill>
                <a:effectLst>
                  <a:outerShdw blurRad="38100" dist="38100" dir="2700000" algn="tl">
                    <a:srgbClr val="000000">
                      <a:alpha val="43137"/>
                    </a:srgbClr>
                  </a:outerShdw>
                </a:effectLst>
                <a:sym typeface="+mn-ea"/>
              </a:rPr>
              <a:t>高储蓄拉动的经济增长。         </a:t>
            </a:r>
          </a:p>
        </p:txBody>
      </p:sp>
    </p:spTree>
    <p:custDataLst>
      <p:tags r:id="rId1"/>
    </p:custData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国内机制"/>
          <p:cNvPicPr>
            <a:picLocks noGrp="1" noChangeAspect="1"/>
          </p:cNvPicPr>
          <p:nvPr>
            <p:ph idx="1"/>
          </p:nvPr>
        </p:nvPicPr>
        <p:blipFill>
          <a:blip r:embed="rId3"/>
          <a:stretch>
            <a:fillRect/>
          </a:stretch>
        </p:blipFill>
        <p:spPr>
          <a:xfrm>
            <a:off x="0" y="0"/>
            <a:ext cx="8480425" cy="6912610"/>
          </a:xfrm>
          <a:prstGeom prst="rect">
            <a:avLst/>
          </a:prstGeom>
        </p:spPr>
      </p:pic>
      <p:sp>
        <p:nvSpPr>
          <p:cNvPr id="6" name="圆角矩形 5"/>
          <p:cNvSpPr/>
          <p:nvPr/>
        </p:nvSpPr>
        <p:spPr>
          <a:xfrm>
            <a:off x="8656320" y="3198495"/>
            <a:ext cx="1903095" cy="719455"/>
          </a:xfrm>
          <a:prstGeom prst="roundRect">
            <a:avLst/>
          </a:prstGeom>
          <a:noFill/>
          <a:ln w="63500" cap="flat" cmpd="sng">
            <a:solidFill>
              <a:schemeClr val="accent1"/>
            </a:solidFill>
            <a:miter lim="800000"/>
          </a:ln>
        </p:spPr>
        <p:txBody>
          <a:bodyPr anchor="ctr"/>
          <a:lstStyle/>
          <a:p>
            <a:pPr algn="ctr"/>
            <a:r>
              <a:rPr lang="zh-CN" altLang="en-US" sz="2400" b="1">
                <a:solidFill>
                  <a:schemeClr val="tx1"/>
                </a:solidFill>
                <a:latin typeface="Arail" charset="0"/>
                <a:ea typeface="Arail" charset="0"/>
                <a:cs typeface="Arail" charset="0"/>
              </a:rPr>
              <a:t>高储蓄</a:t>
            </a:r>
          </a:p>
        </p:txBody>
      </p:sp>
      <p:sp>
        <p:nvSpPr>
          <p:cNvPr id="8" name="圆角矩形 7"/>
          <p:cNvSpPr/>
          <p:nvPr/>
        </p:nvSpPr>
        <p:spPr>
          <a:xfrm>
            <a:off x="8656320" y="6138545"/>
            <a:ext cx="1903095" cy="719455"/>
          </a:xfrm>
          <a:prstGeom prst="roundRect">
            <a:avLst/>
          </a:prstGeom>
          <a:noFill/>
          <a:ln w="63500" cap="flat" cmpd="sng">
            <a:solidFill>
              <a:schemeClr val="accent1"/>
            </a:solidFill>
            <a:miter lim="800000"/>
          </a:ln>
        </p:spPr>
        <p:txBody>
          <a:bodyPr anchor="ctr"/>
          <a:lstStyle/>
          <a:p>
            <a:pPr algn="ctr"/>
            <a:r>
              <a:rPr lang="zh-CN" altLang="en-US" sz="2400" b="1">
                <a:solidFill>
                  <a:schemeClr val="tx1"/>
                </a:solidFill>
                <a:latin typeface="Arail" charset="0"/>
                <a:ea typeface="Arail" charset="0"/>
                <a:cs typeface="Arail" charset="0"/>
              </a:rPr>
              <a:t>农村劳动力</a:t>
            </a:r>
          </a:p>
        </p:txBody>
      </p:sp>
      <p:sp>
        <p:nvSpPr>
          <p:cNvPr id="9" name="圆角矩形 8"/>
          <p:cNvSpPr/>
          <p:nvPr/>
        </p:nvSpPr>
        <p:spPr>
          <a:xfrm>
            <a:off x="8656320" y="1655445"/>
            <a:ext cx="1903095" cy="719455"/>
          </a:xfrm>
          <a:prstGeom prst="roundRect">
            <a:avLst/>
          </a:prstGeom>
          <a:noFill/>
          <a:ln w="63500" cap="flat" cmpd="sng">
            <a:solidFill>
              <a:schemeClr val="accent1"/>
            </a:solidFill>
            <a:miter lim="800000"/>
          </a:ln>
        </p:spPr>
        <p:txBody>
          <a:bodyPr anchor="ctr"/>
          <a:lstStyle/>
          <a:p>
            <a:pPr algn="ctr"/>
            <a:r>
              <a:rPr lang="zh-CN" altLang="en-US" sz="2400" b="1">
                <a:solidFill>
                  <a:schemeClr val="tx1"/>
                </a:solidFill>
                <a:latin typeface="Arail" charset="0"/>
                <a:ea typeface="Arail" charset="0"/>
                <a:cs typeface="Arail" charset="0"/>
              </a:rPr>
              <a:t>全球化</a:t>
            </a:r>
          </a:p>
        </p:txBody>
      </p:sp>
      <p:sp>
        <p:nvSpPr>
          <p:cNvPr id="10" name="圆角矩形 9"/>
          <p:cNvSpPr/>
          <p:nvPr/>
        </p:nvSpPr>
        <p:spPr>
          <a:xfrm>
            <a:off x="8741410" y="4668520"/>
            <a:ext cx="1903095" cy="719455"/>
          </a:xfrm>
          <a:prstGeom prst="roundRect">
            <a:avLst/>
          </a:prstGeom>
          <a:noFill/>
          <a:ln w="63500" cap="flat" cmpd="sng">
            <a:solidFill>
              <a:schemeClr val="accent1"/>
            </a:solidFill>
            <a:miter lim="800000"/>
          </a:ln>
        </p:spPr>
        <p:txBody>
          <a:bodyPr anchor="ctr"/>
          <a:lstStyle/>
          <a:p>
            <a:pPr algn="ctr"/>
            <a:r>
              <a:rPr lang="zh-CN" altLang="en-US" sz="2400" b="1">
                <a:solidFill>
                  <a:schemeClr val="tx1"/>
                </a:solidFill>
                <a:latin typeface="Arail" charset="0"/>
                <a:ea typeface="Arail" charset="0"/>
                <a:cs typeface="Arail" charset="0"/>
              </a:rPr>
              <a:t>工业化</a:t>
            </a:r>
          </a:p>
        </p:txBody>
      </p:sp>
      <p:sp>
        <p:nvSpPr>
          <p:cNvPr id="11" name="圆角矩形 10"/>
          <p:cNvSpPr/>
          <p:nvPr/>
        </p:nvSpPr>
        <p:spPr>
          <a:xfrm>
            <a:off x="2115185" y="2209800"/>
            <a:ext cx="1363980" cy="751840"/>
          </a:xfrm>
          <a:prstGeom prst="roundRect">
            <a:avLst/>
          </a:prstGeom>
          <a:noFill/>
          <a:ln w="63500" cap="flat" cmpd="sng">
            <a:solidFill>
              <a:srgbClr val="C00000"/>
            </a:solidFill>
            <a:miter lim="800000"/>
          </a:ln>
        </p:spPr>
        <p:txBody>
          <a:bodyPr anchor="ctr"/>
          <a:lstStyle/>
          <a:p>
            <a:pPr algn="ctr"/>
            <a:endParaRPr lang="zh-CN" altLang="en-US">
              <a:solidFill>
                <a:schemeClr val="tx1"/>
              </a:solidFill>
              <a:latin typeface="Arail" charset="0"/>
              <a:ea typeface="Arail" charset="0"/>
              <a:cs typeface="Arail" charset="0"/>
            </a:endParaRPr>
          </a:p>
        </p:txBody>
      </p:sp>
    </p:spTree>
    <p:custDataLst>
      <p:tags r:id="rId1"/>
    </p:custData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descr="国际机制"/>
          <p:cNvPicPr>
            <a:picLocks noGrp="1" noChangeAspect="1"/>
          </p:cNvPicPr>
          <p:nvPr>
            <p:ph idx="1"/>
          </p:nvPr>
        </p:nvPicPr>
        <p:blipFill>
          <a:blip r:embed="rId3"/>
          <a:stretch>
            <a:fillRect/>
          </a:stretch>
        </p:blipFill>
        <p:spPr>
          <a:xfrm>
            <a:off x="91440" y="0"/>
            <a:ext cx="8325485" cy="6825615"/>
          </a:xfrm>
          <a:prstGeom prst="rect">
            <a:avLst/>
          </a:prstGeom>
        </p:spPr>
      </p:pic>
      <p:sp>
        <p:nvSpPr>
          <p:cNvPr id="9" name="圆角矩形 8"/>
          <p:cNvSpPr/>
          <p:nvPr/>
        </p:nvSpPr>
        <p:spPr>
          <a:xfrm>
            <a:off x="8656320" y="1655445"/>
            <a:ext cx="1903095" cy="719455"/>
          </a:xfrm>
          <a:prstGeom prst="roundRect">
            <a:avLst/>
          </a:prstGeom>
          <a:noFill/>
          <a:ln w="63500" cap="flat" cmpd="sng">
            <a:solidFill>
              <a:schemeClr val="accent1"/>
            </a:solidFill>
            <a:miter lim="800000"/>
          </a:ln>
        </p:spPr>
        <p:txBody>
          <a:bodyPr anchor="ctr"/>
          <a:lstStyle/>
          <a:p>
            <a:pPr algn="ctr"/>
            <a:r>
              <a:rPr lang="zh-CN" altLang="en-US" sz="2400" b="1">
                <a:solidFill>
                  <a:schemeClr val="tx1"/>
                </a:solidFill>
                <a:latin typeface="Arail" charset="0"/>
                <a:ea typeface="Arail" charset="0"/>
                <a:cs typeface="Arail" charset="0"/>
              </a:rPr>
              <a:t>全球化</a:t>
            </a:r>
          </a:p>
        </p:txBody>
      </p:sp>
      <p:sp>
        <p:nvSpPr>
          <p:cNvPr id="11" name="圆角矩形 10"/>
          <p:cNvSpPr/>
          <p:nvPr/>
        </p:nvSpPr>
        <p:spPr>
          <a:xfrm>
            <a:off x="6944360" y="1109980"/>
            <a:ext cx="1363980" cy="751840"/>
          </a:xfrm>
          <a:prstGeom prst="roundRect">
            <a:avLst/>
          </a:prstGeom>
          <a:noFill/>
          <a:ln w="63500" cap="flat" cmpd="sng">
            <a:solidFill>
              <a:srgbClr val="C00000"/>
            </a:solidFill>
            <a:miter lim="800000"/>
          </a:ln>
        </p:spPr>
        <p:txBody>
          <a:bodyPr anchor="ctr"/>
          <a:lstStyle/>
          <a:p>
            <a:pPr algn="ctr"/>
            <a:endParaRPr lang="zh-CN" altLang="en-US">
              <a:solidFill>
                <a:schemeClr val="tx1"/>
              </a:solidFill>
              <a:latin typeface="Arail" charset="0"/>
              <a:ea typeface="Arail" charset="0"/>
              <a:cs typeface="Arail" charset="0"/>
            </a:endParaRPr>
          </a:p>
        </p:txBody>
      </p:sp>
    </p:spTree>
    <p:custDataLst>
      <p:tags r:id="rId1"/>
    </p:custData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p:nvPr>
        </p:nvSpPr>
        <p:spPr>
          <a:xfrm>
            <a:off x="838200" y="450850"/>
            <a:ext cx="10515600" cy="973138"/>
          </a:xfrm>
        </p:spPr>
        <p:txBody>
          <a:bodyPr anchor="t"/>
          <a:lstStyle/>
          <a:p>
            <a:pPr eaLnBrk="1" hangingPunct="1"/>
            <a:r>
              <a:rPr lang="zh-CN" altLang="en-US" sz="3800">
                <a:solidFill>
                  <a:srgbClr val="C00000"/>
                </a:solidFill>
              </a:rPr>
              <a:t>四、中国经济增长新动能</a:t>
            </a:r>
          </a:p>
        </p:txBody>
      </p:sp>
      <p:sp>
        <p:nvSpPr>
          <p:cNvPr id="88067" name="Rectangle 3"/>
          <p:cNvSpPr>
            <a:spLocks noGrp="1"/>
          </p:cNvSpPr>
          <p:nvPr>
            <p:ph idx="1"/>
          </p:nvPr>
        </p:nvSpPr>
        <p:spPr>
          <a:xfrm>
            <a:off x="1223963" y="1493838"/>
            <a:ext cx="9745662" cy="4933950"/>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lumMod val="75000"/>
                    <a:lumOff val="25000"/>
                  </a:schemeClr>
                </a:solidFill>
              </a:rPr>
              <a:t>（二）中国经济增长的新动能</a:t>
            </a:r>
            <a:r>
              <a:rPr lang="en-US" altLang="zh-CN" b="1" dirty="0">
                <a:solidFill>
                  <a:srgbClr val="C00000"/>
                </a:solidFill>
                <a:effectLst>
                  <a:outerShdw blurRad="38100" dist="38100" dir="2700000" algn="tl">
                    <a:srgbClr val="000000">
                      <a:alpha val="43137"/>
                    </a:srgbClr>
                  </a:outerShdw>
                </a:effectLst>
                <a:sym typeface="+mn-ea"/>
              </a:rPr>
              <a:t> </a:t>
            </a:r>
            <a:r>
              <a:rPr lang="zh-CN" b="1" dirty="0">
                <a:solidFill>
                  <a:srgbClr val="C00000"/>
                </a:solidFill>
                <a:effectLst>
                  <a:outerShdw blurRad="38100" dist="38100" dir="2700000" algn="tl">
                    <a:srgbClr val="000000">
                      <a:alpha val="43137"/>
                    </a:srgbClr>
                  </a:outerShdw>
                </a:effectLst>
                <a:sym typeface="+mn-ea"/>
              </a:rPr>
              <a:t>      </a:t>
            </a:r>
            <a:endParaRPr lang="zh-CN" dirty="0">
              <a:solidFill>
                <a:srgbClr val="C00000"/>
              </a:solidFill>
              <a:effectLst>
                <a:outerShdw blurRad="38100" dist="38100" dir="2700000" algn="tl">
                  <a:srgbClr val="000000">
                    <a:alpha val="43137"/>
                  </a:srgbClr>
                </a:outerShdw>
              </a:effectLst>
              <a:sym typeface="+mn-ea"/>
            </a:endParaRPr>
          </a:p>
          <a:p>
            <a:pPr marL="0" indent="0" eaLnBrk="1" fontAlgn="auto" hangingPunct="1">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r>
              <a:rPr lang="en-US" sz="2000" dirty="0">
                <a:solidFill>
                  <a:schemeClr val="tx1"/>
                </a:solidFill>
                <a:effectLst>
                  <a:outerShdw blurRad="38100" dist="38100" dir="2700000" algn="tl">
                    <a:srgbClr val="000000">
                      <a:alpha val="43137"/>
                    </a:srgbClr>
                  </a:outerShdw>
                </a:effectLst>
                <a:sym typeface="+mn-ea"/>
              </a:rPr>
              <a:t>1.  </a:t>
            </a:r>
            <a:r>
              <a:rPr lang="zh-CN" sz="2000" dirty="0">
                <a:solidFill>
                  <a:schemeClr val="tx1"/>
                </a:solidFill>
                <a:effectLst>
                  <a:outerShdw blurRad="38100" dist="38100" dir="2700000" algn="tl">
                    <a:srgbClr val="000000">
                      <a:alpha val="43137"/>
                    </a:srgbClr>
                  </a:outerShdw>
                </a:effectLst>
                <a:sym typeface="+mn-ea"/>
              </a:rPr>
              <a:t>技术前沿创新</a:t>
            </a:r>
          </a:p>
          <a:p>
            <a:pPr marL="0" indent="0" eaLnBrk="1" fontAlgn="auto" hangingPunct="1">
              <a:spcAft>
                <a:spcPts val="0"/>
              </a:spcAft>
              <a:buFont typeface="Arial" panose="020B0604020202090204" pitchFamily="34" charset="0"/>
              <a:buNone/>
              <a:defRPr/>
            </a:pPr>
            <a:r>
              <a:rPr lang="en-US" sz="2000" dirty="0">
                <a:solidFill>
                  <a:schemeClr val="tx1"/>
                </a:solidFill>
                <a:effectLst>
                  <a:outerShdw blurRad="38100" dist="38100" dir="2700000" algn="tl">
                    <a:srgbClr val="000000">
                      <a:alpha val="43137"/>
                    </a:srgbClr>
                  </a:outerShdw>
                </a:effectLst>
                <a:sym typeface="+mn-ea"/>
              </a:rPr>
              <a:t>            2.  </a:t>
            </a:r>
            <a:r>
              <a:rPr lang="zh-CN" altLang="en-US" sz="2000" dirty="0">
                <a:solidFill>
                  <a:schemeClr val="tx1"/>
                </a:solidFill>
                <a:effectLst>
                  <a:outerShdw blurRad="38100" dist="38100" dir="2700000" algn="tl">
                    <a:srgbClr val="000000">
                      <a:alpha val="43137"/>
                    </a:srgbClr>
                  </a:outerShdw>
                </a:effectLst>
                <a:sym typeface="+mn-ea"/>
              </a:rPr>
              <a:t>人口质量红利（</a:t>
            </a:r>
            <a:r>
              <a:rPr lang="zh-CN" altLang="en-US" sz="2000" dirty="0">
                <a:solidFill>
                  <a:srgbClr val="7030A0"/>
                </a:solidFill>
                <a:effectLst>
                  <a:outerShdw blurRad="38100" dist="38100" dir="2700000" algn="tl">
                    <a:srgbClr val="000000">
                      <a:alpha val="43137"/>
                    </a:srgbClr>
                  </a:outerShdw>
                </a:effectLst>
                <a:sym typeface="+mn-ea"/>
              </a:rPr>
              <a:t>性别红利</a:t>
            </a:r>
            <a:r>
              <a:rPr lang="zh-CN" altLang="en-US" sz="2000" dirty="0">
                <a:solidFill>
                  <a:schemeClr val="tx1"/>
                </a:solidFill>
                <a:effectLst>
                  <a:outerShdw blurRad="38100" dist="38100" dir="2700000" algn="tl">
                    <a:srgbClr val="000000">
                      <a:alpha val="43137"/>
                    </a:srgbClr>
                  </a:outerShdw>
                </a:effectLst>
                <a:sym typeface="+mn-ea"/>
              </a:rPr>
              <a:t>）</a:t>
            </a:r>
          </a:p>
          <a:p>
            <a:pPr marL="0" indent="0" eaLnBrk="1" fontAlgn="auto" hangingPunct="1">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rPr>
              <a:t>            </a:t>
            </a:r>
            <a:r>
              <a:rPr lang="en-US" altLang="zh-CN" sz="2000" dirty="0">
                <a:solidFill>
                  <a:schemeClr val="tx1"/>
                </a:solidFill>
                <a:effectLst>
                  <a:outerShdw blurRad="38100" dist="38100" dir="2700000" algn="tl">
                    <a:srgbClr val="000000">
                      <a:alpha val="43137"/>
                    </a:srgbClr>
                  </a:outerShdw>
                </a:effectLst>
                <a:sym typeface="+mn-ea"/>
              </a:rPr>
              <a:t>3. </a:t>
            </a:r>
            <a:r>
              <a:rPr lang="en-US" sz="2000" dirty="0">
                <a:solidFill>
                  <a:schemeClr val="tx1"/>
                </a:solidFill>
                <a:effectLst>
                  <a:outerShdw blurRad="38100" dist="38100" dir="2700000" algn="tl">
                    <a:srgbClr val="000000">
                      <a:alpha val="43137"/>
                    </a:srgbClr>
                  </a:outerShdw>
                </a:effectLst>
                <a:sym typeface="+mn-ea"/>
              </a:rPr>
              <a:t> </a:t>
            </a:r>
            <a:r>
              <a:rPr lang="zh-CN" sz="2000" dirty="0">
                <a:solidFill>
                  <a:schemeClr val="tx1"/>
                </a:solidFill>
                <a:effectLst>
                  <a:outerShdw blurRad="38100" dist="38100" dir="2700000" algn="tl">
                    <a:srgbClr val="000000">
                      <a:alpha val="43137"/>
                    </a:srgbClr>
                  </a:outerShdw>
                </a:effectLst>
                <a:sym typeface="+mn-ea"/>
              </a:rPr>
              <a:t>技术创新导向的民间设备投资</a:t>
            </a:r>
            <a:r>
              <a:rPr lang="zh-CN" altLang="en-US" sz="2000" dirty="0">
                <a:solidFill>
                  <a:schemeClr val="tx1"/>
                </a:solidFill>
                <a:effectLst>
                  <a:outerShdw blurRad="38100" dist="38100" dir="2700000" algn="tl">
                    <a:srgbClr val="000000">
                      <a:alpha val="43137"/>
                    </a:srgbClr>
                  </a:outerShdw>
                </a:effectLst>
                <a:sym typeface="+mn-ea"/>
              </a:rPr>
              <a:t>  </a:t>
            </a:r>
          </a:p>
          <a:p>
            <a:pPr marL="0" indent="0" eaLnBrk="1" fontAlgn="auto" hangingPunct="1">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rPr>
              <a:t>            </a:t>
            </a:r>
            <a:r>
              <a:rPr lang="en-US" altLang="zh-CN" sz="2000" dirty="0">
                <a:solidFill>
                  <a:schemeClr val="tx1"/>
                </a:solidFill>
                <a:effectLst>
                  <a:outerShdw blurRad="38100" dist="38100" dir="2700000" algn="tl">
                    <a:srgbClr val="000000">
                      <a:alpha val="43137"/>
                    </a:srgbClr>
                  </a:outerShdw>
                </a:effectLst>
                <a:sym typeface="+mn-ea"/>
              </a:rPr>
              <a:t>4.  </a:t>
            </a:r>
            <a:r>
              <a:rPr lang="zh-CN" altLang="en-US" sz="2000" dirty="0">
                <a:solidFill>
                  <a:schemeClr val="tx1"/>
                </a:solidFill>
                <a:effectLst>
                  <a:outerShdw blurRad="38100" dist="38100" dir="2700000" algn="tl">
                    <a:srgbClr val="000000">
                      <a:alpha val="43137"/>
                    </a:srgbClr>
                  </a:outerShdw>
                </a:effectLst>
                <a:sym typeface="+mn-ea"/>
              </a:rPr>
              <a:t>以质量提升为导向的农业现代化和深度工业化</a:t>
            </a:r>
          </a:p>
          <a:p>
            <a:pPr marL="0" indent="0" eaLnBrk="1" fontAlgn="auto" hangingPunct="1">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rPr>
              <a:t>            </a:t>
            </a:r>
            <a:r>
              <a:rPr lang="en-US" altLang="zh-CN" sz="2000" dirty="0">
                <a:solidFill>
                  <a:schemeClr val="tx1"/>
                </a:solidFill>
                <a:effectLst>
                  <a:outerShdw blurRad="38100" dist="38100" dir="2700000" algn="tl">
                    <a:srgbClr val="000000">
                      <a:alpha val="43137"/>
                    </a:srgbClr>
                  </a:outerShdw>
                </a:effectLst>
                <a:sym typeface="+mn-ea"/>
              </a:rPr>
              <a:t>5.  </a:t>
            </a:r>
            <a:r>
              <a:rPr lang="zh-CN" altLang="en-US" sz="2000" dirty="0">
                <a:solidFill>
                  <a:schemeClr val="tx1"/>
                </a:solidFill>
                <a:effectLst>
                  <a:outerShdw blurRad="38100" dist="38100" dir="2700000" algn="tl">
                    <a:srgbClr val="000000">
                      <a:alpha val="43137"/>
                    </a:srgbClr>
                  </a:outerShdw>
                </a:effectLst>
                <a:sym typeface="+mn-ea"/>
              </a:rPr>
              <a:t>新型开放并提升国民消费水平</a:t>
            </a:r>
          </a:p>
          <a:p>
            <a:pPr marL="0" indent="0" eaLnBrk="1" fontAlgn="auto" hangingPunct="1">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rPr>
              <a:t>            </a:t>
            </a:r>
            <a:r>
              <a:rPr lang="en-US" altLang="zh-CN" sz="2000" dirty="0">
                <a:solidFill>
                  <a:schemeClr val="tx1"/>
                </a:solidFill>
                <a:effectLst>
                  <a:outerShdw blurRad="38100" dist="38100" dir="2700000" algn="tl">
                    <a:srgbClr val="000000">
                      <a:alpha val="43137"/>
                    </a:srgbClr>
                  </a:outerShdw>
                </a:effectLst>
                <a:sym typeface="+mn-ea"/>
              </a:rPr>
              <a:t>6.  </a:t>
            </a:r>
            <a:r>
              <a:rPr lang="zh-CN" altLang="en-US" sz="2000" dirty="0">
                <a:solidFill>
                  <a:schemeClr val="tx1"/>
                </a:solidFill>
                <a:effectLst>
                  <a:outerShdw blurRad="38100" dist="38100" dir="2700000" algn="tl">
                    <a:srgbClr val="000000">
                      <a:alpha val="43137"/>
                    </a:srgbClr>
                  </a:outerShdw>
                </a:effectLst>
                <a:sym typeface="+mn-ea"/>
              </a:rPr>
              <a:t>以</a:t>
            </a:r>
            <a:r>
              <a:rPr lang="zh-CN" altLang="en-US" sz="2000" dirty="0">
                <a:solidFill>
                  <a:srgbClr val="FF0000"/>
                </a:solidFill>
                <a:effectLst>
                  <a:outerShdw blurRad="38100" dist="38100" dir="2700000" algn="tl">
                    <a:srgbClr val="000000">
                      <a:alpha val="43137"/>
                    </a:srgbClr>
                  </a:outerShdw>
                </a:effectLst>
                <a:sym typeface="+mn-ea"/>
              </a:rPr>
              <a:t>城市群</a:t>
            </a:r>
            <a:r>
              <a:rPr lang="zh-CN" altLang="en-US" sz="2000" dirty="0">
                <a:solidFill>
                  <a:schemeClr val="tx1"/>
                </a:solidFill>
                <a:effectLst>
                  <a:outerShdw blurRad="38100" dist="38100" dir="2700000" algn="tl">
                    <a:srgbClr val="000000">
                      <a:alpha val="43137"/>
                    </a:srgbClr>
                  </a:outerShdw>
                </a:effectLst>
                <a:sym typeface="+mn-ea"/>
              </a:rPr>
              <a:t>一体化为代表的深度城市化</a:t>
            </a:r>
          </a:p>
          <a:p>
            <a:pPr marL="0" indent="0" eaLnBrk="1" fontAlgn="auto" hangingPunct="1">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rPr>
              <a:t>            </a:t>
            </a:r>
            <a:r>
              <a:rPr lang="en-US" altLang="zh-CN" sz="2000" dirty="0">
                <a:solidFill>
                  <a:schemeClr val="tx1"/>
                </a:solidFill>
                <a:effectLst>
                  <a:outerShdw blurRad="38100" dist="38100" dir="2700000" algn="tl">
                    <a:srgbClr val="000000">
                      <a:alpha val="43137"/>
                    </a:srgbClr>
                  </a:outerShdw>
                </a:effectLst>
                <a:sym typeface="+mn-ea"/>
              </a:rPr>
              <a:t>7.  </a:t>
            </a:r>
            <a:r>
              <a:rPr lang="zh-CN" altLang="en-US" sz="2000" dirty="0">
                <a:solidFill>
                  <a:schemeClr val="tx1"/>
                </a:solidFill>
                <a:effectLst>
                  <a:outerShdw blurRad="38100" dist="38100" dir="2700000" algn="tl">
                    <a:srgbClr val="000000">
                      <a:alpha val="43137"/>
                    </a:srgbClr>
                  </a:outerShdw>
                </a:effectLst>
                <a:sym typeface="+mn-ea"/>
              </a:rPr>
              <a:t>结构性改革红利         </a:t>
            </a:r>
          </a:p>
        </p:txBody>
      </p:sp>
    </p:spTree>
    <p:custDataLst>
      <p:tags r:id="rId1"/>
    </p:custData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2"/>
            </p:custDataLst>
          </p:nvPr>
        </p:nvSpPr>
        <p:spPr>
          <a:xfrm>
            <a:off x="8382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人口结构调整</a:t>
            </a:r>
          </a:p>
        </p:txBody>
      </p:sp>
      <p:sp>
        <p:nvSpPr>
          <p:cNvPr id="5" name="等腰三角形 4"/>
          <p:cNvSpPr/>
          <p:nvPr>
            <p:custDataLst>
              <p:tags r:id="rId3"/>
            </p:custDataLst>
          </p:nvPr>
        </p:nvSpPr>
        <p:spPr>
          <a:xfrm>
            <a:off x="8382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6" name="椭圆 5"/>
          <p:cNvSpPr/>
          <p:nvPr>
            <p:custDataLst>
              <p:tags r:id="rId4"/>
            </p:custDataLst>
          </p:nvPr>
        </p:nvSpPr>
        <p:spPr>
          <a:xfrm>
            <a:off x="14938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一</a:t>
            </a:r>
          </a:p>
        </p:txBody>
      </p:sp>
      <p:sp>
        <p:nvSpPr>
          <p:cNvPr id="14" name="任意多边形 13"/>
          <p:cNvSpPr/>
          <p:nvPr>
            <p:custDataLst>
              <p:tags r:id="rId5"/>
            </p:custDataLst>
          </p:nvPr>
        </p:nvSpPr>
        <p:spPr>
          <a:xfrm>
            <a:off x="36576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产业结构调整</a:t>
            </a:r>
          </a:p>
        </p:txBody>
      </p:sp>
      <p:sp>
        <p:nvSpPr>
          <p:cNvPr id="15" name="等腰三角形 14"/>
          <p:cNvSpPr/>
          <p:nvPr>
            <p:custDataLst>
              <p:tags r:id="rId6"/>
            </p:custDataLst>
          </p:nvPr>
        </p:nvSpPr>
        <p:spPr>
          <a:xfrm>
            <a:off x="36576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16" name="椭圆 15"/>
          <p:cNvSpPr/>
          <p:nvPr>
            <p:custDataLst>
              <p:tags r:id="rId7"/>
            </p:custDataLst>
          </p:nvPr>
        </p:nvSpPr>
        <p:spPr>
          <a:xfrm>
            <a:off x="43132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二</a:t>
            </a:r>
          </a:p>
        </p:txBody>
      </p:sp>
      <p:sp>
        <p:nvSpPr>
          <p:cNvPr id="18" name="任意多边形 17"/>
          <p:cNvSpPr/>
          <p:nvPr>
            <p:custDataLst>
              <p:tags r:id="rId8"/>
            </p:custDataLst>
          </p:nvPr>
        </p:nvSpPr>
        <p:spPr>
          <a:xfrm>
            <a:off x="64770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供给侧</a:t>
            </a:r>
          </a:p>
          <a:p>
            <a:pPr algn="ctr" eaLnBrk="1" fontAlgn="auto" hangingPunct="1">
              <a:lnSpc>
                <a:spcPct val="120000"/>
              </a:lnSpc>
              <a:spcBef>
                <a:spcPts val="200"/>
              </a:spcBef>
              <a:spcAft>
                <a:spcPts val="200"/>
              </a:spcAft>
              <a:defRPr/>
            </a:pPr>
            <a:r>
              <a:rPr lang="zh-CN" altLang="en-US" sz="2000" b="1" dirty="0">
                <a:solidFill>
                  <a:schemeClr val="bg1"/>
                </a:solidFill>
              </a:rPr>
              <a:t>结构性改革</a:t>
            </a:r>
          </a:p>
        </p:txBody>
      </p:sp>
      <p:sp>
        <p:nvSpPr>
          <p:cNvPr id="19" name="等腰三角形 18"/>
          <p:cNvSpPr/>
          <p:nvPr>
            <p:custDataLst>
              <p:tags r:id="rId9"/>
            </p:custDataLst>
          </p:nvPr>
        </p:nvSpPr>
        <p:spPr>
          <a:xfrm>
            <a:off x="64770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0" name="椭圆 19"/>
          <p:cNvSpPr/>
          <p:nvPr>
            <p:custDataLst>
              <p:tags r:id="rId10"/>
            </p:custDataLst>
          </p:nvPr>
        </p:nvSpPr>
        <p:spPr>
          <a:xfrm>
            <a:off x="71326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三</a:t>
            </a:r>
          </a:p>
        </p:txBody>
      </p:sp>
      <p:grpSp>
        <p:nvGrpSpPr>
          <p:cNvPr id="176138" name="组合 2"/>
          <p:cNvGrpSpPr/>
          <p:nvPr/>
        </p:nvGrpSpPr>
        <p:grpSpPr bwMode="auto">
          <a:xfrm>
            <a:off x="9296400" y="2427288"/>
            <a:ext cx="2073275" cy="2762250"/>
            <a:chOff x="9296400" y="2438516"/>
            <a:chExt cx="2074053" cy="2763167"/>
          </a:xfrm>
        </p:grpSpPr>
        <p:sp>
          <p:nvSpPr>
            <p:cNvPr id="22" name="任意多边形 21"/>
            <p:cNvSpPr/>
            <p:nvPr>
              <p:custDataLst>
                <p:tags r:id="rId12"/>
              </p:custDataLst>
            </p:nvPr>
          </p:nvSpPr>
          <p:spPr>
            <a:xfrm>
              <a:off x="9296400" y="2795822"/>
              <a:ext cx="2074053" cy="2405861"/>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区域经济</a:t>
              </a:r>
            </a:p>
            <a:p>
              <a:pPr algn="ctr" eaLnBrk="1" fontAlgn="auto" hangingPunct="1">
                <a:lnSpc>
                  <a:spcPct val="120000"/>
                </a:lnSpc>
                <a:spcBef>
                  <a:spcPts val="200"/>
                </a:spcBef>
                <a:spcAft>
                  <a:spcPts val="200"/>
                </a:spcAft>
                <a:defRPr/>
              </a:pPr>
              <a:r>
                <a:rPr lang="zh-CN" altLang="en-US" sz="2000" b="1" dirty="0">
                  <a:solidFill>
                    <a:schemeClr val="bg1"/>
                  </a:solidFill>
                </a:rPr>
                <a:t>结构调整</a:t>
              </a:r>
            </a:p>
          </p:txBody>
        </p:sp>
        <p:sp>
          <p:nvSpPr>
            <p:cNvPr id="23" name="等腰三角形 22"/>
            <p:cNvSpPr/>
            <p:nvPr>
              <p:custDataLst>
                <p:tags r:id="rId13"/>
              </p:custDataLst>
            </p:nvPr>
          </p:nvSpPr>
          <p:spPr>
            <a:xfrm>
              <a:off x="9296400" y="2795822"/>
              <a:ext cx="2074053" cy="514521"/>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4" name="椭圆 23"/>
            <p:cNvSpPr/>
            <p:nvPr>
              <p:custDataLst>
                <p:tags r:id="rId14"/>
              </p:custDataLst>
            </p:nvPr>
          </p:nvSpPr>
          <p:spPr>
            <a:xfrm>
              <a:off x="9952284" y="2438516"/>
              <a:ext cx="762286" cy="762253"/>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四</a:t>
              </a:r>
            </a:p>
          </p:txBody>
        </p:sp>
      </p:grpSp>
      <p:sp>
        <p:nvSpPr>
          <p:cNvPr id="176139" name="文本框 16"/>
          <p:cNvSpPr txBox="1">
            <a:spLocks noChangeArrowheads="1"/>
          </p:cNvSpPr>
          <p:nvPr>
            <p:custDataLst>
              <p:tags r:id="rId11"/>
            </p:custDataLst>
          </p:nvPr>
        </p:nvSpPr>
        <p:spPr bwMode="auto">
          <a:xfrm>
            <a:off x="838200" y="365125"/>
            <a:ext cx="10515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50000"/>
              </a:lnSpc>
              <a:spcBef>
                <a:spcPct val="0"/>
              </a:spcBef>
              <a:buFontTx/>
              <a:buNone/>
            </a:pPr>
            <a:r>
              <a:rPr lang="zh-CN" altLang="en-US" sz="3600" b="1">
                <a:solidFill>
                  <a:srgbClr val="C00000"/>
                </a:solidFill>
              </a:rPr>
              <a:t>第七章    经济结构调整理论</a:t>
            </a:r>
            <a:endParaRPr lang="en-US" altLang="zh-CN" sz="3600" b="1">
              <a:solidFill>
                <a:srgbClr val="C00000"/>
              </a:solidFill>
            </a:endParaRPr>
          </a:p>
          <a:p>
            <a:pPr eaLnBrk="1" hangingPunct="1">
              <a:lnSpc>
                <a:spcPct val="150000"/>
              </a:lnSpc>
              <a:spcBef>
                <a:spcPct val="0"/>
              </a:spcBef>
              <a:buFontTx/>
              <a:buNone/>
            </a:pPr>
            <a:r>
              <a:rPr lang="en-US" altLang="zh-CN" sz="3600" b="1">
                <a:solidFill>
                  <a:schemeClr val="tx1"/>
                </a:solidFill>
              </a:rPr>
              <a:t>               </a:t>
            </a:r>
            <a:r>
              <a:rPr lang="en-US" altLang="zh-CN" sz="2800" b="1">
                <a:solidFill>
                  <a:schemeClr val="tx1"/>
                </a:solidFill>
              </a:rPr>
              <a:t> ——</a:t>
            </a:r>
            <a:r>
              <a:rPr lang="zh-CN" altLang="en-US" sz="2800" b="1">
                <a:solidFill>
                  <a:schemeClr val="tx1"/>
                </a:solidFill>
              </a:rPr>
              <a:t>社会主义市场经济条件下的经济结构调整</a:t>
            </a:r>
          </a:p>
        </p:txBody>
      </p:sp>
    </p:spTree>
    <p:custDataLst>
      <p:tags r:id="rId1"/>
    </p:custData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p:cNvSpPr>
          <p:nvPr>
            <p:ph type="title"/>
          </p:nvPr>
        </p:nvSpPr>
        <p:spPr>
          <a:xfrm>
            <a:off x="838200" y="450850"/>
            <a:ext cx="10515600" cy="973138"/>
          </a:xfrm>
        </p:spPr>
        <p:txBody>
          <a:bodyPr rtlCol="0" anchor="t">
            <a:normAutofit fontScale="90000"/>
          </a:bodyPr>
          <a:lstStyle/>
          <a:p>
            <a:pPr eaLnBrk="1" fontAlgn="auto" hangingPunct="1">
              <a:spcAft>
                <a:spcPts val="0"/>
              </a:spcAft>
              <a:defRPr/>
            </a:pPr>
            <a:r>
              <a:rPr lang="zh-CN" altLang="en-US" sz="3800" dirty="0">
                <a:solidFill>
                  <a:srgbClr val="C00000"/>
                </a:solidFill>
              </a:rPr>
              <a:t>一、二元经济结构与农村剩余劳动力的转移</a:t>
            </a:r>
            <a:br>
              <a:rPr lang="zh-CN" altLang="en-US" sz="3800" dirty="0">
                <a:solidFill>
                  <a:srgbClr val="C00000"/>
                </a:solidFill>
              </a:rPr>
            </a:br>
            <a:r>
              <a:rPr lang="zh-CN" altLang="en-US" sz="3800" dirty="0">
                <a:solidFill>
                  <a:srgbClr val="C00000"/>
                </a:solidFill>
              </a:rPr>
              <a:t>                       （人口结构）</a:t>
            </a:r>
          </a:p>
        </p:txBody>
      </p:sp>
      <p:sp>
        <p:nvSpPr>
          <p:cNvPr id="88067" name="Rectangle 3"/>
          <p:cNvSpPr>
            <a:spLocks noGrp="1"/>
          </p:cNvSpPr>
          <p:nvPr>
            <p:ph idx="1"/>
          </p:nvPr>
        </p:nvSpPr>
        <p:spPr>
          <a:xfrm>
            <a:off x="1222375" y="1854200"/>
            <a:ext cx="9745663" cy="4935538"/>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lumMod val="75000"/>
                    <a:lumOff val="25000"/>
                  </a:schemeClr>
                </a:solidFill>
              </a:rPr>
              <a:t>（一）二元经济结构</a:t>
            </a:r>
          </a:p>
          <a:p>
            <a:pPr marL="0" indent="0" eaLnBrk="1" fontAlgn="auto" hangingPunct="1">
              <a:lnSpc>
                <a:spcPct val="15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r>
              <a:rPr lang="en-US" altLang="zh-CN" dirty="0">
                <a:solidFill>
                  <a:srgbClr val="C00000"/>
                </a:solidFill>
                <a:effectLst>
                  <a:outerShdw blurRad="38100" dist="38100" dir="2700000" algn="tl">
                    <a:srgbClr val="000000">
                      <a:alpha val="43137"/>
                    </a:srgbClr>
                  </a:outerShdw>
                </a:effectLst>
                <a:sym typeface="+mn-ea"/>
              </a:rPr>
              <a:t>1. </a:t>
            </a:r>
            <a:r>
              <a:rPr lang="zh-CN" altLang="en-US" dirty="0">
                <a:solidFill>
                  <a:srgbClr val="C00000"/>
                </a:solidFill>
                <a:effectLst>
                  <a:outerShdw blurRad="38100" dist="38100" dir="2700000" algn="tl">
                    <a:srgbClr val="000000">
                      <a:alpha val="43137"/>
                    </a:srgbClr>
                  </a:outerShdw>
                </a:effectLst>
                <a:sym typeface="+mn-ea"/>
              </a:rPr>
              <a:t>定义</a:t>
            </a:r>
            <a:r>
              <a:rPr lang="zh-CN" dirty="0">
                <a:solidFill>
                  <a:srgbClr val="C00000"/>
                </a:solidFill>
                <a:effectLst>
                  <a:outerShdw blurRad="38100" dist="38100" dir="2700000" algn="tl">
                    <a:srgbClr val="000000">
                      <a:alpha val="43137"/>
                    </a:srgbClr>
                  </a:outerShdw>
                </a:effectLst>
                <a:sym typeface="+mn-ea"/>
              </a:rPr>
              <a:t> </a:t>
            </a:r>
            <a:r>
              <a:rPr lang="en-US" altLang="zh-CN" dirty="0">
                <a:solidFill>
                  <a:srgbClr val="C00000"/>
                </a:solidFill>
                <a:effectLst>
                  <a:outerShdw blurRad="38100" dist="38100" dir="2700000" algn="tl">
                    <a:srgbClr val="000000">
                      <a:alpha val="43137"/>
                    </a:srgbClr>
                  </a:outerShdw>
                </a:effectLst>
                <a:sym typeface="+mn-ea"/>
              </a:rPr>
              <a:t>——</a:t>
            </a:r>
            <a:r>
              <a:rPr lang="zh-CN" altLang="en-US" sz="2000" dirty="0">
                <a:solidFill>
                  <a:schemeClr val="tx1"/>
                </a:solidFill>
                <a:effectLst>
                  <a:outerShdw blurRad="38100" dist="38100" dir="2700000" algn="tl">
                    <a:srgbClr val="000000">
                      <a:alpha val="43137"/>
                    </a:srgbClr>
                  </a:outerShdw>
                </a:effectLst>
                <a:sym typeface="+mn-ea"/>
              </a:rPr>
              <a:t>  </a:t>
            </a:r>
            <a:r>
              <a:rPr lang="zh-CN" altLang="en-US" dirty="0">
                <a:solidFill>
                  <a:schemeClr val="tx1"/>
                </a:solidFill>
                <a:effectLst>
                  <a:outerShdw blurRad="38100" dist="38100" dir="2700000" algn="tl">
                    <a:srgbClr val="000000">
                      <a:alpha val="43137"/>
                    </a:srgbClr>
                  </a:outerShdw>
                </a:effectLst>
                <a:sym typeface="+mn-ea"/>
              </a:rPr>
              <a:t>以城市工业为主的现代部门与以农村农业为主的传统部门并存，传统部门比重过大、现代部门发展不足，以及城乡差距十分明显的经济结构。      </a:t>
            </a:r>
          </a:p>
          <a:p>
            <a:pPr marL="0" indent="0" eaLnBrk="1" fontAlgn="auto" hangingPunct="1">
              <a:lnSpc>
                <a:spcPct val="150000"/>
              </a:lnSpc>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rPr>
              <a:t>   </a:t>
            </a:r>
            <a:r>
              <a:rPr lang="zh-CN" dirty="0">
                <a:solidFill>
                  <a:srgbClr val="C00000"/>
                </a:solidFill>
                <a:effectLst>
                  <a:outerShdw blurRad="38100" dist="38100" dir="2700000" algn="tl">
                    <a:srgbClr val="000000">
                      <a:alpha val="43137"/>
                    </a:srgbClr>
                  </a:outerShdw>
                </a:effectLst>
                <a:sym typeface="+mn-ea"/>
              </a:rPr>
              <a:t> 2. 前提—— </a:t>
            </a:r>
            <a:r>
              <a:rPr lang="zh-CN" altLang="en-US" dirty="0">
                <a:solidFill>
                  <a:schemeClr val="tx1"/>
                </a:solidFill>
                <a:effectLst>
                  <a:outerShdw blurRad="38100" dist="38100" dir="2700000" algn="tl">
                    <a:srgbClr val="000000">
                      <a:alpha val="43137"/>
                    </a:srgbClr>
                  </a:outerShdw>
                </a:effectLst>
                <a:sym typeface="+mn-ea"/>
              </a:rPr>
              <a:t>两部门经济； </a:t>
            </a:r>
          </a:p>
          <a:p>
            <a:pPr marL="0" indent="0" eaLnBrk="1" fontAlgn="auto" hangingPunct="1">
              <a:lnSpc>
                <a:spcPct val="150000"/>
              </a:lnSpc>
              <a:spcAft>
                <a:spcPts val="0"/>
              </a:spcAft>
              <a:buFont typeface="Arial" panose="020B0604020202090204" pitchFamily="34" charset="0"/>
              <a:buNone/>
              <a:defRPr/>
            </a:pPr>
            <a:r>
              <a:rPr lang="zh-CN" altLang="en-US" dirty="0">
                <a:solidFill>
                  <a:schemeClr val="tx1"/>
                </a:solidFill>
                <a:effectLst>
                  <a:outerShdw blurRad="38100" dist="38100" dir="2700000" algn="tl">
                    <a:srgbClr val="000000">
                      <a:alpha val="43137"/>
                    </a:srgbClr>
                  </a:outerShdw>
                </a:effectLst>
                <a:sym typeface="+mn-ea"/>
              </a:rPr>
              <a:t>                       劳动力无限供给；</a:t>
            </a:r>
          </a:p>
          <a:p>
            <a:pPr marL="0" indent="0" eaLnBrk="1" fontAlgn="auto" hangingPunct="1">
              <a:lnSpc>
                <a:spcPct val="150000"/>
              </a:lnSpc>
              <a:spcAft>
                <a:spcPts val="0"/>
              </a:spcAft>
              <a:buFont typeface="Arial" panose="020B0604020202090204" pitchFamily="34" charset="0"/>
              <a:buNone/>
              <a:defRPr/>
            </a:pPr>
            <a:r>
              <a:rPr lang="zh-CN" altLang="en-US" dirty="0">
                <a:solidFill>
                  <a:schemeClr val="tx1"/>
                </a:solidFill>
                <a:effectLst>
                  <a:outerShdw blurRad="38100" dist="38100" dir="2700000" algn="tl">
                    <a:srgbClr val="000000">
                      <a:alpha val="43137"/>
                    </a:srgbClr>
                  </a:outerShdw>
                </a:effectLst>
                <a:sym typeface="+mn-ea"/>
              </a:rPr>
              <a:t>                       工资水平不变。</a:t>
            </a:r>
          </a:p>
        </p:txBody>
      </p:sp>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960120"/>
            <a:ext cx="12192000" cy="5897880"/>
          </a:xfrm>
          <a:prstGeom prst="rect">
            <a:avLst/>
          </a:prstGeom>
        </p:spPr>
      </p:pic>
      <p:sp>
        <p:nvSpPr>
          <p:cNvPr id="3" name="圆角矩形 2"/>
          <p:cNvSpPr/>
          <p:nvPr/>
        </p:nvSpPr>
        <p:spPr>
          <a:xfrm>
            <a:off x="1943100" y="0"/>
            <a:ext cx="7966710" cy="914400"/>
          </a:xfrm>
          <a:prstGeom prst="roundRect">
            <a:avLst/>
          </a:prstGeom>
          <a:noFill/>
          <a:ln w="63500" cap="flat" cmpd="sng">
            <a:solidFill>
              <a:schemeClr val="accent1"/>
            </a:solidFill>
            <a:miter lim="800000"/>
          </a:ln>
        </p:spPr>
        <p:txBody>
          <a:bodyPr rtlCol="0" anchor="ctr"/>
          <a:lstStyle/>
          <a:p>
            <a:pPr algn="ctr"/>
            <a:r>
              <a:rPr kumimoji="1" lang="en-US" altLang="zh-CN" sz="2400" b="1" dirty="0">
                <a:solidFill>
                  <a:schemeClr val="tx1"/>
                </a:solidFill>
                <a:latin typeface="Arail" charset="0"/>
                <a:ea typeface="Arail" charset="0"/>
                <a:cs typeface="Arail" charset="0"/>
              </a:rPr>
              <a:t>2019</a:t>
            </a:r>
            <a:r>
              <a:rPr kumimoji="1" lang="zh-CN" altLang="en-US" sz="2400" b="1" dirty="0">
                <a:latin typeface="Arail" charset="0"/>
                <a:ea typeface="Arail" charset="0"/>
                <a:cs typeface="Arail" charset="0"/>
              </a:rPr>
              <a:t>年</a:t>
            </a:r>
            <a:r>
              <a:rPr kumimoji="1" lang="en-US" altLang="zh-CN" sz="2400" b="1" dirty="0">
                <a:latin typeface="Arail" charset="0"/>
                <a:ea typeface="Arail" charset="0"/>
                <a:cs typeface="Arail" charset="0"/>
              </a:rPr>
              <a:t>12</a:t>
            </a:r>
            <a:r>
              <a:rPr kumimoji="1" lang="zh-CN" altLang="en-US" sz="2400" b="1" dirty="0">
                <a:latin typeface="Arail" charset="0"/>
                <a:ea typeface="Arail" charset="0"/>
                <a:cs typeface="Arail" charset="0"/>
              </a:rPr>
              <a:t>月</a:t>
            </a:r>
            <a:r>
              <a:rPr kumimoji="1" lang="en-US" altLang="zh-CN" sz="2400" b="1" dirty="0">
                <a:latin typeface="Arail" charset="0"/>
                <a:ea typeface="Arail" charset="0"/>
                <a:cs typeface="Arail" charset="0"/>
              </a:rPr>
              <a:t>5</a:t>
            </a:r>
            <a:r>
              <a:rPr kumimoji="1" lang="zh-CN" altLang="en-US" sz="2400" b="1" dirty="0">
                <a:latin typeface="Arail" charset="0"/>
                <a:ea typeface="Arail" charset="0"/>
                <a:cs typeface="Arail" charset="0"/>
              </a:rPr>
              <a:t>日法国工人大罢工</a:t>
            </a:r>
            <a:r>
              <a:rPr kumimoji="1" lang="en-US" altLang="zh-CN" sz="2400" b="1" dirty="0">
                <a:latin typeface="Arail" charset="0"/>
                <a:ea typeface="Arail" charset="0"/>
                <a:cs typeface="Arail" charset="0"/>
              </a:rPr>
              <a:t>——</a:t>
            </a:r>
            <a:r>
              <a:rPr kumimoji="1" lang="zh-CN" altLang="en-US" sz="2400" b="1" dirty="0">
                <a:latin typeface="Arail" charset="0"/>
                <a:ea typeface="Arail" charset="0"/>
                <a:cs typeface="Arail" charset="0"/>
              </a:rPr>
              <a:t>反对退休制度改革</a:t>
            </a:r>
            <a:endParaRPr kumimoji="1" lang="zh-CN" altLang="en-US" sz="2400" b="1" dirty="0">
              <a:solidFill>
                <a:schemeClr val="tx1"/>
              </a:solidFill>
              <a:latin typeface="Arail" charset="0"/>
              <a:ea typeface="Arail" charset="0"/>
              <a:cs typeface="Arail" charset="0"/>
            </a:endParaRPr>
          </a:p>
        </p:txBody>
      </p:sp>
    </p:spTree>
    <p:custDataLst>
      <p:tags r:id="rId1"/>
    </p:custData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内容占位符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12669" y="0"/>
            <a:ext cx="9566662" cy="6858000"/>
          </a:xfrm>
        </p:spPr>
      </p:pic>
    </p:spTree>
    <p:custDataLst>
      <p:tags r:id="rId1"/>
    </p:custData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title"/>
          </p:nvPr>
        </p:nvSpPr>
        <p:spPr>
          <a:xfrm>
            <a:off x="838200" y="450850"/>
            <a:ext cx="10515600" cy="973138"/>
          </a:xfrm>
        </p:spPr>
        <p:txBody>
          <a:bodyPr anchor="t"/>
          <a:lstStyle/>
          <a:p>
            <a:pPr eaLnBrk="1" hangingPunct="1"/>
            <a:r>
              <a:rPr lang="zh-CN" altLang="en-US" sz="3800">
                <a:solidFill>
                  <a:srgbClr val="C00000"/>
                </a:solidFill>
              </a:rPr>
              <a:t>一、二元经济结构与农村剩余劳动力的转移</a:t>
            </a:r>
          </a:p>
        </p:txBody>
      </p:sp>
      <p:sp>
        <p:nvSpPr>
          <p:cNvPr id="88067" name="Rectangle 3"/>
          <p:cNvSpPr>
            <a:spLocks noGrp="1"/>
          </p:cNvSpPr>
          <p:nvPr>
            <p:ph idx="1"/>
          </p:nvPr>
        </p:nvSpPr>
        <p:spPr>
          <a:xfrm>
            <a:off x="1223963" y="1493838"/>
            <a:ext cx="9745662" cy="4933950"/>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lumMod val="75000"/>
                    <a:lumOff val="25000"/>
                  </a:schemeClr>
                </a:solidFill>
              </a:rPr>
              <a:t>（一）二元经济结构</a:t>
            </a:r>
          </a:p>
          <a:p>
            <a:pPr marL="0" indent="0" eaLnBrk="1" fontAlgn="auto" hangingPunct="1">
              <a:lnSpc>
                <a:spcPct val="15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r>
              <a:rPr lang="en-US" altLang="zh-CN" dirty="0">
                <a:solidFill>
                  <a:srgbClr val="C00000"/>
                </a:solidFill>
                <a:effectLst>
                  <a:outerShdw blurRad="38100" dist="38100" dir="2700000" algn="tl">
                    <a:srgbClr val="000000">
                      <a:alpha val="43137"/>
                    </a:srgbClr>
                  </a:outerShdw>
                </a:effectLst>
                <a:sym typeface="+mn-ea"/>
              </a:rPr>
              <a:t>3. </a:t>
            </a:r>
            <a:r>
              <a:rPr lang="zh-CN" altLang="en-US" dirty="0">
                <a:solidFill>
                  <a:srgbClr val="C00000"/>
                </a:solidFill>
                <a:effectLst>
                  <a:outerShdw blurRad="38100" dist="38100" dir="2700000" algn="tl">
                    <a:srgbClr val="000000">
                      <a:alpha val="43137"/>
                    </a:srgbClr>
                  </a:outerShdw>
                </a:effectLst>
                <a:sym typeface="+mn-ea"/>
              </a:rPr>
              <a:t>衡量指标</a:t>
            </a:r>
            <a:r>
              <a:rPr lang="zh-CN" dirty="0">
                <a:solidFill>
                  <a:srgbClr val="C00000"/>
                </a:solidFill>
                <a:effectLst>
                  <a:outerShdw blurRad="38100" dist="38100" dir="2700000" algn="tl">
                    <a:srgbClr val="000000">
                      <a:alpha val="43137"/>
                    </a:srgbClr>
                  </a:outerShdw>
                </a:effectLst>
                <a:sym typeface="+mn-ea"/>
              </a:rPr>
              <a:t> </a:t>
            </a:r>
            <a:r>
              <a:rPr lang="en-US" altLang="zh-CN" dirty="0">
                <a:solidFill>
                  <a:srgbClr val="C00000"/>
                </a:solidFill>
                <a:effectLst>
                  <a:outerShdw blurRad="38100" dist="38100" dir="2700000" algn="tl">
                    <a:srgbClr val="000000">
                      <a:alpha val="43137"/>
                    </a:srgbClr>
                  </a:outerShdw>
                </a:effectLst>
                <a:sym typeface="+mn-ea"/>
              </a:rPr>
              <a:t>——</a:t>
            </a:r>
            <a:r>
              <a:rPr lang="zh-CN" altLang="en-US" sz="2000" dirty="0">
                <a:solidFill>
                  <a:schemeClr val="tx1"/>
                </a:solidFill>
                <a:effectLst>
                  <a:outerShdw blurRad="38100" dist="38100" dir="2700000" algn="tl">
                    <a:srgbClr val="000000">
                      <a:alpha val="43137"/>
                    </a:srgbClr>
                  </a:outerShdw>
                </a:effectLst>
                <a:sym typeface="+mn-ea"/>
              </a:rPr>
              <a:t>  </a:t>
            </a:r>
          </a:p>
          <a:p>
            <a:pPr marL="0" indent="0" eaLnBrk="1" fontAlgn="auto" hangingPunct="1">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rPr>
              <a:t>       </a:t>
            </a:r>
            <a:r>
              <a:rPr lang="zh-CN" altLang="en-US" sz="2000" b="1" dirty="0">
                <a:solidFill>
                  <a:srgbClr val="7030A0"/>
                </a:solidFill>
                <a:sym typeface="+mn-ea"/>
              </a:rPr>
              <a:t>（</a:t>
            </a:r>
            <a:r>
              <a:rPr lang="en-US" altLang="zh-CN" sz="2000" b="1" dirty="0">
                <a:solidFill>
                  <a:srgbClr val="7030A0"/>
                </a:solidFill>
                <a:sym typeface="+mn-ea"/>
              </a:rPr>
              <a:t>1</a:t>
            </a:r>
            <a:r>
              <a:rPr lang="zh-CN" altLang="en-US" sz="2000" b="1" dirty="0">
                <a:solidFill>
                  <a:srgbClr val="7030A0"/>
                </a:solidFill>
                <a:sym typeface="+mn-ea"/>
              </a:rPr>
              <a:t>）比较劳动生产率</a:t>
            </a:r>
            <a:r>
              <a:rPr lang="zh-CN" altLang="en-US" sz="2000" dirty="0">
                <a:solidFill>
                  <a:schemeClr val="tx1">
                    <a:lumMod val="75000"/>
                    <a:lumOff val="25000"/>
                  </a:schemeClr>
                </a:solidFill>
                <a:sym typeface="+mn-ea"/>
              </a:rPr>
              <a:t>，指一个部门的产值比重与该部门劳动力比重的比率。                          </a:t>
            </a:r>
          </a:p>
          <a:p>
            <a:pPr marL="0" indent="0" eaLnBrk="1" fontAlgn="auto" hangingPunct="1">
              <a:spcAft>
                <a:spcPts val="0"/>
              </a:spcAft>
              <a:buFont typeface="Arial" panose="020B0604020202090204" pitchFamily="34" charset="0"/>
              <a:buNone/>
              <a:defRPr/>
            </a:pPr>
            <a:r>
              <a:rPr lang="zh-CN" altLang="en-US" sz="2000" dirty="0">
                <a:solidFill>
                  <a:schemeClr val="tx1">
                    <a:lumMod val="75000"/>
                    <a:lumOff val="25000"/>
                  </a:schemeClr>
                </a:solidFill>
                <a:sym typeface="+mn-ea"/>
              </a:rPr>
              <a:t>                          （农业与非农业的比较劳动生产率差距越大，经济二元性越强）</a:t>
            </a:r>
            <a:endParaRPr lang="zh-CN" altLang="en-US" sz="2000"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sz="2000" dirty="0">
                <a:solidFill>
                  <a:schemeClr val="tx1">
                    <a:lumMod val="75000"/>
                    <a:lumOff val="25000"/>
                  </a:schemeClr>
                </a:solidFill>
                <a:sym typeface="+mn-ea"/>
              </a:rPr>
              <a:t>       （</a:t>
            </a:r>
            <a:r>
              <a:rPr lang="en-US" altLang="zh-CN" sz="2000" dirty="0">
                <a:solidFill>
                  <a:schemeClr val="tx1">
                    <a:lumMod val="75000"/>
                    <a:lumOff val="25000"/>
                  </a:schemeClr>
                </a:solidFill>
                <a:sym typeface="+mn-ea"/>
              </a:rPr>
              <a:t>2</a:t>
            </a:r>
            <a:r>
              <a:rPr lang="zh-CN" altLang="en-US" sz="2000" dirty="0">
                <a:solidFill>
                  <a:schemeClr val="tx1">
                    <a:lumMod val="75000"/>
                    <a:lumOff val="25000"/>
                  </a:schemeClr>
                </a:solidFill>
                <a:sym typeface="+mn-ea"/>
              </a:rPr>
              <a:t>）二元对比系数，指农业比较劳动生产率与非农业比较劳动生产率的比率。 </a:t>
            </a:r>
          </a:p>
          <a:p>
            <a:pPr marL="0" indent="0" eaLnBrk="1" fontAlgn="auto" hangingPunct="1">
              <a:spcAft>
                <a:spcPts val="0"/>
              </a:spcAft>
              <a:buFont typeface="Arial" panose="020B0604020202090204" pitchFamily="34" charset="0"/>
              <a:buNone/>
              <a:defRPr/>
            </a:pPr>
            <a:r>
              <a:rPr lang="zh-CN" altLang="en-US" sz="2000" dirty="0">
                <a:solidFill>
                  <a:schemeClr val="tx1">
                    <a:lumMod val="75000"/>
                    <a:lumOff val="25000"/>
                  </a:schemeClr>
                </a:solidFill>
                <a:sym typeface="+mn-ea"/>
              </a:rPr>
              <a:t>                            （</a:t>
            </a:r>
            <a:r>
              <a:rPr lang="en-US" altLang="zh-CN" sz="2000" dirty="0">
                <a:solidFill>
                  <a:schemeClr val="tx1">
                    <a:lumMod val="75000"/>
                    <a:lumOff val="25000"/>
                  </a:schemeClr>
                </a:solidFill>
                <a:sym typeface="+mn-ea"/>
              </a:rPr>
              <a:t>0-1</a:t>
            </a:r>
            <a:r>
              <a:rPr lang="zh-CN" altLang="en-US" sz="2000" dirty="0">
                <a:solidFill>
                  <a:schemeClr val="tx1">
                    <a:lumMod val="75000"/>
                    <a:lumOff val="25000"/>
                  </a:schemeClr>
                </a:solidFill>
                <a:sym typeface="+mn-ea"/>
              </a:rPr>
              <a:t>之间，与二元性呈反向关系）                       </a:t>
            </a:r>
            <a:endParaRPr lang="zh-CN" altLang="en-US" sz="2000"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sz="2000" dirty="0">
                <a:solidFill>
                  <a:schemeClr val="tx1">
                    <a:lumMod val="75000"/>
                    <a:lumOff val="25000"/>
                  </a:schemeClr>
                </a:solidFill>
                <a:sym typeface="+mn-ea"/>
              </a:rPr>
              <a:t>       （</a:t>
            </a:r>
            <a:r>
              <a:rPr lang="en-US" altLang="zh-CN" sz="2000" dirty="0">
                <a:solidFill>
                  <a:schemeClr val="tx1">
                    <a:lumMod val="75000"/>
                    <a:lumOff val="25000"/>
                  </a:schemeClr>
                </a:solidFill>
                <a:sym typeface="+mn-ea"/>
              </a:rPr>
              <a:t>3</a:t>
            </a:r>
            <a:r>
              <a:rPr lang="zh-CN" altLang="en-US" sz="2000" dirty="0">
                <a:solidFill>
                  <a:schemeClr val="tx1">
                    <a:lumMod val="75000"/>
                    <a:lumOff val="25000"/>
                  </a:schemeClr>
                </a:solidFill>
                <a:sym typeface="+mn-ea"/>
              </a:rPr>
              <a:t>）二元反差指数，指工业或非农产值比重与劳动力比重之差的绝对值。</a:t>
            </a:r>
          </a:p>
          <a:p>
            <a:pPr marL="0" indent="0" eaLnBrk="1" fontAlgn="auto" hangingPunct="1">
              <a:spcAft>
                <a:spcPts val="0"/>
              </a:spcAft>
              <a:buFont typeface="Arial" panose="020B0604020202090204" pitchFamily="34" charset="0"/>
              <a:buNone/>
              <a:defRPr/>
            </a:pPr>
            <a:r>
              <a:rPr lang="zh-CN" altLang="en-US" sz="2000" dirty="0">
                <a:solidFill>
                  <a:schemeClr val="tx1">
                    <a:lumMod val="75000"/>
                    <a:lumOff val="25000"/>
                  </a:schemeClr>
                </a:solidFill>
                <a:sym typeface="+mn-ea"/>
              </a:rPr>
              <a:t>                             （</a:t>
            </a:r>
            <a:r>
              <a:rPr lang="en-US" altLang="zh-CN" sz="2000" dirty="0">
                <a:solidFill>
                  <a:schemeClr val="tx1">
                    <a:lumMod val="75000"/>
                    <a:lumOff val="25000"/>
                  </a:schemeClr>
                </a:solidFill>
                <a:sym typeface="+mn-ea"/>
              </a:rPr>
              <a:t>0-1</a:t>
            </a:r>
            <a:r>
              <a:rPr lang="zh-CN" altLang="en-US" sz="2000" dirty="0">
                <a:solidFill>
                  <a:schemeClr val="tx1">
                    <a:lumMod val="75000"/>
                    <a:lumOff val="25000"/>
                  </a:schemeClr>
                </a:solidFill>
                <a:sym typeface="+mn-ea"/>
              </a:rPr>
              <a:t>之间，与二元性呈正向关系）</a:t>
            </a:r>
            <a:endParaRPr lang="zh-CN" altLang="en-US" sz="2000"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endParaRPr lang="zh-CN" altLang="en-US" sz="2000" dirty="0">
              <a:solidFill>
                <a:schemeClr val="tx1"/>
              </a:solidFill>
              <a:effectLst>
                <a:outerShdw blurRad="38100" dist="38100" dir="2700000" algn="tl">
                  <a:srgbClr val="000000">
                    <a:alpha val="43137"/>
                  </a:srgbClr>
                </a:outerShdw>
              </a:effectLst>
              <a:sym typeface="+mn-ea"/>
            </a:endParaRPr>
          </a:p>
        </p:txBody>
      </p:sp>
    </p:spTree>
    <p:custDataLst>
      <p:tags r:id="rId1"/>
    </p:custData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ChangeArrowheads="1"/>
          </p:cNvSpPr>
          <p:nvPr>
            <p:ph type="title"/>
          </p:nvPr>
        </p:nvSpPr>
        <p:spPr>
          <a:xfrm>
            <a:off x="838200" y="450850"/>
            <a:ext cx="10515600" cy="973138"/>
          </a:xfrm>
        </p:spPr>
        <p:txBody>
          <a:bodyPr anchor="t"/>
          <a:lstStyle/>
          <a:p>
            <a:pPr eaLnBrk="1" hangingPunct="1"/>
            <a:r>
              <a:rPr lang="zh-CN" altLang="en-US" sz="3800">
                <a:solidFill>
                  <a:srgbClr val="C00000"/>
                </a:solidFill>
              </a:rPr>
              <a:t>一、二元经济结构与农村剩余劳动力的转移</a:t>
            </a:r>
          </a:p>
        </p:txBody>
      </p:sp>
      <p:sp>
        <p:nvSpPr>
          <p:cNvPr id="88067" name="Rectangle 3"/>
          <p:cNvSpPr>
            <a:spLocks noGrp="1"/>
          </p:cNvSpPr>
          <p:nvPr>
            <p:ph idx="1"/>
          </p:nvPr>
        </p:nvSpPr>
        <p:spPr>
          <a:xfrm>
            <a:off x="1223963" y="1493838"/>
            <a:ext cx="9745662" cy="4933950"/>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lumMod val="75000"/>
                    <a:lumOff val="25000"/>
                  </a:schemeClr>
                </a:solidFill>
              </a:rPr>
              <a:t>（二）中国二元经济结构的特征和原因</a:t>
            </a:r>
          </a:p>
          <a:p>
            <a:pPr marL="0" indent="0" eaLnBrk="1" fontAlgn="auto" hangingPunct="1">
              <a:lnSpc>
                <a:spcPct val="14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r>
              <a:rPr lang="en-US" altLang="zh-CN" dirty="0">
                <a:solidFill>
                  <a:srgbClr val="C00000"/>
                </a:solidFill>
                <a:effectLst>
                  <a:outerShdw blurRad="38100" dist="38100" dir="2700000" algn="tl">
                    <a:srgbClr val="000000">
                      <a:alpha val="43137"/>
                    </a:srgbClr>
                  </a:outerShdw>
                </a:effectLst>
                <a:sym typeface="+mn-ea"/>
              </a:rPr>
              <a:t>1. </a:t>
            </a:r>
            <a:r>
              <a:rPr lang="zh-CN" altLang="en-US" dirty="0">
                <a:solidFill>
                  <a:srgbClr val="C00000"/>
                </a:solidFill>
                <a:effectLst>
                  <a:outerShdw blurRad="38100" dist="38100" dir="2700000" algn="tl">
                    <a:srgbClr val="000000">
                      <a:alpha val="43137"/>
                    </a:srgbClr>
                  </a:outerShdw>
                </a:effectLst>
                <a:sym typeface="+mn-ea"/>
              </a:rPr>
              <a:t>特征</a:t>
            </a:r>
            <a:r>
              <a:rPr lang="en-US" altLang="zh-CN" dirty="0">
                <a:solidFill>
                  <a:srgbClr val="C00000"/>
                </a:solidFill>
                <a:effectLst>
                  <a:outerShdw blurRad="38100" dist="38100" dir="2700000" algn="tl">
                    <a:srgbClr val="000000">
                      <a:alpha val="43137"/>
                    </a:srgbClr>
                  </a:outerShdw>
                </a:effectLst>
                <a:sym typeface="+mn-ea"/>
              </a:rPr>
              <a:t>——</a:t>
            </a:r>
            <a:r>
              <a:rPr lang="zh-CN" altLang="en-US" sz="2000" dirty="0">
                <a:solidFill>
                  <a:schemeClr val="tx1"/>
                </a:solidFill>
                <a:effectLst>
                  <a:outerShdw blurRad="38100" dist="38100" dir="2700000" algn="tl">
                    <a:srgbClr val="000000">
                      <a:alpha val="43137"/>
                    </a:srgbClr>
                  </a:outerShdw>
                </a:effectLst>
                <a:sym typeface="+mn-ea"/>
              </a:rPr>
              <a:t>  </a:t>
            </a:r>
          </a:p>
          <a:p>
            <a:pPr marL="0" indent="0" eaLnBrk="1" fontAlgn="auto" hangingPunct="1">
              <a:lnSpc>
                <a:spcPct val="140000"/>
              </a:lnSpc>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rPr>
              <a:t>       </a:t>
            </a:r>
            <a:r>
              <a:rPr lang="zh-CN" altLang="en-US" dirty="0">
                <a:solidFill>
                  <a:schemeClr val="tx1">
                    <a:lumMod val="75000"/>
                    <a:lumOff val="25000"/>
                  </a:schemeClr>
                </a:solidFill>
                <a:effectLst>
                  <a:outerShdw blurRad="38100" dist="38100" dir="2700000" algn="tl">
                    <a:srgbClr val="000000">
                      <a:alpha val="43137"/>
                    </a:srgbClr>
                  </a:outerShdw>
                </a:effectLst>
                <a:sym typeface="+mn-ea"/>
              </a:rPr>
              <a:t>（</a:t>
            </a:r>
            <a:r>
              <a:rPr lang="en-US" altLang="zh-CN" dirty="0">
                <a:solidFill>
                  <a:schemeClr val="tx1">
                    <a:lumMod val="75000"/>
                    <a:lumOff val="25000"/>
                  </a:schemeClr>
                </a:solidFill>
                <a:effectLst>
                  <a:outerShdw blurRad="38100" dist="38100" dir="2700000" algn="tl">
                    <a:srgbClr val="000000">
                      <a:alpha val="43137"/>
                    </a:srgbClr>
                  </a:outerShdw>
                </a:effectLst>
                <a:sym typeface="+mn-ea"/>
              </a:rPr>
              <a:t>1</a:t>
            </a:r>
            <a:r>
              <a:rPr lang="zh-CN" altLang="en-US" dirty="0">
                <a:solidFill>
                  <a:schemeClr val="tx1">
                    <a:lumMod val="75000"/>
                    <a:lumOff val="25000"/>
                  </a:schemeClr>
                </a:solidFill>
                <a:effectLst>
                  <a:outerShdw blurRad="38100" dist="38100" dir="2700000" algn="tl">
                    <a:srgbClr val="000000">
                      <a:alpha val="43137"/>
                    </a:srgbClr>
                  </a:outerShdw>
                </a:effectLst>
                <a:sym typeface="+mn-ea"/>
              </a:rPr>
              <a:t>）农业落后于工业和其他产业，农业劳动生产率低下；</a:t>
            </a:r>
            <a:endParaRPr lang="zh-CN" altLang="en-US" dirty="0">
              <a:solidFill>
                <a:schemeClr val="tx1">
                  <a:lumMod val="75000"/>
                  <a:lumOff val="25000"/>
                </a:schemeClr>
              </a:solidFill>
              <a:effectLst>
                <a:outerShdw blurRad="38100" dist="38100" dir="2700000" algn="tl">
                  <a:srgbClr val="000000">
                    <a:alpha val="43137"/>
                  </a:srgbClr>
                </a:outerShdw>
              </a:effectLst>
            </a:endParaRPr>
          </a:p>
          <a:p>
            <a:pPr marL="0" indent="0" eaLnBrk="1" fontAlgn="auto" hangingPunct="1">
              <a:lnSpc>
                <a:spcPct val="140000"/>
              </a:lnSpc>
              <a:spcAft>
                <a:spcPts val="0"/>
              </a:spcAft>
              <a:buFont typeface="Arial" panose="020B0604020202090204" pitchFamily="34" charset="0"/>
              <a:buNone/>
              <a:defRPr/>
            </a:pPr>
            <a:r>
              <a:rPr lang="zh-CN" altLang="en-US" dirty="0">
                <a:solidFill>
                  <a:schemeClr val="tx1">
                    <a:lumMod val="75000"/>
                    <a:lumOff val="25000"/>
                  </a:schemeClr>
                </a:solidFill>
                <a:effectLst>
                  <a:outerShdw blurRad="38100" dist="38100" dir="2700000" algn="tl">
                    <a:srgbClr val="000000">
                      <a:alpha val="43137"/>
                    </a:srgbClr>
                  </a:outerShdw>
                </a:effectLst>
                <a:sym typeface="+mn-ea"/>
              </a:rPr>
              <a:t>       （</a:t>
            </a:r>
            <a:r>
              <a:rPr lang="en-US" altLang="zh-CN" dirty="0">
                <a:solidFill>
                  <a:schemeClr val="tx1">
                    <a:lumMod val="75000"/>
                    <a:lumOff val="25000"/>
                  </a:schemeClr>
                </a:solidFill>
                <a:effectLst>
                  <a:outerShdw blurRad="38100" dist="38100" dir="2700000" algn="tl">
                    <a:srgbClr val="000000">
                      <a:alpha val="43137"/>
                    </a:srgbClr>
                  </a:outerShdw>
                </a:effectLst>
                <a:sym typeface="+mn-ea"/>
              </a:rPr>
              <a:t>2</a:t>
            </a:r>
            <a:r>
              <a:rPr lang="zh-CN" altLang="en-US" dirty="0">
                <a:solidFill>
                  <a:schemeClr val="tx1">
                    <a:lumMod val="75000"/>
                    <a:lumOff val="25000"/>
                  </a:schemeClr>
                </a:solidFill>
                <a:effectLst>
                  <a:outerShdw blurRad="38100" dist="38100" dir="2700000" algn="tl">
                    <a:srgbClr val="000000">
                      <a:alpha val="43137"/>
                    </a:srgbClr>
                  </a:outerShdw>
                </a:effectLst>
                <a:sym typeface="+mn-ea"/>
              </a:rPr>
              <a:t>）城乡差距、地区差距扩大；</a:t>
            </a:r>
            <a:endParaRPr lang="zh-CN" altLang="en-US" dirty="0">
              <a:solidFill>
                <a:schemeClr val="tx1">
                  <a:lumMod val="75000"/>
                  <a:lumOff val="25000"/>
                </a:schemeClr>
              </a:solidFill>
              <a:effectLst>
                <a:outerShdw blurRad="38100" dist="38100" dir="2700000" algn="tl">
                  <a:srgbClr val="000000">
                    <a:alpha val="43137"/>
                  </a:srgbClr>
                </a:outerShdw>
              </a:effectLst>
            </a:endParaRPr>
          </a:p>
          <a:p>
            <a:pPr marL="0" indent="0" eaLnBrk="1" fontAlgn="auto" hangingPunct="1">
              <a:lnSpc>
                <a:spcPct val="140000"/>
              </a:lnSpc>
              <a:spcAft>
                <a:spcPts val="0"/>
              </a:spcAft>
              <a:buFont typeface="Arial" panose="020B0604020202090204" pitchFamily="34" charset="0"/>
              <a:buNone/>
              <a:defRPr/>
            </a:pPr>
            <a:r>
              <a:rPr lang="zh-CN" altLang="en-US" dirty="0">
                <a:solidFill>
                  <a:schemeClr val="tx1">
                    <a:lumMod val="75000"/>
                    <a:lumOff val="25000"/>
                  </a:schemeClr>
                </a:solidFill>
                <a:effectLst>
                  <a:outerShdw blurRad="38100" dist="38100" dir="2700000" algn="tl">
                    <a:srgbClr val="000000">
                      <a:alpha val="43137"/>
                    </a:srgbClr>
                  </a:outerShdw>
                </a:effectLst>
                <a:sym typeface="+mn-ea"/>
              </a:rPr>
              <a:t>       （</a:t>
            </a:r>
            <a:r>
              <a:rPr lang="en-US" altLang="zh-CN" dirty="0">
                <a:solidFill>
                  <a:schemeClr val="tx1">
                    <a:lumMod val="75000"/>
                    <a:lumOff val="25000"/>
                  </a:schemeClr>
                </a:solidFill>
                <a:effectLst>
                  <a:outerShdw blurRad="38100" dist="38100" dir="2700000" algn="tl">
                    <a:srgbClr val="000000">
                      <a:alpha val="43137"/>
                    </a:srgbClr>
                  </a:outerShdw>
                </a:effectLst>
                <a:sym typeface="+mn-ea"/>
              </a:rPr>
              <a:t>3</a:t>
            </a:r>
            <a:r>
              <a:rPr lang="zh-CN" altLang="en-US" dirty="0">
                <a:solidFill>
                  <a:schemeClr val="tx1">
                    <a:lumMod val="75000"/>
                    <a:lumOff val="25000"/>
                  </a:schemeClr>
                </a:solidFill>
                <a:effectLst>
                  <a:outerShdw blurRad="38100" dist="38100" dir="2700000" algn="tl">
                    <a:srgbClr val="000000">
                      <a:alpha val="43137"/>
                    </a:srgbClr>
                  </a:outerShdw>
                </a:effectLst>
                <a:sym typeface="+mn-ea"/>
              </a:rPr>
              <a:t>）城乡收入</a:t>
            </a:r>
            <a:r>
              <a:rPr lang="zh-CN" altLang="en-US" dirty="0">
                <a:solidFill>
                  <a:schemeClr val="tx1">
                    <a:lumMod val="75000"/>
                    <a:lumOff val="25000"/>
                  </a:schemeClr>
                </a:solidFill>
                <a:effectLst>
                  <a:outerShdw blurRad="38100" dist="38100" dir="2700000" algn="tl">
                    <a:srgbClr val="000000">
                      <a:alpha val="43137"/>
                    </a:srgbClr>
                  </a:outerShdw>
                </a:effectLst>
                <a:sym typeface="+mn-ea"/>
                <a:hlinkClick r:id="rId3" action="ppaction://hlinksldjump"/>
              </a:rPr>
              <a:t>差距</a:t>
            </a:r>
            <a:r>
              <a:rPr lang="zh-CN" altLang="en-US" dirty="0">
                <a:solidFill>
                  <a:schemeClr val="tx1">
                    <a:lumMod val="75000"/>
                    <a:lumOff val="25000"/>
                  </a:schemeClr>
                </a:solidFill>
                <a:effectLst>
                  <a:outerShdw blurRad="38100" dist="38100" dir="2700000" algn="tl">
                    <a:srgbClr val="000000">
                      <a:alpha val="43137"/>
                    </a:srgbClr>
                  </a:outerShdw>
                </a:effectLst>
                <a:sym typeface="+mn-ea"/>
              </a:rPr>
              <a:t>拉大；</a:t>
            </a:r>
            <a:endParaRPr lang="zh-CN" altLang="en-US" dirty="0">
              <a:solidFill>
                <a:schemeClr val="tx1">
                  <a:lumMod val="75000"/>
                  <a:lumOff val="25000"/>
                </a:schemeClr>
              </a:solidFill>
              <a:effectLst>
                <a:outerShdw blurRad="38100" dist="38100" dir="2700000" algn="tl">
                  <a:srgbClr val="000000">
                    <a:alpha val="43137"/>
                  </a:srgbClr>
                </a:outerShdw>
              </a:effectLst>
            </a:endParaRPr>
          </a:p>
          <a:p>
            <a:pPr marL="0" indent="0" eaLnBrk="1" fontAlgn="auto" hangingPunct="1">
              <a:lnSpc>
                <a:spcPct val="140000"/>
              </a:lnSpc>
              <a:spcAft>
                <a:spcPts val="0"/>
              </a:spcAft>
              <a:buFont typeface="Arial" panose="020B0604020202090204" pitchFamily="34" charset="0"/>
              <a:buNone/>
              <a:defRPr/>
            </a:pPr>
            <a:r>
              <a:rPr lang="zh-CN" altLang="en-US" dirty="0">
                <a:solidFill>
                  <a:schemeClr val="tx1">
                    <a:lumMod val="75000"/>
                    <a:lumOff val="25000"/>
                  </a:schemeClr>
                </a:solidFill>
                <a:effectLst>
                  <a:outerShdw blurRad="38100" dist="38100" dir="2700000" algn="tl">
                    <a:srgbClr val="000000">
                      <a:alpha val="43137"/>
                    </a:srgbClr>
                  </a:outerShdw>
                </a:effectLst>
                <a:sym typeface="+mn-ea"/>
              </a:rPr>
              <a:t>       （</a:t>
            </a:r>
            <a:r>
              <a:rPr lang="en-US" altLang="zh-CN" dirty="0">
                <a:solidFill>
                  <a:schemeClr val="tx1">
                    <a:lumMod val="75000"/>
                    <a:lumOff val="25000"/>
                  </a:schemeClr>
                </a:solidFill>
                <a:effectLst>
                  <a:outerShdw blurRad="38100" dist="38100" dir="2700000" algn="tl">
                    <a:srgbClr val="000000">
                      <a:alpha val="43137"/>
                    </a:srgbClr>
                  </a:outerShdw>
                </a:effectLst>
                <a:sym typeface="+mn-ea"/>
              </a:rPr>
              <a:t>4</a:t>
            </a:r>
            <a:r>
              <a:rPr lang="zh-CN" altLang="en-US" dirty="0">
                <a:solidFill>
                  <a:schemeClr val="tx1">
                    <a:lumMod val="75000"/>
                    <a:lumOff val="25000"/>
                  </a:schemeClr>
                </a:solidFill>
                <a:effectLst>
                  <a:outerShdw blurRad="38100" dist="38100" dir="2700000" algn="tl">
                    <a:srgbClr val="000000">
                      <a:alpha val="43137"/>
                    </a:srgbClr>
                  </a:outerShdw>
                </a:effectLst>
                <a:sym typeface="+mn-ea"/>
              </a:rPr>
              <a:t>）城乡消费水平悬殊（恩格尔系数）。</a:t>
            </a:r>
            <a:endParaRPr lang="zh-CN" altLang="en-US" dirty="0">
              <a:solidFill>
                <a:schemeClr val="tx1">
                  <a:lumMod val="75000"/>
                  <a:lumOff val="25000"/>
                </a:schemeClr>
              </a:solidFill>
              <a:effectLst>
                <a:outerShdw blurRad="38100" dist="38100" dir="2700000" algn="tl">
                  <a:srgbClr val="000000">
                    <a:alpha val="43137"/>
                  </a:srgbClr>
                </a:outerShdw>
              </a:effectLst>
            </a:endParaRPr>
          </a:p>
          <a:p>
            <a:pPr marL="0" indent="0" eaLnBrk="1" fontAlgn="auto" hangingPunct="1">
              <a:lnSpc>
                <a:spcPct val="140000"/>
              </a:lnSpc>
              <a:spcAft>
                <a:spcPts val="0"/>
              </a:spcAft>
              <a:buFont typeface="Arial" panose="020B0604020202090204" pitchFamily="34" charset="0"/>
              <a:buNone/>
              <a:defRPr/>
            </a:pPr>
            <a:endParaRPr lang="zh-CN" altLang="en-US" sz="2000" dirty="0">
              <a:solidFill>
                <a:schemeClr val="tx1"/>
              </a:solidFill>
              <a:effectLst>
                <a:outerShdw blurRad="38100" dist="38100" dir="2700000" algn="tl">
                  <a:srgbClr val="000000">
                    <a:alpha val="43137"/>
                  </a:srgbClr>
                </a:outerShdw>
              </a:effectLst>
              <a:sym typeface="+mn-ea"/>
            </a:endParaRPr>
          </a:p>
        </p:txBody>
      </p:sp>
    </p:spTree>
    <p:custDataLst>
      <p:tags r:id="rId1"/>
    </p:custData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0" y="763680"/>
            <a:ext cx="12192001" cy="6094320"/>
          </a:xfrm>
          <a:prstGeom prst="rect">
            <a:avLst/>
          </a:prstGeom>
        </p:spPr>
      </p:pic>
      <p:sp>
        <p:nvSpPr>
          <p:cNvPr id="9" name="圆角矩形 8"/>
          <p:cNvSpPr/>
          <p:nvPr/>
        </p:nvSpPr>
        <p:spPr>
          <a:xfrm>
            <a:off x="2718718" y="2363"/>
            <a:ext cx="5790800" cy="7613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540" dirty="0">
                <a:solidFill>
                  <a:schemeClr val="tx1"/>
                </a:solidFill>
              </a:rPr>
              <a:t>中国城镇、农村居民人均可支配收入</a:t>
            </a:r>
          </a:p>
        </p:txBody>
      </p:sp>
      <p:sp>
        <p:nvSpPr>
          <p:cNvPr id="2" name="圆角矩形 1">
            <a:extLst>
              <a:ext uri="{FF2B5EF4-FFF2-40B4-BE49-F238E27FC236}">
                <a16:creationId xmlns:a16="http://schemas.microsoft.com/office/drawing/2014/main" id="{262E7A31-F20C-6E4C-8BE4-B334A11F9A42}"/>
              </a:ext>
            </a:extLst>
          </p:cNvPr>
          <p:cNvSpPr/>
          <p:nvPr/>
        </p:nvSpPr>
        <p:spPr>
          <a:xfrm>
            <a:off x="9868930" y="1"/>
            <a:ext cx="2323070" cy="1210962"/>
          </a:xfrm>
          <a:prstGeom prst="roundRect">
            <a:avLst/>
          </a:prstGeom>
          <a:noFill/>
          <a:ln w="63500" cap="flat" cmpd="sng">
            <a:solidFill>
              <a:schemeClr val="accent1"/>
            </a:solidFill>
            <a:miter lim="800000"/>
          </a:ln>
        </p:spPr>
        <p:txBody>
          <a:bodyPr rtlCol="0" anchor="ctr"/>
          <a:lstStyle/>
          <a:p>
            <a:pPr algn="ctr"/>
            <a:r>
              <a:rPr kumimoji="1" lang="en-US" altLang="zh-CN" dirty="0">
                <a:solidFill>
                  <a:srgbClr val="FF0000"/>
                </a:solidFill>
                <a:latin typeface="Arail" charset="0"/>
                <a:ea typeface="Arail" charset="0"/>
                <a:cs typeface="Arail" charset="0"/>
              </a:rPr>
              <a:t>2021</a:t>
            </a:r>
            <a:r>
              <a:rPr kumimoji="1" lang="zh-CN" altLang="en-US" dirty="0">
                <a:solidFill>
                  <a:srgbClr val="FF0000"/>
                </a:solidFill>
                <a:latin typeface="Arail" charset="0"/>
                <a:ea typeface="Arail" charset="0"/>
                <a:cs typeface="Arail" charset="0"/>
              </a:rPr>
              <a:t>年（中位数）</a:t>
            </a:r>
            <a:endParaRPr kumimoji="1" lang="en-US" altLang="zh-CN" dirty="0">
              <a:solidFill>
                <a:srgbClr val="FF0000"/>
              </a:solidFill>
              <a:latin typeface="Arail" charset="0"/>
              <a:ea typeface="Arail" charset="0"/>
              <a:cs typeface="Arail" charset="0"/>
            </a:endParaRPr>
          </a:p>
          <a:p>
            <a:pPr algn="ctr"/>
            <a:r>
              <a:rPr kumimoji="1" lang="zh-CN" altLang="en-US" dirty="0">
                <a:solidFill>
                  <a:schemeClr val="tx1"/>
                </a:solidFill>
                <a:latin typeface="Arail" charset="0"/>
                <a:ea typeface="Arail" charset="0"/>
                <a:cs typeface="Arail" charset="0"/>
              </a:rPr>
              <a:t>城镇：</a:t>
            </a:r>
            <a:r>
              <a:rPr kumimoji="1" lang="en-US" altLang="zh-CN" dirty="0">
                <a:solidFill>
                  <a:schemeClr val="tx1"/>
                </a:solidFill>
                <a:latin typeface="Arail" charset="0"/>
                <a:ea typeface="Arail" charset="0"/>
                <a:cs typeface="Arail" charset="0"/>
              </a:rPr>
              <a:t>43504</a:t>
            </a:r>
          </a:p>
          <a:p>
            <a:pPr algn="ctr"/>
            <a:r>
              <a:rPr kumimoji="1" lang="zh-CN" altLang="en-US" dirty="0">
                <a:latin typeface="Arail" charset="0"/>
                <a:ea typeface="Arail" charset="0"/>
                <a:cs typeface="Arail" charset="0"/>
              </a:rPr>
              <a:t>农村：</a:t>
            </a:r>
            <a:r>
              <a:rPr kumimoji="1" lang="en-US" altLang="zh-CN" dirty="0">
                <a:latin typeface="Arail" charset="0"/>
                <a:ea typeface="Arail" charset="0"/>
                <a:cs typeface="Arail" charset="0"/>
              </a:rPr>
              <a:t>16902</a:t>
            </a:r>
            <a:endParaRPr kumimoji="1" lang="zh-CN" altLang="en-US" dirty="0">
              <a:solidFill>
                <a:schemeClr val="tx1"/>
              </a:solidFill>
              <a:latin typeface="Arail" charset="0"/>
              <a:ea typeface="Arail" charset="0"/>
              <a:cs typeface="Arail" charset="0"/>
            </a:endParaRPr>
          </a:p>
        </p:txBody>
      </p:sp>
    </p:spTree>
    <p:custDataLst>
      <p:tags r:id="rId1"/>
    </p:custData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中国城乡居民差距的表现</a:t>
            </a:r>
          </a:p>
        </p:txBody>
      </p:sp>
      <p:sp>
        <p:nvSpPr>
          <p:cNvPr id="3" name="内容占位符 2"/>
          <p:cNvSpPr>
            <a:spLocks noGrp="1"/>
          </p:cNvSpPr>
          <p:nvPr>
            <p:ph idx="1"/>
          </p:nvPr>
        </p:nvSpPr>
        <p:spPr/>
        <p:txBody>
          <a:bodyPr/>
          <a:lstStyle/>
          <a:p>
            <a:pPr marL="0" indent="0">
              <a:buNone/>
            </a:pPr>
            <a:r>
              <a:rPr kumimoji="1" lang="en-US" altLang="zh-CN" b="1" dirty="0"/>
              <a:t>1</a:t>
            </a:r>
            <a:r>
              <a:rPr kumimoji="1" lang="zh-CN" altLang="en-US" b="1" dirty="0"/>
              <a:t>、城乡居民收入差距。</a:t>
            </a:r>
            <a:endParaRPr kumimoji="1" lang="en-US" altLang="zh-CN" b="1" dirty="0"/>
          </a:p>
          <a:p>
            <a:pPr marL="0" indent="0">
              <a:buNone/>
            </a:pPr>
            <a:r>
              <a:rPr kumimoji="1" lang="en-US" altLang="zh-CN" b="1" dirty="0"/>
              <a:t>2</a:t>
            </a:r>
            <a:r>
              <a:rPr kumimoji="1" lang="zh-CN" altLang="en-US" b="1" dirty="0"/>
              <a:t>、城乡教育差距。</a:t>
            </a:r>
            <a:endParaRPr kumimoji="1" lang="en-US" altLang="zh-CN" b="1" dirty="0"/>
          </a:p>
          <a:p>
            <a:pPr marL="0" indent="0">
              <a:buNone/>
            </a:pPr>
            <a:r>
              <a:rPr kumimoji="1" lang="en-US" altLang="zh-CN" b="1" dirty="0"/>
              <a:t>3</a:t>
            </a:r>
            <a:r>
              <a:rPr kumimoji="1" lang="zh-CN" altLang="en-US" b="1" dirty="0"/>
              <a:t>、城乡医疗差距。</a:t>
            </a:r>
            <a:endParaRPr kumimoji="1" lang="en-US" altLang="zh-CN" b="1" dirty="0"/>
          </a:p>
          <a:p>
            <a:pPr marL="0" indent="0">
              <a:buNone/>
            </a:pPr>
            <a:r>
              <a:rPr kumimoji="1" lang="en-US" altLang="zh-CN" b="1" dirty="0"/>
              <a:t>4</a:t>
            </a:r>
            <a:r>
              <a:rPr kumimoji="1" lang="zh-CN" altLang="en-US" b="1" dirty="0"/>
              <a:t>、城乡</a:t>
            </a:r>
            <a:r>
              <a:rPr kumimoji="1" lang="zh-CN" altLang="en-US" b="1" dirty="0">
                <a:hlinkClick r:id="" action="ppaction://hlinkshowjump?jump=nextslide"/>
              </a:rPr>
              <a:t>消费差距</a:t>
            </a:r>
            <a:r>
              <a:rPr kumimoji="1" lang="zh-CN" altLang="en-US" b="1" dirty="0"/>
              <a:t>。</a:t>
            </a:r>
            <a:endParaRPr kumimoji="1" lang="en-US" altLang="zh-CN" b="1" dirty="0"/>
          </a:p>
          <a:p>
            <a:pPr marL="0" indent="0">
              <a:buNone/>
            </a:pPr>
            <a:r>
              <a:rPr kumimoji="1" lang="en-US" altLang="zh-CN" b="1" dirty="0"/>
              <a:t>5</a:t>
            </a:r>
            <a:r>
              <a:rPr kumimoji="1" lang="zh-CN" altLang="en-US" b="1" dirty="0"/>
              <a:t>、城乡就业差距。</a:t>
            </a:r>
            <a:endParaRPr kumimoji="1" lang="en-US" altLang="zh-CN" b="1" dirty="0"/>
          </a:p>
          <a:p>
            <a:pPr marL="0" indent="0">
              <a:buNone/>
            </a:pPr>
            <a:r>
              <a:rPr kumimoji="1" lang="en-US" altLang="zh-CN" b="1" dirty="0"/>
              <a:t>6</a:t>
            </a:r>
            <a:r>
              <a:rPr kumimoji="1" lang="zh-CN" altLang="en-US" b="1" dirty="0"/>
              <a:t>、政府公共投入差距。</a:t>
            </a:r>
          </a:p>
        </p:txBody>
      </p:sp>
    </p:spTree>
    <p:custDataLst>
      <p:tags r:id="rId1"/>
    </p:custData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标题 1"/>
          <p:cNvSpPr>
            <a:spLocks noGrp="1" noChangeArrowheads="1"/>
          </p:cNvSpPr>
          <p:nvPr>
            <p:ph type="title"/>
          </p:nvPr>
        </p:nvSpPr>
        <p:spPr/>
        <p:txBody>
          <a:bodyPr/>
          <a:lstStyle/>
          <a:p>
            <a:r>
              <a:rPr kumimoji="1" lang="zh-CN" altLang="en-US"/>
              <a:t>城乡消费水平差距</a:t>
            </a:r>
          </a:p>
        </p:txBody>
      </p:sp>
      <p:sp>
        <p:nvSpPr>
          <p:cNvPr id="3" name="内容占位符 2"/>
          <p:cNvSpPr>
            <a:spLocks noGrp="1"/>
          </p:cNvSpPr>
          <p:nvPr>
            <p:ph idx="1"/>
          </p:nvPr>
        </p:nvSpPr>
        <p:spPr>
          <a:xfrm>
            <a:off x="1608138" y="1998663"/>
            <a:ext cx="9745662" cy="4745037"/>
          </a:xfrm>
        </p:spPr>
        <p:txBody>
          <a:bodyPr/>
          <a:lstStyle/>
          <a:p>
            <a:pPr>
              <a:defRPr/>
            </a:pPr>
            <a:r>
              <a:rPr kumimoji="1" lang="zh-CN" altLang="en-US" dirty="0">
                <a:solidFill>
                  <a:srgbClr val="FF0000"/>
                </a:solidFill>
              </a:rPr>
              <a:t>恩格尔系数</a:t>
            </a:r>
            <a:r>
              <a:rPr kumimoji="1" lang="en-US" altLang="zh-CN" dirty="0">
                <a:solidFill>
                  <a:srgbClr val="FF0000"/>
                </a:solidFill>
              </a:rPr>
              <a:t>——</a:t>
            </a:r>
            <a:r>
              <a:rPr lang="zh-CN" altLang="en-US" dirty="0"/>
              <a:t>食品支出占家庭支出的比重即是恩格尔系数，其反映的是居民生活水平的高低。</a:t>
            </a:r>
            <a:endParaRPr kumimoji="1" lang="en-US" altLang="zh-CN" dirty="0"/>
          </a:p>
          <a:p>
            <a:pPr>
              <a:defRPr/>
            </a:pPr>
            <a:r>
              <a:rPr lang="zh-CN" altLang="en-US" dirty="0"/>
              <a:t>联合国粮农组织恩格尔系数的划分标准：</a:t>
            </a:r>
            <a:endParaRPr lang="en-US" altLang="zh-CN" dirty="0"/>
          </a:p>
          <a:p>
            <a:pPr marL="0" indent="0">
              <a:buFont typeface="Arial" panose="020B0604020202090204" pitchFamily="34" charset="0"/>
              <a:buNone/>
              <a:defRPr/>
            </a:pPr>
            <a:r>
              <a:rPr lang="zh-CN" altLang="en-US" dirty="0"/>
              <a:t>                    </a:t>
            </a:r>
            <a:r>
              <a:rPr lang="en-US" altLang="zh-CN" dirty="0"/>
              <a:t>59%</a:t>
            </a:r>
            <a:r>
              <a:rPr lang="zh-CN" altLang="en-US" dirty="0"/>
              <a:t>以上为绝对贫困；</a:t>
            </a:r>
            <a:endParaRPr lang="en-US" altLang="zh-CN" dirty="0"/>
          </a:p>
          <a:p>
            <a:pPr marL="0" indent="0">
              <a:buFont typeface="Arial" panose="020B0604020202090204" pitchFamily="34" charset="0"/>
              <a:buNone/>
              <a:defRPr/>
            </a:pPr>
            <a:r>
              <a:rPr lang="zh-CN" altLang="en-US" dirty="0"/>
              <a:t>                    </a:t>
            </a:r>
            <a:r>
              <a:rPr lang="en-US" altLang="zh-CN" dirty="0"/>
              <a:t>50%——59%</a:t>
            </a:r>
            <a:r>
              <a:rPr lang="zh-CN" altLang="en-US" dirty="0"/>
              <a:t>为温饱</a:t>
            </a:r>
            <a:r>
              <a:rPr lang="en-US" altLang="zh-CN" dirty="0"/>
              <a:t>;</a:t>
            </a:r>
          </a:p>
          <a:p>
            <a:pPr marL="0" indent="0">
              <a:buFont typeface="Arial" panose="020B0604020202090204" pitchFamily="34" charset="0"/>
              <a:buNone/>
              <a:defRPr/>
            </a:pPr>
            <a:r>
              <a:rPr lang="zh-CN" altLang="en-US" dirty="0"/>
              <a:t>                    </a:t>
            </a:r>
            <a:r>
              <a:rPr lang="en-US" altLang="zh-CN" dirty="0"/>
              <a:t>40%——49%</a:t>
            </a:r>
            <a:r>
              <a:rPr lang="zh-CN" altLang="en-US" dirty="0"/>
              <a:t>为小康；</a:t>
            </a:r>
            <a:endParaRPr lang="en-US" altLang="zh-CN" dirty="0"/>
          </a:p>
          <a:p>
            <a:pPr marL="0" indent="0">
              <a:buFont typeface="Arial" panose="020B0604020202090204" pitchFamily="34" charset="0"/>
              <a:buNone/>
              <a:defRPr/>
            </a:pPr>
            <a:r>
              <a:rPr lang="zh-CN" altLang="en-US" dirty="0"/>
              <a:t>                    </a:t>
            </a:r>
            <a:r>
              <a:rPr lang="en-US" altLang="zh-CN" dirty="0"/>
              <a:t>30%——39%</a:t>
            </a:r>
            <a:r>
              <a:rPr lang="zh-CN" altLang="en-US" dirty="0"/>
              <a:t>为富裕；</a:t>
            </a:r>
            <a:endParaRPr lang="en-US" altLang="zh-CN" dirty="0"/>
          </a:p>
          <a:p>
            <a:pPr marL="0" indent="0">
              <a:buFont typeface="Arial" panose="020B0604020202090204" pitchFamily="34" charset="0"/>
              <a:buNone/>
              <a:defRPr/>
            </a:pPr>
            <a:r>
              <a:rPr lang="zh-CN" altLang="en-US" dirty="0"/>
              <a:t>                    </a:t>
            </a:r>
            <a:r>
              <a:rPr lang="en-US" altLang="zh-CN" dirty="0"/>
              <a:t>30%</a:t>
            </a:r>
            <a:r>
              <a:rPr lang="zh-CN" altLang="en-US" dirty="0"/>
              <a:t>以下为最富裕。</a:t>
            </a:r>
            <a:endParaRPr kumimoji="1" lang="zh-CN" altLang="en-US" dirty="0"/>
          </a:p>
        </p:txBody>
      </p:sp>
    </p:spTree>
    <p:custDataLst>
      <p:tags r:id="rId1"/>
    </p:custData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中国城乡收入差距扩大的原因</a:t>
            </a:r>
          </a:p>
        </p:txBody>
      </p:sp>
      <p:sp>
        <p:nvSpPr>
          <p:cNvPr id="3" name="内容占位符 2"/>
          <p:cNvSpPr>
            <a:spLocks noGrp="1"/>
          </p:cNvSpPr>
          <p:nvPr>
            <p:ph idx="1"/>
          </p:nvPr>
        </p:nvSpPr>
        <p:spPr/>
        <p:txBody>
          <a:bodyPr/>
          <a:lstStyle/>
          <a:p>
            <a:r>
              <a:rPr kumimoji="1" lang="en-US" altLang="zh-CN" b="1" dirty="0"/>
              <a:t>1､</a:t>
            </a:r>
            <a:r>
              <a:rPr kumimoji="1" lang="zh-CN" altLang="en-US" b="1" dirty="0"/>
              <a:t>经济基础：财富分配的等级格局。（两次分配均如此）</a:t>
            </a:r>
            <a:endParaRPr kumimoji="1" lang="en-US" altLang="zh-CN" b="1" dirty="0"/>
          </a:p>
          <a:p>
            <a:pPr marL="0" indent="0">
              <a:buNone/>
            </a:pPr>
            <a:endParaRPr kumimoji="1" lang="zh-CN" altLang="en-US" b="1"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128" y="2669720"/>
            <a:ext cx="5584372" cy="4188279"/>
          </a:xfrm>
          <a:prstGeom prst="rect">
            <a:avLst/>
          </a:prstGeom>
        </p:spPr>
      </p:pic>
    </p:spTree>
    <p:custDataLst>
      <p:tags r:id="rId1"/>
    </p:custData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中国城乡收入差距扩大的原因</a:t>
            </a:r>
          </a:p>
        </p:txBody>
      </p:sp>
      <p:sp>
        <p:nvSpPr>
          <p:cNvPr id="3" name="内容占位符 2"/>
          <p:cNvSpPr>
            <a:spLocks noGrp="1"/>
          </p:cNvSpPr>
          <p:nvPr>
            <p:ph idx="1"/>
          </p:nvPr>
        </p:nvSpPr>
        <p:spPr/>
        <p:txBody>
          <a:bodyPr/>
          <a:lstStyle/>
          <a:p>
            <a:r>
              <a:rPr kumimoji="1" lang="en-US" altLang="zh-CN" b="1" dirty="0"/>
              <a:t>2､</a:t>
            </a:r>
            <a:r>
              <a:rPr kumimoji="1" lang="zh-CN" altLang="en-US" b="1" dirty="0"/>
              <a:t>核心机制：资本积累和相对过剩人口。</a:t>
            </a:r>
            <a:endParaRPr kumimoji="1" lang="en-US" altLang="zh-CN" b="1" dirty="0"/>
          </a:p>
          <a:p>
            <a:endParaRPr kumimoji="1" lang="en-US" altLang="zh-CN" b="1" dirty="0"/>
          </a:p>
          <a:p>
            <a:r>
              <a:rPr kumimoji="1" lang="en-US" altLang="zh-CN" b="1" dirty="0"/>
              <a:t>3､</a:t>
            </a:r>
            <a:r>
              <a:rPr kumimoji="1" lang="zh-CN" altLang="en-US" b="1" dirty="0"/>
              <a:t>制度惯性：非均衡发展战略。</a:t>
            </a:r>
            <a:endParaRPr kumimoji="1" lang="en-US" altLang="zh-CN" b="1" dirty="0"/>
          </a:p>
          <a:p>
            <a:endParaRPr kumimoji="1" lang="en-US" altLang="zh-CN" b="1" dirty="0"/>
          </a:p>
          <a:p>
            <a:r>
              <a:rPr kumimoji="1" lang="en-US" altLang="zh-CN" b="1" dirty="0"/>
              <a:t>4､</a:t>
            </a:r>
            <a:r>
              <a:rPr kumimoji="1" lang="zh-CN" altLang="en-US" b="1" dirty="0"/>
              <a:t>重要原因：市场分割的格局。（人、财、物）</a:t>
            </a:r>
          </a:p>
        </p:txBody>
      </p:sp>
    </p:spTree>
    <p:custDataLst>
      <p:tags r:id="rId1"/>
    </p:custData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838200" y="450850"/>
            <a:ext cx="10515600" cy="973138"/>
          </a:xfrm>
        </p:spPr>
        <p:txBody>
          <a:bodyPr anchor="t"/>
          <a:lstStyle/>
          <a:p>
            <a:pPr eaLnBrk="1" hangingPunct="1"/>
            <a:r>
              <a:rPr lang="zh-CN" altLang="en-US" sz="3800">
                <a:solidFill>
                  <a:srgbClr val="C00000"/>
                </a:solidFill>
              </a:rPr>
              <a:t>一、二元经济结构与农村剩余劳动力的转移</a:t>
            </a:r>
          </a:p>
        </p:txBody>
      </p:sp>
      <p:sp>
        <p:nvSpPr>
          <p:cNvPr id="88067" name="Rectangle 3"/>
          <p:cNvSpPr>
            <a:spLocks noGrp="1"/>
          </p:cNvSpPr>
          <p:nvPr>
            <p:ph idx="1"/>
          </p:nvPr>
        </p:nvSpPr>
        <p:spPr>
          <a:xfrm>
            <a:off x="1223963" y="1493838"/>
            <a:ext cx="9745662" cy="4933950"/>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lumMod val="75000"/>
                    <a:lumOff val="25000"/>
                  </a:schemeClr>
                </a:solidFill>
              </a:rPr>
              <a:t>（二）中国二元经济结构的特征和原因</a:t>
            </a:r>
          </a:p>
          <a:p>
            <a:pPr marL="0" indent="0" eaLnBrk="1" fontAlgn="auto" hangingPunct="1">
              <a:lnSpc>
                <a:spcPct val="14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r>
              <a:rPr lang="en-US" altLang="zh-CN" dirty="0">
                <a:solidFill>
                  <a:srgbClr val="C00000"/>
                </a:solidFill>
                <a:effectLst>
                  <a:outerShdw blurRad="38100" dist="38100" dir="2700000" algn="tl">
                    <a:srgbClr val="000000">
                      <a:alpha val="43137"/>
                    </a:srgbClr>
                  </a:outerShdw>
                </a:effectLst>
                <a:sym typeface="+mn-ea"/>
              </a:rPr>
              <a:t>2.  </a:t>
            </a:r>
            <a:r>
              <a:rPr lang="zh-CN" altLang="en-US" dirty="0">
                <a:solidFill>
                  <a:srgbClr val="C00000"/>
                </a:solidFill>
                <a:effectLst>
                  <a:outerShdw blurRad="38100" dist="38100" dir="2700000" algn="tl">
                    <a:srgbClr val="000000">
                      <a:alpha val="43137"/>
                    </a:srgbClr>
                  </a:outerShdw>
                </a:effectLst>
                <a:sym typeface="+mn-ea"/>
              </a:rPr>
              <a:t>原因</a:t>
            </a:r>
            <a:r>
              <a:rPr lang="en-US" altLang="zh-CN" dirty="0">
                <a:solidFill>
                  <a:srgbClr val="C00000"/>
                </a:solidFill>
                <a:effectLst>
                  <a:outerShdw blurRad="38100" dist="38100" dir="2700000" algn="tl">
                    <a:srgbClr val="000000">
                      <a:alpha val="43137"/>
                    </a:srgbClr>
                  </a:outerShdw>
                </a:effectLst>
                <a:sym typeface="+mn-ea"/>
              </a:rPr>
              <a:t>——</a:t>
            </a:r>
            <a:r>
              <a:rPr lang="zh-CN" altLang="en-US" sz="2000" dirty="0">
                <a:solidFill>
                  <a:schemeClr val="tx1"/>
                </a:solidFill>
                <a:effectLst>
                  <a:outerShdw blurRad="38100" dist="38100" dir="2700000" algn="tl">
                    <a:srgbClr val="000000">
                      <a:alpha val="43137"/>
                    </a:srgbClr>
                  </a:outerShdw>
                </a:effectLst>
                <a:sym typeface="+mn-ea"/>
              </a:rPr>
              <a:t>  </a:t>
            </a:r>
          </a:p>
          <a:p>
            <a:pPr marL="0" indent="0" eaLnBrk="1" fontAlgn="auto" hangingPunct="1">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rPr>
              <a:t>       </a:t>
            </a:r>
            <a:r>
              <a:rPr lang="zh-CN" altLang="en-US" dirty="0">
                <a:solidFill>
                  <a:schemeClr val="tx1">
                    <a:lumMod val="75000"/>
                    <a:lumOff val="25000"/>
                  </a:schemeClr>
                </a:solidFill>
                <a:effectLst>
                  <a:outerShdw blurRad="38100" dist="38100" dir="2700000" algn="tl">
                    <a:srgbClr val="000000">
                      <a:alpha val="43137"/>
                    </a:srgbClr>
                  </a:outerShdw>
                </a:effectLst>
                <a:sym typeface="+mn-ea"/>
              </a:rPr>
              <a:t>（</a:t>
            </a:r>
            <a:r>
              <a:rPr lang="en-US" altLang="zh-CN" dirty="0">
                <a:solidFill>
                  <a:schemeClr val="tx1">
                    <a:lumMod val="75000"/>
                    <a:lumOff val="25000"/>
                  </a:schemeClr>
                </a:solidFill>
                <a:effectLst>
                  <a:outerShdw blurRad="38100" dist="38100" dir="2700000" algn="tl">
                    <a:srgbClr val="000000">
                      <a:alpha val="43137"/>
                    </a:srgbClr>
                  </a:outerShdw>
                </a:effectLst>
                <a:sym typeface="+mn-ea"/>
              </a:rPr>
              <a:t>1</a:t>
            </a:r>
            <a:r>
              <a:rPr lang="zh-CN" altLang="en-US" dirty="0">
                <a:solidFill>
                  <a:schemeClr val="tx1">
                    <a:lumMod val="75000"/>
                    <a:lumOff val="25000"/>
                  </a:schemeClr>
                </a:solidFill>
                <a:effectLst>
                  <a:outerShdw blurRad="38100" dist="38100" dir="2700000" algn="tl">
                    <a:srgbClr val="000000">
                      <a:alpha val="43137"/>
                    </a:srgbClr>
                  </a:outerShdw>
                </a:effectLst>
                <a:sym typeface="+mn-ea"/>
              </a:rPr>
              <a:t>）赶超型经济发展战略导致的工农业劳动生产率的差异；</a:t>
            </a:r>
            <a:endParaRPr lang="zh-CN" altLang="en-US" dirty="0">
              <a:solidFill>
                <a:schemeClr val="tx1">
                  <a:lumMod val="75000"/>
                  <a:lumOff val="25000"/>
                </a:schemeClr>
              </a:solidFill>
              <a:effectLst>
                <a:outerShdw blurRad="38100" dist="38100" dir="2700000" algn="tl">
                  <a:srgbClr val="000000">
                    <a:alpha val="43137"/>
                  </a:srgbClr>
                </a:outerShdw>
              </a:effectLst>
            </a:endParaRP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effectLst>
                  <a:outerShdw blurRad="38100" dist="38100" dir="2700000" algn="tl">
                    <a:srgbClr val="000000">
                      <a:alpha val="43137"/>
                    </a:srgbClr>
                  </a:outerShdw>
                </a:effectLst>
                <a:sym typeface="+mn-ea"/>
              </a:rPr>
              <a:t>       （</a:t>
            </a:r>
            <a:r>
              <a:rPr lang="en-US" altLang="zh-CN" dirty="0">
                <a:solidFill>
                  <a:schemeClr val="tx1">
                    <a:lumMod val="75000"/>
                    <a:lumOff val="25000"/>
                  </a:schemeClr>
                </a:solidFill>
                <a:effectLst>
                  <a:outerShdw blurRad="38100" dist="38100" dir="2700000" algn="tl">
                    <a:srgbClr val="000000">
                      <a:alpha val="43137"/>
                    </a:srgbClr>
                  </a:outerShdw>
                </a:effectLst>
                <a:sym typeface="+mn-ea"/>
              </a:rPr>
              <a:t>2</a:t>
            </a:r>
            <a:r>
              <a:rPr lang="zh-CN" altLang="en-US" dirty="0">
                <a:solidFill>
                  <a:schemeClr val="tx1">
                    <a:lumMod val="75000"/>
                    <a:lumOff val="25000"/>
                  </a:schemeClr>
                </a:solidFill>
                <a:effectLst>
                  <a:outerShdw blurRad="38100" dist="38100" dir="2700000" algn="tl">
                    <a:srgbClr val="000000">
                      <a:alpha val="43137"/>
                    </a:srgbClr>
                  </a:outerShdw>
                </a:effectLst>
                <a:sym typeface="+mn-ea"/>
              </a:rPr>
              <a:t>）传统经济体制造成的城乡分割；</a:t>
            </a:r>
            <a:endParaRPr lang="zh-CN" altLang="en-US" dirty="0">
              <a:solidFill>
                <a:schemeClr val="tx1">
                  <a:lumMod val="75000"/>
                  <a:lumOff val="25000"/>
                </a:schemeClr>
              </a:solidFill>
              <a:effectLst>
                <a:outerShdw blurRad="38100" dist="38100" dir="2700000" algn="tl">
                  <a:srgbClr val="000000">
                    <a:alpha val="43137"/>
                  </a:srgbClr>
                </a:outerShdw>
              </a:effectLst>
            </a:endParaRP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effectLst>
                  <a:outerShdw blurRad="38100" dist="38100" dir="2700000" algn="tl">
                    <a:srgbClr val="000000">
                      <a:alpha val="43137"/>
                    </a:srgbClr>
                  </a:outerShdw>
                </a:effectLst>
                <a:sym typeface="+mn-ea"/>
              </a:rPr>
              <a:t>       （</a:t>
            </a:r>
            <a:r>
              <a:rPr lang="en-US" altLang="zh-CN" dirty="0">
                <a:solidFill>
                  <a:schemeClr val="tx1">
                    <a:lumMod val="75000"/>
                    <a:lumOff val="25000"/>
                  </a:schemeClr>
                </a:solidFill>
                <a:effectLst>
                  <a:outerShdw blurRad="38100" dist="38100" dir="2700000" algn="tl">
                    <a:srgbClr val="000000">
                      <a:alpha val="43137"/>
                    </a:srgbClr>
                  </a:outerShdw>
                </a:effectLst>
                <a:sym typeface="+mn-ea"/>
              </a:rPr>
              <a:t>3</a:t>
            </a:r>
            <a:r>
              <a:rPr lang="zh-CN" altLang="en-US" dirty="0">
                <a:solidFill>
                  <a:schemeClr val="tx1">
                    <a:lumMod val="75000"/>
                    <a:lumOff val="25000"/>
                  </a:schemeClr>
                </a:solidFill>
                <a:effectLst>
                  <a:outerShdw blurRad="38100" dist="38100" dir="2700000" algn="tl">
                    <a:srgbClr val="000000">
                      <a:alpha val="43137"/>
                    </a:srgbClr>
                  </a:outerShdw>
                </a:effectLst>
                <a:sym typeface="+mn-ea"/>
              </a:rPr>
              <a:t>）非农产业发展政策扩大了二元差距。</a:t>
            </a:r>
            <a:endParaRPr lang="zh-CN" altLang="en-US" dirty="0">
              <a:solidFill>
                <a:schemeClr val="tx1"/>
              </a:solidFill>
              <a:effectLst>
                <a:outerShdw blurRad="38100" dist="38100" dir="2700000" algn="tl">
                  <a:srgbClr val="000000">
                    <a:alpha val="43137"/>
                  </a:srgbClr>
                </a:outerShdw>
              </a:effectLst>
              <a:sym typeface="+mn-ea"/>
            </a:endParaRPr>
          </a:p>
        </p:txBody>
      </p:sp>
    </p:spTree>
    <p:custDataLst>
      <p:tags r:id="rId1"/>
    </p:custData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p:nvPr>
        </p:nvSpPr>
        <p:spPr>
          <a:xfrm>
            <a:off x="838200" y="450850"/>
            <a:ext cx="10515600" cy="973138"/>
          </a:xfrm>
        </p:spPr>
        <p:txBody>
          <a:bodyPr anchor="t"/>
          <a:lstStyle/>
          <a:p>
            <a:pPr eaLnBrk="1" hangingPunct="1"/>
            <a:r>
              <a:rPr lang="zh-CN" altLang="en-US" sz="3800">
                <a:solidFill>
                  <a:srgbClr val="C00000"/>
                </a:solidFill>
              </a:rPr>
              <a:t>一、二元经济结构与农村剩余劳动力的转移</a:t>
            </a:r>
          </a:p>
        </p:txBody>
      </p:sp>
      <p:sp>
        <p:nvSpPr>
          <p:cNvPr id="88067" name="Rectangle 3"/>
          <p:cNvSpPr>
            <a:spLocks noGrp="1"/>
          </p:cNvSpPr>
          <p:nvPr>
            <p:ph idx="1"/>
          </p:nvPr>
        </p:nvSpPr>
        <p:spPr>
          <a:xfrm>
            <a:off x="1223963" y="1493838"/>
            <a:ext cx="9745662" cy="4933950"/>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lumMod val="75000"/>
                    <a:lumOff val="25000"/>
                  </a:schemeClr>
                </a:solidFill>
              </a:rPr>
              <a:t>（三）中国二元经济结构中农村剩余劳动力的转移</a:t>
            </a:r>
          </a:p>
          <a:p>
            <a:pPr marL="0" indent="0" eaLnBrk="1" fontAlgn="auto" hangingPunct="1">
              <a:lnSpc>
                <a:spcPct val="16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r>
              <a:rPr lang="zh-CN" b="1" dirty="0">
                <a:solidFill>
                  <a:srgbClr val="C00000"/>
                </a:solidFill>
                <a:effectLst>
                  <a:outerShdw blurRad="38100" dist="38100" dir="2700000" algn="tl">
                    <a:srgbClr val="000000">
                      <a:alpha val="43137"/>
                    </a:srgbClr>
                  </a:outerShdw>
                </a:effectLst>
                <a:sym typeface="+mn-ea"/>
              </a:rPr>
              <a:t>  </a:t>
            </a:r>
            <a:r>
              <a:rPr lang="en-US" altLang="zh-CN" b="1" dirty="0">
                <a:solidFill>
                  <a:schemeClr val="tx1">
                    <a:lumMod val="75000"/>
                    <a:lumOff val="25000"/>
                  </a:schemeClr>
                </a:solidFill>
                <a:sym typeface="+mn-ea"/>
              </a:rPr>
              <a:t>1. </a:t>
            </a:r>
            <a:r>
              <a:rPr lang="zh-CN" altLang="en-US" b="1" dirty="0">
                <a:solidFill>
                  <a:schemeClr val="tx1">
                    <a:lumMod val="75000"/>
                    <a:lumOff val="25000"/>
                  </a:schemeClr>
                </a:solidFill>
                <a:sym typeface="+mn-ea"/>
              </a:rPr>
              <a:t>我国农村剩余劳动力产生的根源</a:t>
            </a:r>
            <a:endParaRPr lang="en-US" altLang="zh-CN" b="1" dirty="0">
              <a:solidFill>
                <a:schemeClr val="tx1">
                  <a:lumMod val="75000"/>
                  <a:lumOff val="25000"/>
                </a:schemeClr>
              </a:solidFill>
              <a:sym typeface="+mn-ea"/>
            </a:endParaRPr>
          </a:p>
          <a:p>
            <a:pPr marL="0" indent="0" eaLnBrk="1" fontAlgn="auto" hangingPunct="1">
              <a:lnSpc>
                <a:spcPct val="160000"/>
              </a:lnSpc>
              <a:spcAft>
                <a:spcPts val="0"/>
              </a:spcAft>
              <a:buFont typeface="Arial" panose="020B0604020202090204" pitchFamily="34" charset="0"/>
              <a:buNone/>
              <a:defRPr/>
            </a:pPr>
            <a:r>
              <a:rPr lang="en-US" altLang="zh-CN" b="1" dirty="0">
                <a:solidFill>
                  <a:schemeClr val="tx1">
                    <a:lumMod val="75000"/>
                    <a:lumOff val="25000"/>
                  </a:schemeClr>
                </a:solidFill>
                <a:sym typeface="+mn-ea"/>
              </a:rPr>
              <a:t>          </a:t>
            </a:r>
            <a:r>
              <a:rPr lang="zh-CN" altLang="en-US" b="1" dirty="0">
                <a:solidFill>
                  <a:schemeClr val="tx1">
                    <a:lumMod val="75000"/>
                    <a:lumOff val="25000"/>
                  </a:schemeClr>
                </a:solidFill>
                <a:sym typeface="+mn-ea"/>
              </a:rPr>
              <a:t>（</a:t>
            </a:r>
            <a:r>
              <a:rPr lang="en-US" altLang="zh-CN" b="1" dirty="0">
                <a:solidFill>
                  <a:schemeClr val="tx1">
                    <a:lumMod val="75000"/>
                    <a:lumOff val="25000"/>
                  </a:schemeClr>
                </a:solidFill>
                <a:sym typeface="+mn-ea"/>
              </a:rPr>
              <a:t>1</a:t>
            </a:r>
            <a:r>
              <a:rPr lang="zh-CN" altLang="en-US" b="1" dirty="0">
                <a:solidFill>
                  <a:schemeClr val="tx1">
                    <a:lumMod val="75000"/>
                    <a:lumOff val="25000"/>
                  </a:schemeClr>
                </a:solidFill>
                <a:sym typeface="+mn-ea"/>
              </a:rPr>
              <a:t>）制度（户籍制度、粮食供给制度、住宅制度、就业制度等）</a:t>
            </a:r>
            <a:endParaRPr lang="en-US" altLang="zh-CN" b="1" dirty="0">
              <a:solidFill>
                <a:schemeClr val="tx1">
                  <a:lumMod val="75000"/>
                  <a:lumOff val="25000"/>
                </a:schemeClr>
              </a:solidFill>
              <a:sym typeface="+mn-ea"/>
            </a:endParaRPr>
          </a:p>
          <a:p>
            <a:pPr marL="0" indent="0" eaLnBrk="1" fontAlgn="auto" hangingPunct="1">
              <a:lnSpc>
                <a:spcPct val="160000"/>
              </a:lnSpc>
              <a:spcAft>
                <a:spcPts val="0"/>
              </a:spcAft>
              <a:buFont typeface="Arial" panose="020B0604020202090204" pitchFamily="34" charset="0"/>
              <a:buNone/>
              <a:defRPr/>
            </a:pPr>
            <a:r>
              <a:rPr lang="en-US" altLang="zh-CN" b="1" dirty="0">
                <a:solidFill>
                  <a:schemeClr val="tx1">
                    <a:lumMod val="75000"/>
                    <a:lumOff val="25000"/>
                  </a:schemeClr>
                </a:solidFill>
                <a:sym typeface="+mn-ea"/>
              </a:rPr>
              <a:t>          </a:t>
            </a:r>
            <a:r>
              <a:rPr lang="zh-CN" altLang="en-US" b="1" dirty="0">
                <a:solidFill>
                  <a:schemeClr val="tx1">
                    <a:lumMod val="75000"/>
                    <a:lumOff val="25000"/>
                  </a:schemeClr>
                </a:solidFill>
                <a:sym typeface="+mn-ea"/>
              </a:rPr>
              <a:t>（</a:t>
            </a:r>
            <a:r>
              <a:rPr lang="en-US" altLang="zh-CN" b="1" dirty="0">
                <a:solidFill>
                  <a:schemeClr val="tx1">
                    <a:lumMod val="75000"/>
                    <a:lumOff val="25000"/>
                  </a:schemeClr>
                </a:solidFill>
                <a:sym typeface="+mn-ea"/>
              </a:rPr>
              <a:t>2</a:t>
            </a:r>
            <a:r>
              <a:rPr lang="zh-CN" altLang="en-US" b="1" dirty="0">
                <a:solidFill>
                  <a:schemeClr val="tx1">
                    <a:lumMod val="75000"/>
                    <a:lumOff val="25000"/>
                  </a:schemeClr>
                </a:solidFill>
                <a:sym typeface="+mn-ea"/>
              </a:rPr>
              <a:t>）地少人多</a:t>
            </a:r>
            <a:endParaRPr lang="en-US" altLang="zh-CN" b="1" dirty="0">
              <a:solidFill>
                <a:schemeClr val="tx1">
                  <a:lumMod val="75000"/>
                  <a:lumOff val="25000"/>
                </a:schemeClr>
              </a:solidFill>
              <a:sym typeface="+mn-ea"/>
            </a:endParaRPr>
          </a:p>
          <a:p>
            <a:pPr marL="0" indent="0" eaLnBrk="1" fontAlgn="auto" hangingPunct="1">
              <a:lnSpc>
                <a:spcPct val="160000"/>
              </a:lnSpc>
              <a:spcAft>
                <a:spcPts val="0"/>
              </a:spcAft>
              <a:buFont typeface="Arial" panose="020B0604020202090204" pitchFamily="34" charset="0"/>
              <a:buNone/>
              <a:defRPr/>
            </a:pPr>
            <a:r>
              <a:rPr lang="en-US" altLang="zh-CN" b="1" dirty="0">
                <a:solidFill>
                  <a:schemeClr val="tx1">
                    <a:lumMod val="75000"/>
                    <a:lumOff val="25000"/>
                  </a:schemeClr>
                </a:solidFill>
                <a:sym typeface="+mn-ea"/>
              </a:rPr>
              <a:t>           </a:t>
            </a:r>
            <a:r>
              <a:rPr lang="zh-CN" altLang="en-US" b="1" dirty="0">
                <a:solidFill>
                  <a:schemeClr val="tx1">
                    <a:lumMod val="75000"/>
                    <a:lumOff val="25000"/>
                  </a:schemeClr>
                </a:solidFill>
                <a:sym typeface="+mn-ea"/>
              </a:rPr>
              <a:t>（</a:t>
            </a:r>
            <a:r>
              <a:rPr lang="en-US" altLang="zh-CN" b="1" dirty="0">
                <a:solidFill>
                  <a:schemeClr val="tx1">
                    <a:lumMod val="75000"/>
                    <a:lumOff val="25000"/>
                  </a:schemeClr>
                </a:solidFill>
                <a:sym typeface="+mn-ea"/>
              </a:rPr>
              <a:t>3</a:t>
            </a:r>
            <a:r>
              <a:rPr lang="zh-CN" altLang="en-US" b="1" dirty="0">
                <a:solidFill>
                  <a:schemeClr val="tx1">
                    <a:lumMod val="75000"/>
                    <a:lumOff val="25000"/>
                  </a:schemeClr>
                </a:solidFill>
                <a:sym typeface="+mn-ea"/>
              </a:rPr>
              <a:t>）非农占地</a:t>
            </a:r>
            <a:endParaRPr lang="en-US" altLang="zh-CN" b="1" dirty="0">
              <a:solidFill>
                <a:schemeClr val="tx1">
                  <a:lumMod val="75000"/>
                  <a:lumOff val="25000"/>
                </a:schemeClr>
              </a:solidFill>
              <a:sym typeface="+mn-ea"/>
            </a:endParaRPr>
          </a:p>
          <a:p>
            <a:pPr marL="0" indent="0" eaLnBrk="1" fontAlgn="auto" hangingPunct="1">
              <a:lnSpc>
                <a:spcPct val="160000"/>
              </a:lnSpc>
              <a:spcAft>
                <a:spcPts val="0"/>
              </a:spcAft>
              <a:buFont typeface="Arial" panose="020B0604020202090204" pitchFamily="34" charset="0"/>
              <a:buNone/>
              <a:defRPr/>
            </a:pPr>
            <a:r>
              <a:rPr lang="en-US" altLang="zh-CN" b="1" dirty="0">
                <a:solidFill>
                  <a:schemeClr val="tx1">
                    <a:lumMod val="75000"/>
                    <a:lumOff val="25000"/>
                  </a:schemeClr>
                </a:solidFill>
                <a:sym typeface="+mn-ea"/>
              </a:rPr>
              <a:t>           </a:t>
            </a:r>
            <a:r>
              <a:rPr lang="zh-CN" altLang="en-US" b="1" dirty="0">
                <a:solidFill>
                  <a:schemeClr val="tx1">
                    <a:lumMod val="75000"/>
                    <a:lumOff val="25000"/>
                  </a:schemeClr>
                </a:solidFill>
                <a:sym typeface="+mn-ea"/>
              </a:rPr>
              <a:t>（</a:t>
            </a:r>
            <a:r>
              <a:rPr lang="en-US" altLang="zh-CN" b="1" dirty="0">
                <a:solidFill>
                  <a:schemeClr val="tx1">
                    <a:lumMod val="75000"/>
                    <a:lumOff val="25000"/>
                  </a:schemeClr>
                </a:solidFill>
                <a:sym typeface="+mn-ea"/>
              </a:rPr>
              <a:t>4</a:t>
            </a:r>
            <a:r>
              <a:rPr lang="zh-CN" altLang="en-US" b="1" dirty="0">
                <a:solidFill>
                  <a:schemeClr val="tx1">
                    <a:lumMod val="75000"/>
                    <a:lumOff val="25000"/>
                  </a:schemeClr>
                </a:solidFill>
                <a:sym typeface="+mn-ea"/>
              </a:rPr>
              <a:t>）农业劳动生产率提高</a:t>
            </a:r>
            <a:endParaRPr lang="en-US" altLang="zh-CN" b="1" dirty="0">
              <a:solidFill>
                <a:schemeClr val="tx1">
                  <a:lumMod val="75000"/>
                  <a:lumOff val="25000"/>
                </a:schemeClr>
              </a:solidFill>
              <a:sym typeface="+mn-ea"/>
            </a:endParaRPr>
          </a:p>
          <a:p>
            <a:pPr marL="0" indent="0" eaLnBrk="1" fontAlgn="auto" hangingPunct="1">
              <a:lnSpc>
                <a:spcPct val="160000"/>
              </a:lnSpc>
              <a:spcAft>
                <a:spcPts val="0"/>
              </a:spcAft>
              <a:buFont typeface="Arial" panose="020B0604020202090204" pitchFamily="34" charset="0"/>
              <a:buNone/>
              <a:defRPr/>
            </a:pPr>
            <a:r>
              <a:rPr lang="en-US" altLang="zh-CN" b="1" dirty="0">
                <a:solidFill>
                  <a:schemeClr val="tx1"/>
                </a:solidFill>
                <a:effectLst>
                  <a:outerShdw blurRad="38100" dist="38100" dir="2700000" algn="tl">
                    <a:srgbClr val="000000">
                      <a:alpha val="43137"/>
                    </a:srgbClr>
                  </a:outerShdw>
                </a:effectLst>
                <a:sym typeface="+mn-ea"/>
              </a:rPr>
              <a:t>           </a:t>
            </a:r>
            <a:r>
              <a:rPr lang="zh-CN" altLang="en-US" dirty="0">
                <a:solidFill>
                  <a:schemeClr val="tx1"/>
                </a:solidFill>
                <a:effectLst>
                  <a:outerShdw blurRad="38100" dist="38100" dir="2700000" algn="tl">
                    <a:srgbClr val="000000">
                      <a:alpha val="43137"/>
                    </a:srgbClr>
                  </a:outerShdw>
                </a:effectLst>
                <a:sym typeface="+mn-ea"/>
              </a:rPr>
              <a:t>（</a:t>
            </a:r>
            <a:r>
              <a:rPr lang="en-US" altLang="zh-CN" dirty="0">
                <a:solidFill>
                  <a:schemeClr val="tx1"/>
                </a:solidFill>
                <a:effectLst>
                  <a:outerShdw blurRad="38100" dist="38100" dir="2700000" algn="tl">
                    <a:srgbClr val="000000">
                      <a:alpha val="43137"/>
                    </a:srgbClr>
                  </a:outerShdw>
                </a:effectLst>
                <a:sym typeface="+mn-ea"/>
              </a:rPr>
              <a:t>5</a:t>
            </a:r>
            <a:r>
              <a:rPr lang="zh-CN" altLang="en-US" dirty="0">
                <a:solidFill>
                  <a:schemeClr val="tx1"/>
                </a:solidFill>
                <a:effectLst>
                  <a:outerShdw blurRad="38100" dist="38100" dir="2700000" algn="tl">
                    <a:srgbClr val="000000">
                      <a:alpha val="43137"/>
                    </a:srgbClr>
                  </a:outerShdw>
                </a:effectLst>
                <a:sym typeface="+mn-ea"/>
              </a:rPr>
              <a:t>）农村非农经济不发达</a:t>
            </a:r>
          </a:p>
        </p:txBody>
      </p:sp>
    </p:spTree>
    <p:custDataLst>
      <p:tags r:id="rId1"/>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spTree>
    <p:custDataLst>
      <p:tags r:id="rId1"/>
    </p:custData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838200" y="450850"/>
            <a:ext cx="10515600" cy="973138"/>
          </a:xfrm>
        </p:spPr>
        <p:txBody>
          <a:bodyPr anchor="t"/>
          <a:lstStyle/>
          <a:p>
            <a:pPr eaLnBrk="1" hangingPunct="1"/>
            <a:r>
              <a:rPr lang="zh-CN" altLang="en-US" sz="3800">
                <a:solidFill>
                  <a:srgbClr val="C00000"/>
                </a:solidFill>
              </a:rPr>
              <a:t>一、二元经济结构与农村剩余劳动力的转移</a:t>
            </a:r>
          </a:p>
        </p:txBody>
      </p:sp>
      <p:sp>
        <p:nvSpPr>
          <p:cNvPr id="88067" name="Rectangle 3"/>
          <p:cNvSpPr>
            <a:spLocks noGrp="1"/>
          </p:cNvSpPr>
          <p:nvPr>
            <p:ph idx="1"/>
          </p:nvPr>
        </p:nvSpPr>
        <p:spPr>
          <a:xfrm>
            <a:off x="1223963" y="1493838"/>
            <a:ext cx="9745662" cy="4933950"/>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lumMod val="75000"/>
                    <a:lumOff val="25000"/>
                  </a:schemeClr>
                </a:solidFill>
              </a:rPr>
              <a:t>（三）中国二元经济结构中农村剩余劳动力的转移</a:t>
            </a:r>
          </a:p>
          <a:p>
            <a:pPr marL="0" indent="0" eaLnBrk="1" fontAlgn="auto" hangingPunct="1">
              <a:lnSpc>
                <a:spcPct val="160000"/>
              </a:lnSpc>
              <a:spcAft>
                <a:spcPts val="0"/>
              </a:spcAft>
              <a:buFont typeface="Arial" panose="020B0604020202090204" pitchFamily="34" charset="0"/>
              <a:buNone/>
              <a:defRPr/>
            </a:pPr>
            <a:r>
              <a:rPr lang="en-US" altLang="zh-CN" b="1" dirty="0">
                <a:solidFill>
                  <a:schemeClr val="tx1">
                    <a:lumMod val="75000"/>
                    <a:lumOff val="25000"/>
                  </a:schemeClr>
                </a:solidFill>
                <a:sym typeface="+mn-ea"/>
              </a:rPr>
              <a:t>    2. </a:t>
            </a:r>
            <a:r>
              <a:rPr lang="zh-CN" altLang="en-US" b="1" dirty="0">
                <a:solidFill>
                  <a:schemeClr val="tx1">
                    <a:lumMod val="75000"/>
                    <a:lumOff val="25000"/>
                  </a:schemeClr>
                </a:solidFill>
                <a:sym typeface="+mn-ea"/>
              </a:rPr>
              <a:t>我国农村剩余劳动力转移的渠道</a:t>
            </a:r>
            <a:endParaRPr lang="zh-CN" altLang="en-US" b="1" dirty="0">
              <a:solidFill>
                <a:schemeClr val="tx1">
                  <a:lumMod val="75000"/>
                  <a:lumOff val="25000"/>
                </a:schemeClr>
              </a:solidFill>
            </a:endParaRPr>
          </a:p>
          <a:p>
            <a:pPr marL="0" indent="0" eaLnBrk="1" fontAlgn="auto" hangingPunct="1">
              <a:lnSpc>
                <a:spcPct val="16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1</a:t>
            </a:r>
            <a:r>
              <a:rPr lang="zh-CN" altLang="en-US" dirty="0">
                <a:solidFill>
                  <a:schemeClr val="tx1">
                    <a:lumMod val="75000"/>
                    <a:lumOff val="25000"/>
                  </a:schemeClr>
                </a:solidFill>
                <a:sym typeface="+mn-ea"/>
              </a:rPr>
              <a:t>）加快</a:t>
            </a:r>
            <a:r>
              <a:rPr lang="zh-CN" altLang="en-US" dirty="0">
                <a:solidFill>
                  <a:schemeClr val="tx1">
                    <a:lumMod val="75000"/>
                    <a:lumOff val="25000"/>
                  </a:schemeClr>
                </a:solidFill>
                <a:sym typeface="+mn-ea"/>
                <a:hlinkClick r:id="rId3" action="ppaction://hlinksldjump"/>
              </a:rPr>
              <a:t>城市化</a:t>
            </a:r>
            <a:r>
              <a:rPr lang="zh-CN" altLang="en-US" dirty="0">
                <a:solidFill>
                  <a:schemeClr val="tx1">
                    <a:lumMod val="75000"/>
                    <a:lumOff val="25000"/>
                  </a:schemeClr>
                </a:solidFill>
                <a:sym typeface="+mn-ea"/>
              </a:rPr>
              <a:t>进程；</a:t>
            </a:r>
            <a:endParaRPr lang="zh-CN" altLang="en-US" dirty="0">
              <a:solidFill>
                <a:schemeClr val="tx1">
                  <a:lumMod val="75000"/>
                  <a:lumOff val="25000"/>
                </a:schemeClr>
              </a:solidFill>
            </a:endParaRPr>
          </a:p>
          <a:p>
            <a:pPr marL="0" indent="0" eaLnBrk="1" fontAlgn="auto" hangingPunct="1">
              <a:lnSpc>
                <a:spcPct val="16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2</a:t>
            </a:r>
            <a:r>
              <a:rPr lang="zh-CN" altLang="en-US" dirty="0">
                <a:solidFill>
                  <a:schemeClr val="tx1">
                    <a:lumMod val="75000"/>
                    <a:lumOff val="25000"/>
                  </a:schemeClr>
                </a:solidFill>
                <a:sym typeface="+mn-ea"/>
              </a:rPr>
              <a:t>）发展乡镇企业；</a:t>
            </a:r>
            <a:endParaRPr lang="zh-CN" altLang="en-US" dirty="0">
              <a:solidFill>
                <a:schemeClr val="tx1">
                  <a:lumMod val="75000"/>
                  <a:lumOff val="25000"/>
                </a:schemeClr>
              </a:solidFill>
            </a:endParaRPr>
          </a:p>
          <a:p>
            <a:pPr marL="0" indent="0" eaLnBrk="1" fontAlgn="auto" hangingPunct="1">
              <a:lnSpc>
                <a:spcPct val="16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3</a:t>
            </a:r>
            <a:r>
              <a:rPr lang="zh-CN" altLang="en-US" dirty="0">
                <a:solidFill>
                  <a:schemeClr val="tx1">
                    <a:lumMod val="75000"/>
                    <a:lumOff val="25000"/>
                  </a:schemeClr>
                </a:solidFill>
                <a:sym typeface="+mn-ea"/>
              </a:rPr>
              <a:t>）完善农村教育；</a:t>
            </a:r>
            <a:endParaRPr lang="zh-CN" altLang="en-US" dirty="0">
              <a:solidFill>
                <a:schemeClr val="tx1">
                  <a:lumMod val="75000"/>
                  <a:lumOff val="25000"/>
                </a:schemeClr>
              </a:solidFill>
            </a:endParaRPr>
          </a:p>
          <a:p>
            <a:pPr marL="0" indent="0" eaLnBrk="1" fontAlgn="auto" hangingPunct="1">
              <a:lnSpc>
                <a:spcPct val="16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4</a:t>
            </a:r>
            <a:r>
              <a:rPr lang="zh-CN" altLang="en-US" dirty="0">
                <a:solidFill>
                  <a:schemeClr val="tx1">
                    <a:lumMod val="75000"/>
                    <a:lumOff val="25000"/>
                  </a:schemeClr>
                </a:solidFill>
                <a:sym typeface="+mn-ea"/>
              </a:rPr>
              <a:t>）废除二元户籍制度</a:t>
            </a:r>
            <a:endParaRPr lang="zh-CN" altLang="en-US" dirty="0">
              <a:solidFill>
                <a:schemeClr val="tx1"/>
              </a:solidFill>
              <a:effectLst>
                <a:outerShdw blurRad="38100" dist="38100" dir="2700000" algn="tl">
                  <a:srgbClr val="000000">
                    <a:alpha val="43137"/>
                  </a:srgbClr>
                </a:outerShdw>
              </a:effectLst>
              <a:sym typeface="+mn-ea"/>
            </a:endParaRPr>
          </a:p>
        </p:txBody>
      </p:sp>
    </p:spTree>
    <p:custDataLst>
      <p:tags r:id="rId1"/>
    </p:custData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标题 1"/>
          <p:cNvSpPr>
            <a:spLocks noGrp="1" noChangeArrowheads="1"/>
          </p:cNvSpPr>
          <p:nvPr>
            <p:ph type="title"/>
          </p:nvPr>
        </p:nvSpPr>
        <p:spPr/>
        <p:txBody>
          <a:bodyPr/>
          <a:lstStyle/>
          <a:p>
            <a:pPr eaLnBrk="1" hangingPunct="1"/>
            <a:r>
              <a:rPr lang="zh-CN" altLang="en-US" dirty="0">
                <a:solidFill>
                  <a:srgbClr val="C00000"/>
                </a:solidFill>
              </a:rPr>
              <a:t>拉美陷阱：过度城市化</a:t>
            </a:r>
          </a:p>
        </p:txBody>
      </p:sp>
      <p:sp>
        <p:nvSpPr>
          <p:cNvPr id="3" name="内容占位符 2"/>
          <p:cNvSpPr>
            <a:spLocks noGrp="1"/>
          </p:cNvSpPr>
          <p:nvPr>
            <p:ph idx="1"/>
          </p:nvPr>
        </p:nvSpPr>
        <p:spPr>
          <a:xfrm>
            <a:off x="1608138" y="2041525"/>
            <a:ext cx="9745662" cy="4451350"/>
          </a:xfrm>
        </p:spPr>
        <p:txBody>
          <a:bodyPr rtlCol="0">
            <a:normAutofit/>
          </a:bodyPr>
          <a:lstStyle/>
          <a:p>
            <a:pPr marL="0" indent="0" eaLnBrk="1" fontAlgn="auto" hangingPunct="1">
              <a:spcAft>
                <a:spcPts val="0"/>
              </a:spcAft>
              <a:buFont typeface="Arial" panose="020B0604020202090204" pitchFamily="34" charset="0"/>
              <a:buNone/>
              <a:defRPr/>
            </a:pPr>
            <a:r>
              <a:rPr lang="zh-CN" altLang="en-US" sz="2800" b="1" dirty="0">
                <a:solidFill>
                  <a:schemeClr val="tx1">
                    <a:lumMod val="75000"/>
                    <a:lumOff val="25000"/>
                  </a:schemeClr>
                </a:solidFill>
              </a:rPr>
              <a:t>主要表现</a:t>
            </a:r>
            <a:r>
              <a:rPr lang="en-US" altLang="zh-CN" sz="2800" b="1" dirty="0">
                <a:solidFill>
                  <a:schemeClr val="tx1">
                    <a:lumMod val="75000"/>
                    <a:lumOff val="25000"/>
                  </a:schemeClr>
                </a:solidFill>
              </a:rPr>
              <a:t>——</a:t>
            </a:r>
          </a:p>
          <a:p>
            <a:pPr eaLnBrk="1" fontAlgn="auto" hangingPunct="1">
              <a:spcAft>
                <a:spcPts val="0"/>
              </a:spcAft>
              <a:defRPr/>
            </a:pPr>
            <a:r>
              <a:rPr lang="zh-CN" altLang="en-US" b="1" dirty="0">
                <a:solidFill>
                  <a:schemeClr val="tx1">
                    <a:lumMod val="75000"/>
                    <a:lumOff val="25000"/>
                  </a:schemeClr>
                </a:solidFill>
              </a:rPr>
              <a:t>农村人口在短时间内快速流入城市；</a:t>
            </a:r>
            <a:endParaRPr lang="en-US" altLang="zh-CN" b="1" dirty="0">
              <a:solidFill>
                <a:schemeClr val="tx1">
                  <a:lumMod val="75000"/>
                  <a:lumOff val="25000"/>
                </a:schemeClr>
              </a:solidFill>
            </a:endParaRPr>
          </a:p>
          <a:p>
            <a:pPr eaLnBrk="1" fontAlgn="auto" hangingPunct="1">
              <a:spcAft>
                <a:spcPts val="0"/>
              </a:spcAft>
              <a:defRPr/>
            </a:pPr>
            <a:r>
              <a:rPr lang="zh-CN" altLang="en-US" b="1" dirty="0">
                <a:solidFill>
                  <a:schemeClr val="tx1">
                    <a:lumMod val="75000"/>
                    <a:lumOff val="25000"/>
                  </a:schemeClr>
                </a:solidFill>
              </a:rPr>
              <a:t>大城市出现大量贫民窟；</a:t>
            </a:r>
            <a:endParaRPr lang="en-US" altLang="zh-CN" b="1" dirty="0">
              <a:solidFill>
                <a:schemeClr val="tx1">
                  <a:lumMod val="75000"/>
                  <a:lumOff val="25000"/>
                </a:schemeClr>
              </a:solidFill>
            </a:endParaRPr>
          </a:p>
          <a:p>
            <a:pPr eaLnBrk="1" fontAlgn="auto" hangingPunct="1">
              <a:spcAft>
                <a:spcPts val="0"/>
              </a:spcAft>
              <a:defRPr/>
            </a:pPr>
            <a:r>
              <a:rPr lang="zh-CN" altLang="en-US" b="1" dirty="0">
                <a:solidFill>
                  <a:schemeClr val="tx1">
                    <a:lumMod val="75000"/>
                    <a:lumOff val="25000"/>
                  </a:schemeClr>
                </a:solidFill>
              </a:rPr>
              <a:t>城市中形成大规模贫困群体；</a:t>
            </a:r>
            <a:endParaRPr lang="en-US" altLang="zh-CN" b="1" dirty="0">
              <a:solidFill>
                <a:schemeClr val="tx1">
                  <a:lumMod val="75000"/>
                  <a:lumOff val="25000"/>
                </a:schemeClr>
              </a:solidFill>
            </a:endParaRPr>
          </a:p>
          <a:p>
            <a:pPr eaLnBrk="1" fontAlgn="auto" hangingPunct="1">
              <a:spcAft>
                <a:spcPts val="0"/>
              </a:spcAft>
              <a:defRPr/>
            </a:pPr>
            <a:r>
              <a:rPr lang="zh-CN" altLang="en-US" b="1" dirty="0">
                <a:solidFill>
                  <a:schemeClr val="tx1">
                    <a:lumMod val="75000"/>
                    <a:lumOff val="25000"/>
                  </a:schemeClr>
                </a:solidFill>
              </a:rPr>
              <a:t>环境恶化（自然环境、生活环境、社会环境）。</a:t>
            </a:r>
            <a:endParaRPr lang="en-US" altLang="zh-CN" b="1" dirty="0">
              <a:solidFill>
                <a:schemeClr val="tx1">
                  <a:lumMod val="75000"/>
                  <a:lumOff val="25000"/>
                </a:schemeClr>
              </a:solidFill>
            </a:endParaRPr>
          </a:p>
          <a:p>
            <a:pPr marL="0" indent="0" eaLnBrk="1" fontAlgn="auto" hangingPunct="1">
              <a:spcAft>
                <a:spcPts val="0"/>
              </a:spcAft>
              <a:buNone/>
              <a:defRPr/>
            </a:pPr>
            <a:endParaRPr lang="en-US" altLang="zh-CN" b="1" dirty="0">
              <a:solidFill>
                <a:schemeClr val="tx1">
                  <a:lumMod val="75000"/>
                  <a:lumOff val="25000"/>
                </a:schemeClr>
              </a:solidFill>
            </a:endParaRPr>
          </a:p>
          <a:p>
            <a:pPr marL="0" indent="0" eaLnBrk="1" fontAlgn="auto" hangingPunct="1">
              <a:spcAft>
                <a:spcPts val="0"/>
              </a:spcAft>
              <a:buNone/>
              <a:defRPr/>
            </a:pPr>
            <a:r>
              <a:rPr lang="zh-CN" altLang="en-US" sz="2800" b="1" dirty="0">
                <a:solidFill>
                  <a:srgbClr val="C00000"/>
                </a:solidFill>
              </a:rPr>
              <a:t>                              </a:t>
            </a:r>
            <a:r>
              <a:rPr lang="en-US" altLang="zh-CN" sz="2800" b="1" dirty="0">
                <a:solidFill>
                  <a:srgbClr val="C00000"/>
                </a:solidFill>
              </a:rPr>
              <a:t>《</a:t>
            </a:r>
            <a:r>
              <a:rPr lang="zh-CN" altLang="en-US" sz="2800" b="1" dirty="0">
                <a:solidFill>
                  <a:srgbClr val="C00000"/>
                </a:solidFill>
              </a:rPr>
              <a:t>掉队的拉美</a:t>
            </a:r>
            <a:r>
              <a:rPr lang="en-US" altLang="zh-CN" sz="2800" b="1" dirty="0">
                <a:solidFill>
                  <a:srgbClr val="C00000"/>
                </a:solidFill>
              </a:rPr>
              <a:t>》</a:t>
            </a:r>
          </a:p>
          <a:p>
            <a:pPr eaLnBrk="1" fontAlgn="auto" hangingPunct="1">
              <a:spcAft>
                <a:spcPts val="0"/>
              </a:spcAft>
              <a:defRPr/>
            </a:pPr>
            <a:endParaRPr lang="zh-CN" altLang="en-US" dirty="0">
              <a:solidFill>
                <a:schemeClr val="tx1">
                  <a:lumMod val="75000"/>
                  <a:lumOff val="25000"/>
                </a:schemeClr>
              </a:solidFill>
            </a:endParaRPr>
          </a:p>
        </p:txBody>
      </p:sp>
    </p:spTree>
    <p:custDataLst>
      <p:tags r:id="rId1"/>
    </p:custData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p:cNvSpPr>
          <p:nvPr>
            <p:ph type="title"/>
          </p:nvPr>
        </p:nvSpPr>
        <p:spPr>
          <a:xfrm>
            <a:off x="838200" y="450850"/>
            <a:ext cx="10515600" cy="973138"/>
          </a:xfrm>
        </p:spPr>
        <p:txBody>
          <a:bodyPr rtlCol="0" anchor="t">
            <a:normAutofit fontScale="90000"/>
          </a:bodyPr>
          <a:lstStyle/>
          <a:p>
            <a:pPr eaLnBrk="1" fontAlgn="auto" hangingPunct="1">
              <a:spcAft>
                <a:spcPts val="0"/>
              </a:spcAft>
              <a:defRPr/>
            </a:pPr>
            <a:r>
              <a:rPr lang="zh-CN" altLang="en-US" sz="3800" dirty="0">
                <a:solidFill>
                  <a:srgbClr val="C00000"/>
                </a:solidFill>
              </a:rPr>
              <a:t>二、产业结构高级化的进程</a:t>
            </a:r>
            <a:br>
              <a:rPr lang="zh-CN" altLang="en-US" sz="3800" dirty="0">
                <a:solidFill>
                  <a:srgbClr val="C00000"/>
                </a:solidFill>
              </a:rPr>
            </a:br>
            <a:r>
              <a:rPr lang="zh-CN" altLang="en-US" sz="3800" dirty="0">
                <a:solidFill>
                  <a:srgbClr val="C00000"/>
                </a:solidFill>
              </a:rPr>
              <a:t>                   （产业结构）</a:t>
            </a:r>
          </a:p>
        </p:txBody>
      </p:sp>
      <p:sp>
        <p:nvSpPr>
          <p:cNvPr id="88067" name="Rectangle 3"/>
          <p:cNvSpPr>
            <a:spLocks noGrp="1"/>
          </p:cNvSpPr>
          <p:nvPr>
            <p:ph idx="1"/>
          </p:nvPr>
        </p:nvSpPr>
        <p:spPr>
          <a:xfrm>
            <a:off x="1222375" y="1854200"/>
            <a:ext cx="9745663" cy="4935538"/>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lumMod val="75000"/>
                    <a:lumOff val="25000"/>
                  </a:schemeClr>
                </a:solidFill>
              </a:rPr>
              <a:t>（一）影响产业结构调整的因素分析</a:t>
            </a:r>
          </a:p>
          <a:p>
            <a:pPr marL="0" indent="0" eaLnBrk="1" fontAlgn="auto" hangingPunct="1">
              <a:lnSpc>
                <a:spcPct val="11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r>
              <a:rPr lang="zh-CN" b="1" dirty="0">
                <a:solidFill>
                  <a:srgbClr val="C00000"/>
                </a:solidFill>
                <a:effectLst>
                  <a:outerShdw blurRad="38100" dist="38100" dir="2700000" algn="tl">
                    <a:srgbClr val="000000">
                      <a:alpha val="43137"/>
                    </a:srgbClr>
                  </a:outerShdw>
                </a:effectLst>
                <a:sym typeface="+mn-ea"/>
              </a:rPr>
              <a:t>  </a:t>
            </a:r>
          </a:p>
          <a:p>
            <a:pPr marL="0" indent="0" eaLnBrk="1" fontAlgn="auto" hangingPunct="1">
              <a:spcAft>
                <a:spcPts val="0"/>
              </a:spcAft>
              <a:buFont typeface="Arial" panose="020B0604020202090204" pitchFamily="34" charset="0"/>
              <a:buNone/>
              <a:defRPr/>
            </a:pPr>
            <a:r>
              <a:rPr lang="en-US" altLang="zh-CN" b="1" dirty="0">
                <a:solidFill>
                  <a:schemeClr val="tx1">
                    <a:lumMod val="75000"/>
                    <a:lumOff val="25000"/>
                  </a:schemeClr>
                </a:solidFill>
                <a:sym typeface="+mn-ea"/>
              </a:rPr>
              <a:t>     1</a:t>
            </a:r>
            <a:r>
              <a:rPr lang="zh-CN" altLang="en-US" b="1" dirty="0">
                <a:solidFill>
                  <a:schemeClr val="tx1">
                    <a:lumMod val="75000"/>
                    <a:lumOff val="25000"/>
                  </a:schemeClr>
                </a:solidFill>
                <a:sym typeface="+mn-ea"/>
              </a:rPr>
              <a:t>．社会需求（房地产业）</a:t>
            </a:r>
            <a:endParaRPr lang="zh-CN" altLang="en-US" b="1"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en-US" altLang="zh-CN" b="1" dirty="0">
                <a:solidFill>
                  <a:schemeClr val="tx1">
                    <a:lumMod val="75000"/>
                    <a:lumOff val="25000"/>
                  </a:schemeClr>
                </a:solidFill>
                <a:sym typeface="+mn-ea"/>
              </a:rPr>
              <a:t>     2</a:t>
            </a:r>
            <a:r>
              <a:rPr lang="zh-CN" altLang="en-US" b="1" dirty="0">
                <a:solidFill>
                  <a:schemeClr val="tx1">
                    <a:lumMod val="75000"/>
                    <a:lumOff val="25000"/>
                  </a:schemeClr>
                </a:solidFill>
                <a:sym typeface="+mn-ea"/>
              </a:rPr>
              <a:t>．技术进步（光伏产业）</a:t>
            </a:r>
            <a:endParaRPr lang="zh-CN" altLang="en-US" b="1"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en-US" altLang="zh-CN" b="1" dirty="0">
                <a:solidFill>
                  <a:schemeClr val="tx1">
                    <a:lumMod val="75000"/>
                    <a:lumOff val="25000"/>
                  </a:schemeClr>
                </a:solidFill>
                <a:sym typeface="+mn-ea"/>
              </a:rPr>
              <a:t>     3</a:t>
            </a:r>
            <a:r>
              <a:rPr lang="zh-CN" altLang="en-US" b="1" dirty="0">
                <a:solidFill>
                  <a:schemeClr val="tx1">
                    <a:lumMod val="75000"/>
                    <a:lumOff val="25000"/>
                  </a:schemeClr>
                </a:solidFill>
                <a:sym typeface="+mn-ea"/>
              </a:rPr>
              <a:t>．制度安排（重工业</a:t>
            </a:r>
            <a:r>
              <a:rPr lang="en-US" altLang="zh-CN" b="1" dirty="0">
                <a:solidFill>
                  <a:schemeClr val="tx1">
                    <a:lumMod val="75000"/>
                    <a:lumOff val="25000"/>
                  </a:schemeClr>
                </a:solidFill>
                <a:sym typeface="+mn-ea"/>
              </a:rPr>
              <a:t>/</a:t>
            </a:r>
            <a:r>
              <a:rPr lang="zh-CN" altLang="en-US" b="1" dirty="0">
                <a:solidFill>
                  <a:schemeClr val="tx1">
                    <a:lumMod val="75000"/>
                    <a:lumOff val="25000"/>
                  </a:schemeClr>
                </a:solidFill>
                <a:sym typeface="+mn-ea"/>
              </a:rPr>
              <a:t>轻工业）</a:t>
            </a:r>
            <a:endParaRPr lang="zh-CN" altLang="en-US" b="1"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en-US" altLang="zh-CN" b="1" dirty="0">
                <a:solidFill>
                  <a:schemeClr val="tx1">
                    <a:lumMod val="75000"/>
                    <a:lumOff val="25000"/>
                  </a:schemeClr>
                </a:solidFill>
                <a:sym typeface="+mn-ea"/>
              </a:rPr>
              <a:t>     4</a:t>
            </a:r>
            <a:r>
              <a:rPr lang="zh-CN" altLang="en-US" b="1" dirty="0">
                <a:solidFill>
                  <a:schemeClr val="tx1">
                    <a:lumMod val="75000"/>
                    <a:lumOff val="25000"/>
                  </a:schemeClr>
                </a:solidFill>
                <a:sym typeface="+mn-ea"/>
              </a:rPr>
              <a:t>．资源供给（新能源行业）</a:t>
            </a:r>
            <a:endParaRPr lang="zh-CN" altLang="en-US" b="1" dirty="0">
              <a:solidFill>
                <a:schemeClr val="tx1">
                  <a:lumMod val="75000"/>
                  <a:lumOff val="25000"/>
                </a:schemeClr>
              </a:solidFill>
            </a:endParaRPr>
          </a:p>
          <a:p>
            <a:pPr marL="0" indent="0" eaLnBrk="1" fontAlgn="auto" hangingPunct="1">
              <a:lnSpc>
                <a:spcPct val="110000"/>
              </a:lnSpc>
              <a:spcAft>
                <a:spcPts val="0"/>
              </a:spcAft>
              <a:buFont typeface="Arial" panose="020B0604020202090204" pitchFamily="34" charset="0"/>
              <a:buNone/>
              <a:defRPr/>
            </a:pPr>
            <a:endParaRPr lang="zh-CN" altLang="en-US" b="1" dirty="0">
              <a:solidFill>
                <a:schemeClr val="tx1"/>
              </a:solidFill>
              <a:effectLst>
                <a:outerShdw blurRad="38100" dist="38100" dir="2700000" algn="tl">
                  <a:srgbClr val="000000">
                    <a:alpha val="43137"/>
                  </a:srgbClr>
                </a:outerShdw>
              </a:effectLst>
              <a:sym typeface="+mn-ea"/>
            </a:endParaRPr>
          </a:p>
        </p:txBody>
      </p:sp>
    </p:spTree>
    <p:custDataLst>
      <p:tags r:id="rId1"/>
    </p:custData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p:cNvSpPr>
          <p:nvPr>
            <p:ph idx="1"/>
          </p:nvPr>
        </p:nvSpPr>
        <p:spPr>
          <a:xfrm>
            <a:off x="1323975" y="1062038"/>
            <a:ext cx="9745663" cy="4933950"/>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solidFill>
              </a:rPr>
              <a:t>（二）中国产业结构现状</a:t>
            </a:r>
          </a:p>
          <a:p>
            <a:pPr marL="0" indent="0" eaLnBrk="1" fontAlgn="auto" hangingPunct="1">
              <a:lnSpc>
                <a:spcPct val="11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r>
              <a:rPr lang="zh-CN" b="1" dirty="0">
                <a:solidFill>
                  <a:srgbClr val="C00000"/>
                </a:solidFill>
                <a:effectLst>
                  <a:outerShdw blurRad="38100" dist="38100" dir="2700000" algn="tl">
                    <a:srgbClr val="000000">
                      <a:alpha val="43137"/>
                    </a:srgbClr>
                  </a:outerShdw>
                </a:effectLst>
                <a:sym typeface="+mn-ea"/>
              </a:rPr>
              <a:t>  </a:t>
            </a: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sym typeface="+mn-ea"/>
              </a:rPr>
              <a:t>     </a:t>
            </a:r>
            <a:r>
              <a:rPr lang="en-US" b="1" dirty="0">
                <a:solidFill>
                  <a:schemeClr val="tx1"/>
                </a:solidFill>
                <a:sym typeface="+mn-ea"/>
              </a:rPr>
              <a:t>1.</a:t>
            </a:r>
            <a:r>
              <a:rPr lang="zh-CN" altLang="en-US" b="1" dirty="0">
                <a:solidFill>
                  <a:schemeClr val="tx1"/>
                </a:solidFill>
                <a:sym typeface="+mn-ea"/>
              </a:rPr>
              <a:t>产业结构层次低；（技术含量）</a:t>
            </a:r>
            <a:endParaRPr lang="zh-CN" altLang="en-US" b="1" dirty="0">
              <a:solidFill>
                <a:schemeClr val="tx1"/>
              </a:solidFill>
            </a:endParaRPr>
          </a:p>
          <a:p>
            <a:pPr marL="0" indent="0" eaLnBrk="1" fontAlgn="auto" hangingPunct="1">
              <a:lnSpc>
                <a:spcPct val="150000"/>
              </a:lnSpc>
              <a:spcAft>
                <a:spcPts val="0"/>
              </a:spcAft>
              <a:buFont typeface="Arial" panose="020B0604020202090204" pitchFamily="34" charset="0"/>
              <a:buNone/>
              <a:defRPr/>
            </a:pPr>
            <a:r>
              <a:rPr lang="en-US" b="1" dirty="0">
                <a:solidFill>
                  <a:schemeClr val="tx1"/>
                </a:solidFill>
                <a:sym typeface="+mn-ea"/>
              </a:rPr>
              <a:t>     2.</a:t>
            </a:r>
            <a:r>
              <a:rPr lang="zh-CN" altLang="en-US" b="1" dirty="0">
                <a:solidFill>
                  <a:schemeClr val="tx1"/>
                </a:solidFill>
                <a:sym typeface="+mn-ea"/>
              </a:rPr>
              <a:t>产业发展水平低；（自主品牌）</a:t>
            </a:r>
            <a:endParaRPr lang="zh-CN" altLang="en-US" b="1" dirty="0">
              <a:solidFill>
                <a:schemeClr val="tx1"/>
              </a:solidFill>
            </a:endParaRPr>
          </a:p>
          <a:p>
            <a:pPr marL="0" indent="0" eaLnBrk="1" fontAlgn="auto" hangingPunct="1">
              <a:lnSpc>
                <a:spcPct val="150000"/>
              </a:lnSpc>
              <a:spcAft>
                <a:spcPts val="0"/>
              </a:spcAft>
              <a:buFont typeface="Arial" panose="020B0604020202090204" pitchFamily="34" charset="0"/>
              <a:buNone/>
              <a:defRPr/>
            </a:pPr>
            <a:r>
              <a:rPr lang="en-US" b="1" dirty="0">
                <a:solidFill>
                  <a:schemeClr val="tx1"/>
                </a:solidFill>
                <a:sym typeface="+mn-ea"/>
              </a:rPr>
              <a:t>     3.</a:t>
            </a:r>
            <a:r>
              <a:rPr lang="zh-CN" altLang="en-US" b="1" dirty="0">
                <a:solidFill>
                  <a:schemeClr val="tx1"/>
                </a:solidFill>
                <a:sym typeface="+mn-ea"/>
              </a:rPr>
              <a:t>产业结构虚高度化；（高附加值、高技术化、高集约化、高加工度）</a:t>
            </a:r>
            <a:endParaRPr lang="zh-CN" altLang="en-US" b="1" dirty="0">
              <a:solidFill>
                <a:schemeClr val="tx1"/>
              </a:solidFill>
            </a:endParaRPr>
          </a:p>
          <a:p>
            <a:pPr marL="0" indent="0" eaLnBrk="1" fontAlgn="auto" hangingPunct="1">
              <a:lnSpc>
                <a:spcPct val="150000"/>
              </a:lnSpc>
              <a:spcAft>
                <a:spcPts val="0"/>
              </a:spcAft>
              <a:buFont typeface="Arial" panose="020B0604020202090204" pitchFamily="34" charset="0"/>
              <a:buNone/>
              <a:defRPr/>
            </a:pPr>
            <a:r>
              <a:rPr lang="en-US" b="1" dirty="0">
                <a:solidFill>
                  <a:schemeClr val="tx1"/>
                </a:solidFill>
                <a:sym typeface="+mn-ea"/>
              </a:rPr>
              <a:t>     4.</a:t>
            </a:r>
            <a:r>
              <a:rPr lang="zh-CN" altLang="en-US" b="1" dirty="0">
                <a:solidFill>
                  <a:schemeClr val="tx1"/>
                </a:solidFill>
                <a:sym typeface="+mn-ea"/>
              </a:rPr>
              <a:t>产业集中度低；（李稻葵，</a:t>
            </a:r>
            <a:r>
              <a:rPr lang="en-US" altLang="zh-CN" b="1" dirty="0">
                <a:solidFill>
                  <a:schemeClr val="tx1"/>
                </a:solidFill>
                <a:sym typeface="+mn-ea"/>
              </a:rPr>
              <a:t>2021-2-21</a:t>
            </a:r>
            <a:r>
              <a:rPr lang="zh-CN" altLang="en-US" b="1" dirty="0">
                <a:solidFill>
                  <a:schemeClr val="tx1"/>
                </a:solidFill>
                <a:sym typeface="+mn-ea"/>
              </a:rPr>
              <a:t>）</a:t>
            </a:r>
            <a:endParaRPr lang="zh-CN" altLang="en-US" b="1" dirty="0">
              <a:solidFill>
                <a:schemeClr val="tx1"/>
              </a:solidFill>
            </a:endParaRPr>
          </a:p>
          <a:p>
            <a:pPr marL="0" indent="0" eaLnBrk="1" fontAlgn="auto" hangingPunct="1">
              <a:lnSpc>
                <a:spcPct val="150000"/>
              </a:lnSpc>
              <a:spcAft>
                <a:spcPts val="0"/>
              </a:spcAft>
              <a:buFont typeface="Arial" panose="020B0604020202090204" pitchFamily="34" charset="0"/>
              <a:buNone/>
              <a:defRPr/>
            </a:pPr>
            <a:r>
              <a:rPr lang="en-US" b="1" dirty="0">
                <a:solidFill>
                  <a:schemeClr val="tx1"/>
                </a:solidFill>
                <a:sym typeface="+mn-ea"/>
              </a:rPr>
              <a:t>     5.</a:t>
            </a:r>
            <a:r>
              <a:rPr lang="zh-CN" altLang="en-US" b="1" dirty="0">
                <a:solidFill>
                  <a:schemeClr val="tx1"/>
                </a:solidFill>
                <a:sym typeface="+mn-ea"/>
              </a:rPr>
              <a:t>地区产业结构趋同（负外部性）</a:t>
            </a:r>
            <a:endParaRPr lang="zh-CN" altLang="en-US" b="1" dirty="0">
              <a:solidFill>
                <a:schemeClr val="tx1"/>
              </a:solidFill>
            </a:endParaRPr>
          </a:p>
          <a:p>
            <a:pPr marL="0" indent="0" eaLnBrk="1" fontAlgn="auto" hangingPunct="1">
              <a:spcAft>
                <a:spcPts val="0"/>
              </a:spcAft>
              <a:buFont typeface="Arial" panose="020B0604020202090204" pitchFamily="34" charset="0"/>
              <a:buNone/>
              <a:defRPr/>
            </a:pPr>
            <a:endParaRPr lang="zh-CN" altLang="en-US" b="1" dirty="0">
              <a:solidFill>
                <a:schemeClr val="tx1"/>
              </a:solidFill>
              <a:effectLst>
                <a:outerShdw blurRad="38100" dist="38100" dir="2700000" algn="tl">
                  <a:srgbClr val="000000">
                    <a:alpha val="43137"/>
                  </a:srgbClr>
                </a:outerShdw>
              </a:effectLst>
              <a:sym typeface="+mn-ea"/>
            </a:endParaRPr>
          </a:p>
        </p:txBody>
      </p:sp>
    </p:spTree>
    <p:custDataLst>
      <p:tags r:id="rId1"/>
    </p:custData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a:xfrm>
            <a:off x="1487488" y="365125"/>
            <a:ext cx="10515600" cy="973138"/>
          </a:xfrm>
        </p:spPr>
        <p:txBody>
          <a:bodyPr anchor="t"/>
          <a:lstStyle/>
          <a:p>
            <a:pPr eaLnBrk="1" hangingPunct="1"/>
            <a:r>
              <a:rPr lang="zh-CN" altLang="en-US" sz="3200"/>
              <a:t>（三）中国产业结构调整的目标及对策</a:t>
            </a:r>
          </a:p>
        </p:txBody>
      </p:sp>
      <p:sp>
        <p:nvSpPr>
          <p:cNvPr id="103427" name="Rectangle 3"/>
          <p:cNvSpPr>
            <a:spLocks noGrp="1"/>
          </p:cNvSpPr>
          <p:nvPr>
            <p:ph idx="1"/>
          </p:nvPr>
        </p:nvSpPr>
        <p:spPr>
          <a:xfrm>
            <a:off x="1981200" y="1196975"/>
            <a:ext cx="8229600" cy="4933950"/>
          </a:xfrm>
        </p:spPr>
        <p:txBody>
          <a:bodyPr rtlCol="0">
            <a:normAutofit/>
          </a:bodyPr>
          <a:lstStyle/>
          <a:p>
            <a:pPr eaLnBrk="1" fontAlgn="auto" hangingPunct="1">
              <a:spcAft>
                <a:spcPts val="0"/>
              </a:spcAft>
              <a:defRPr/>
            </a:pPr>
            <a:endParaRPr lang="zh-CN" altLang="en-US"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en-US" altLang="zh-CN" sz="2800" b="1" dirty="0">
                <a:solidFill>
                  <a:schemeClr val="tx1">
                    <a:lumMod val="75000"/>
                    <a:lumOff val="25000"/>
                  </a:schemeClr>
                </a:solidFill>
                <a:effectLst>
                  <a:outerShdw blurRad="38100" dist="38100" dir="2700000" algn="tl">
                    <a:srgbClr val="000000">
                      <a:alpha val="43137"/>
                    </a:srgbClr>
                  </a:outerShdw>
                </a:effectLst>
              </a:rPr>
              <a:t>1. </a:t>
            </a:r>
            <a:r>
              <a:rPr lang="zh-CN" altLang="en-US" sz="2800" b="1" dirty="0">
                <a:solidFill>
                  <a:schemeClr val="tx1">
                    <a:lumMod val="75000"/>
                    <a:lumOff val="25000"/>
                  </a:schemeClr>
                </a:solidFill>
                <a:effectLst>
                  <a:outerShdw blurRad="38100" dist="38100" dir="2700000" algn="tl">
                    <a:srgbClr val="000000">
                      <a:alpha val="43137"/>
                    </a:srgbClr>
                  </a:outerShdw>
                </a:effectLst>
              </a:rPr>
              <a:t>我国产业结构调整的原则</a:t>
            </a:r>
          </a:p>
          <a:p>
            <a:pPr marL="0" indent="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rPr>
              <a:t>（</a:t>
            </a:r>
            <a:r>
              <a:rPr lang="en-US" altLang="zh-CN" b="1" dirty="0">
                <a:solidFill>
                  <a:schemeClr val="tx1">
                    <a:lumMod val="75000"/>
                    <a:lumOff val="25000"/>
                  </a:schemeClr>
                </a:solidFill>
              </a:rPr>
              <a:t>1</a:t>
            </a:r>
            <a:r>
              <a:rPr lang="zh-CN" altLang="en-US" b="1" dirty="0">
                <a:solidFill>
                  <a:schemeClr val="tx1">
                    <a:lumMod val="75000"/>
                    <a:lumOff val="25000"/>
                  </a:schemeClr>
                </a:solidFill>
              </a:rPr>
              <a:t>）坚持市场调节与政府引导相结合；</a:t>
            </a:r>
          </a:p>
          <a:p>
            <a:pPr marL="0" indent="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rPr>
              <a:t>（</a:t>
            </a:r>
            <a:r>
              <a:rPr lang="en-US" altLang="zh-CN" b="1" dirty="0">
                <a:solidFill>
                  <a:schemeClr val="tx1">
                    <a:lumMod val="75000"/>
                    <a:lumOff val="25000"/>
                  </a:schemeClr>
                </a:solidFill>
              </a:rPr>
              <a:t>2</a:t>
            </a:r>
            <a:r>
              <a:rPr lang="zh-CN" altLang="en-US" b="1" dirty="0">
                <a:solidFill>
                  <a:schemeClr val="tx1">
                    <a:lumMod val="75000"/>
                    <a:lumOff val="25000"/>
                  </a:schemeClr>
                </a:solidFill>
              </a:rPr>
              <a:t>）以自主创新提升产业技术水平为主；</a:t>
            </a:r>
          </a:p>
          <a:p>
            <a:pPr marL="0" indent="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rPr>
              <a:t>（</a:t>
            </a:r>
            <a:r>
              <a:rPr lang="en-US" altLang="zh-CN" b="1" dirty="0">
                <a:solidFill>
                  <a:schemeClr val="tx1">
                    <a:lumMod val="75000"/>
                    <a:lumOff val="25000"/>
                  </a:schemeClr>
                </a:solidFill>
              </a:rPr>
              <a:t>3</a:t>
            </a:r>
            <a:r>
              <a:rPr lang="zh-CN" altLang="en-US" b="1" dirty="0">
                <a:solidFill>
                  <a:schemeClr val="tx1">
                    <a:lumMod val="75000"/>
                    <a:lumOff val="25000"/>
                  </a:schemeClr>
                </a:solidFill>
              </a:rPr>
              <a:t>）坚持走新型工业化的道路；</a:t>
            </a:r>
          </a:p>
        </p:txBody>
      </p:sp>
    </p:spTree>
    <p:custDataLst>
      <p:tags r:id="rId1"/>
    </p:custData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idx="1"/>
          </p:nvPr>
        </p:nvSpPr>
        <p:spPr>
          <a:xfrm>
            <a:off x="1703388" y="563563"/>
            <a:ext cx="8785225" cy="5992812"/>
          </a:xfrm>
        </p:spPr>
        <p:txBody>
          <a:bodyPr rtlCol="0">
            <a:normAutofit/>
          </a:bodyPr>
          <a:lstStyle/>
          <a:p>
            <a:pPr marL="0" eaLnBrk="1" fontAlgn="auto" hangingPunct="1">
              <a:spcAft>
                <a:spcPts val="0"/>
              </a:spcAft>
              <a:buFont typeface="Arial" panose="020B0604020202090204" pitchFamily="34" charset="0"/>
              <a:buNone/>
              <a:defRPr/>
            </a:pPr>
            <a:r>
              <a:rPr lang="en-US" altLang="zh-CN" sz="2800" b="1" dirty="0">
                <a:solidFill>
                  <a:schemeClr val="tx1">
                    <a:lumMod val="75000"/>
                    <a:lumOff val="25000"/>
                  </a:schemeClr>
                </a:solidFill>
                <a:effectLst>
                  <a:outerShdw blurRad="38100" dist="38100" dir="2700000" algn="tl">
                    <a:srgbClr val="000000">
                      <a:alpha val="43137"/>
                    </a:srgbClr>
                  </a:outerShdw>
                </a:effectLst>
              </a:rPr>
              <a:t>2.我国产业结构调整的目标（7大目标）</a:t>
            </a:r>
          </a:p>
          <a:p>
            <a:pPr marL="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rPr>
              <a:t>（1）加强农业基础地位，促进农业产业化和加快小城镇建设；</a:t>
            </a:r>
          </a:p>
          <a:p>
            <a:pPr marL="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rPr>
              <a:t>（2）加强能源、水利、交通、信息等基础设施建设；</a:t>
            </a:r>
          </a:p>
          <a:p>
            <a:pPr marL="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rPr>
              <a:t>（3）以振兴装备制造业为重点，加快工业产品结构调整和优化；</a:t>
            </a:r>
          </a:p>
          <a:p>
            <a:pPr marL="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rPr>
              <a:t>（4）大力发展第三产业，提高服务业的比重和水平；</a:t>
            </a:r>
          </a:p>
          <a:p>
            <a:pPr marL="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rPr>
              <a:t>（5）大力发展循环经济，建立一个资源节约、环境友好的社会；</a:t>
            </a:r>
          </a:p>
          <a:p>
            <a:pPr marL="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rPr>
              <a:t>（6）优化产业组织结构，调整区域产业布局；</a:t>
            </a:r>
          </a:p>
          <a:p>
            <a:pPr marL="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rPr>
              <a:t>（7）扩大对外开放，实施互利共赢的开放战略。</a:t>
            </a:r>
          </a:p>
          <a:p>
            <a:pPr marL="0" eaLnBrk="1" fontAlgn="auto" hangingPunct="1">
              <a:lnSpc>
                <a:spcPct val="170000"/>
              </a:lnSpc>
              <a:spcAft>
                <a:spcPts val="0"/>
              </a:spcAft>
              <a:defRPr/>
            </a:pPr>
            <a:endParaRPr lang="zh-CN" altLang="en-US" b="1" dirty="0">
              <a:solidFill>
                <a:schemeClr val="tx1">
                  <a:lumMod val="75000"/>
                  <a:lumOff val="25000"/>
                </a:schemeClr>
              </a:solidFill>
            </a:endParaRPr>
          </a:p>
        </p:txBody>
      </p:sp>
    </p:spTree>
    <p:custDataLst>
      <p:tags r:id="rId1"/>
    </p:custData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idx="1"/>
          </p:nvPr>
        </p:nvSpPr>
        <p:spPr>
          <a:xfrm>
            <a:off x="1703388" y="954088"/>
            <a:ext cx="8785225" cy="5024437"/>
          </a:xfrm>
        </p:spPr>
        <p:txBody>
          <a:bodyPr rtlCol="0">
            <a:normAutofit/>
          </a:bodyPr>
          <a:lstStyle/>
          <a:p>
            <a:pPr marL="0" indent="0" eaLnBrk="1" fontAlgn="auto" hangingPunct="1">
              <a:spcAft>
                <a:spcPts val="0"/>
              </a:spcAft>
              <a:buFont typeface="Arial" panose="020B0604020202090204" pitchFamily="34" charset="0"/>
              <a:buNone/>
              <a:defRPr/>
            </a:pPr>
            <a:r>
              <a:rPr lang="en-US" altLang="zh-CN" sz="2800" b="1" dirty="0">
                <a:solidFill>
                  <a:schemeClr val="tx1">
                    <a:lumMod val="75000"/>
                    <a:lumOff val="25000"/>
                  </a:schemeClr>
                </a:solidFill>
                <a:effectLst>
                  <a:outerShdw blurRad="38100" dist="38100" dir="2700000" algn="tl">
                    <a:srgbClr val="000000">
                      <a:alpha val="43137"/>
                    </a:srgbClr>
                  </a:outerShdw>
                </a:effectLst>
              </a:rPr>
              <a:t>3. 我国产业结构调整的对策措施</a:t>
            </a:r>
          </a:p>
          <a:p>
            <a:pPr marL="0" indent="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rPr>
              <a:t>（1）充分发挥我国的比较优势与竞争优势；</a:t>
            </a:r>
          </a:p>
          <a:p>
            <a:pPr marL="0" indent="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rPr>
              <a:t>（2）实行跨越式发展战略，大力发展新兴产业；</a:t>
            </a:r>
          </a:p>
          <a:p>
            <a:pPr marL="0" indent="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rPr>
              <a:t>（3）积极合理地引导外资流向；</a:t>
            </a:r>
          </a:p>
          <a:p>
            <a:pPr marL="0" indent="0" eaLnBrk="1" fontAlgn="auto" hangingPunct="1">
              <a:lnSpc>
                <a:spcPct val="170000"/>
              </a:lnSpc>
              <a:spcAft>
                <a:spcPts val="0"/>
              </a:spcAft>
              <a:buFont typeface="Arial" panose="020B0604020202090204" pitchFamily="34" charset="0"/>
              <a:buNone/>
              <a:defRPr/>
            </a:pPr>
            <a:r>
              <a:rPr lang="zh-CN" altLang="en-US" b="1" dirty="0">
                <a:solidFill>
                  <a:schemeClr val="tx1">
                    <a:lumMod val="75000"/>
                    <a:lumOff val="25000"/>
                  </a:schemeClr>
                </a:solidFill>
              </a:rPr>
              <a:t>（4）不断优化国有资产的配置。</a:t>
            </a:r>
          </a:p>
          <a:p>
            <a:pPr marL="0" eaLnBrk="1" fontAlgn="auto" hangingPunct="1">
              <a:lnSpc>
                <a:spcPct val="170000"/>
              </a:lnSpc>
              <a:spcAft>
                <a:spcPts val="0"/>
              </a:spcAft>
              <a:defRPr/>
            </a:pPr>
            <a:endParaRPr lang="zh-CN" altLang="en-US" b="1" dirty="0">
              <a:solidFill>
                <a:schemeClr val="tx1">
                  <a:lumMod val="75000"/>
                  <a:lumOff val="25000"/>
                </a:schemeClr>
              </a:solidFill>
            </a:endParaRPr>
          </a:p>
        </p:txBody>
      </p:sp>
    </p:spTree>
    <p:custDataLst>
      <p:tags r:id="rId1"/>
    </p:custData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a:xfrm>
            <a:off x="838200" y="450850"/>
            <a:ext cx="10515600" cy="973138"/>
          </a:xfrm>
        </p:spPr>
        <p:txBody>
          <a:bodyPr anchor="t"/>
          <a:lstStyle/>
          <a:p>
            <a:pPr eaLnBrk="1" hangingPunct="1"/>
            <a:r>
              <a:rPr lang="zh-CN" altLang="en-US" sz="3800">
                <a:solidFill>
                  <a:srgbClr val="C00000"/>
                </a:solidFill>
              </a:rPr>
              <a:t>三、供给侧结构性改革</a:t>
            </a:r>
          </a:p>
        </p:txBody>
      </p:sp>
      <p:sp>
        <p:nvSpPr>
          <p:cNvPr id="88067" name="Rectangle 3"/>
          <p:cNvSpPr>
            <a:spLocks noGrp="1"/>
          </p:cNvSpPr>
          <p:nvPr>
            <p:ph idx="1"/>
          </p:nvPr>
        </p:nvSpPr>
        <p:spPr>
          <a:xfrm>
            <a:off x="1223963" y="1493838"/>
            <a:ext cx="10687050" cy="5253037"/>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lumMod val="75000"/>
                    <a:lumOff val="25000"/>
                  </a:schemeClr>
                </a:solidFill>
              </a:rPr>
              <a:t>（一）</a:t>
            </a:r>
            <a:r>
              <a:rPr lang="zh-CN" altLang="en-US" sz="2800" b="1" dirty="0">
                <a:solidFill>
                  <a:schemeClr val="tx1">
                    <a:lumMod val="75000"/>
                    <a:lumOff val="25000"/>
                  </a:schemeClr>
                </a:solidFill>
                <a:sym typeface="+mn-ea"/>
              </a:rPr>
              <a:t>需求</a:t>
            </a:r>
            <a:r>
              <a:rPr lang="zh-CN" altLang="en-US" sz="2800" b="1" dirty="0">
                <a:solidFill>
                  <a:schemeClr val="tx1">
                    <a:lumMod val="75000"/>
                    <a:lumOff val="25000"/>
                  </a:schemeClr>
                </a:solidFill>
              </a:rPr>
              <a:t>侧与</a:t>
            </a:r>
            <a:r>
              <a:rPr lang="zh-CN" altLang="en-US" sz="2800" b="1" dirty="0">
                <a:solidFill>
                  <a:schemeClr val="tx1">
                    <a:lumMod val="75000"/>
                    <a:lumOff val="25000"/>
                  </a:schemeClr>
                </a:solidFill>
                <a:sym typeface="+mn-ea"/>
              </a:rPr>
              <a:t>供给</a:t>
            </a:r>
            <a:r>
              <a:rPr lang="zh-CN" altLang="en-US" sz="2800" b="1" dirty="0">
                <a:solidFill>
                  <a:schemeClr val="tx1">
                    <a:lumMod val="75000"/>
                    <a:lumOff val="25000"/>
                  </a:schemeClr>
                </a:solidFill>
              </a:rPr>
              <a:t>侧</a:t>
            </a:r>
            <a:r>
              <a:rPr lang="zh-CN" dirty="0">
                <a:solidFill>
                  <a:srgbClr val="C00000"/>
                </a:solidFill>
                <a:effectLst>
                  <a:outerShdw blurRad="38100" dist="38100" dir="2700000" algn="tl">
                    <a:srgbClr val="000000">
                      <a:alpha val="43137"/>
                    </a:srgbClr>
                  </a:outerShdw>
                </a:effectLst>
                <a:sym typeface="+mn-ea"/>
              </a:rPr>
              <a:t>  </a:t>
            </a:r>
          </a:p>
          <a:p>
            <a:pPr marL="0" indent="0" eaLnBrk="1" fontAlgn="auto" hangingPunct="1">
              <a:lnSpc>
                <a:spcPct val="11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p>
          <a:p>
            <a:pPr marL="0" indent="0" eaLnBrk="1" fontAlgn="auto" hangingPunct="1">
              <a:lnSpc>
                <a:spcPct val="11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r>
              <a:rPr lang="zh-CN" dirty="0">
                <a:solidFill>
                  <a:schemeClr val="tx1"/>
                </a:solidFill>
                <a:effectLst>
                  <a:outerShdw blurRad="38100" dist="38100" dir="2700000" algn="tl">
                    <a:srgbClr val="000000">
                      <a:alpha val="43137"/>
                    </a:srgbClr>
                  </a:outerShdw>
                </a:effectLst>
                <a:sym typeface="+mn-ea"/>
              </a:rPr>
              <a:t>需求侧：需求方面的诸多问题。其形式：三驾马车（投资、消费、出口）</a:t>
            </a:r>
          </a:p>
          <a:p>
            <a:pPr marL="0" indent="0" eaLnBrk="1" fontAlgn="auto" hangingPunct="1">
              <a:lnSpc>
                <a:spcPct val="110000"/>
              </a:lnSpc>
              <a:spcAft>
                <a:spcPts val="0"/>
              </a:spcAft>
              <a:buFont typeface="Arial" panose="020B0604020202090204" pitchFamily="34" charset="0"/>
              <a:buNone/>
              <a:defRPr/>
            </a:pPr>
            <a:r>
              <a:rPr lang="zh-CN" dirty="0">
                <a:solidFill>
                  <a:schemeClr val="tx1"/>
                </a:solidFill>
                <a:effectLst>
                  <a:outerShdw blurRad="38100" dist="38100" dir="2700000" algn="tl">
                    <a:srgbClr val="000000">
                      <a:alpha val="43137"/>
                    </a:srgbClr>
                  </a:outerShdw>
                </a:effectLst>
                <a:sym typeface="+mn-ea"/>
              </a:rPr>
              <a:t>    需求侧管理：通过刺激政策（货币和财政政策）扩大需求。</a:t>
            </a:r>
          </a:p>
          <a:p>
            <a:pPr marL="0" indent="0" eaLnBrk="1" fontAlgn="auto" hangingPunct="1">
              <a:lnSpc>
                <a:spcPct val="110000"/>
              </a:lnSpc>
              <a:spcAft>
                <a:spcPts val="0"/>
              </a:spcAft>
              <a:buFont typeface="Arial" panose="020B0604020202090204" pitchFamily="34" charset="0"/>
              <a:buNone/>
              <a:defRPr/>
            </a:pPr>
            <a:endParaRPr lang="zh-CN" dirty="0">
              <a:solidFill>
                <a:schemeClr val="tx1"/>
              </a:solidFill>
              <a:effectLst>
                <a:outerShdw blurRad="38100" dist="38100" dir="2700000" algn="tl">
                  <a:srgbClr val="000000">
                    <a:alpha val="43137"/>
                  </a:srgbClr>
                </a:outerShdw>
              </a:effectLst>
              <a:sym typeface="+mn-ea"/>
            </a:endParaRPr>
          </a:p>
          <a:p>
            <a:pPr marL="0" indent="0" eaLnBrk="1" fontAlgn="auto" hangingPunct="1">
              <a:lnSpc>
                <a:spcPct val="110000"/>
              </a:lnSpc>
              <a:spcAft>
                <a:spcPts val="0"/>
              </a:spcAft>
              <a:buFont typeface="Arial" panose="020B0604020202090204" pitchFamily="34" charset="0"/>
              <a:buNone/>
              <a:defRPr/>
            </a:pPr>
            <a:endParaRPr lang="zh-CN" sz="2000" dirty="0">
              <a:solidFill>
                <a:schemeClr val="tx1"/>
              </a:solidFill>
              <a:effectLst>
                <a:outerShdw blurRad="38100" dist="38100" dir="2700000" algn="tl">
                  <a:srgbClr val="000000">
                    <a:alpha val="43137"/>
                  </a:srgbClr>
                </a:outerShdw>
              </a:effectLst>
              <a:sym typeface="+mn-ea"/>
            </a:endParaRPr>
          </a:p>
          <a:p>
            <a:pPr marL="0" indent="0" eaLnBrk="1" fontAlgn="auto" hangingPunct="1">
              <a:lnSpc>
                <a:spcPct val="110000"/>
              </a:lnSpc>
              <a:spcAft>
                <a:spcPts val="0"/>
              </a:spcAft>
              <a:buFont typeface="Arial" panose="020B0604020202090204" pitchFamily="34" charset="0"/>
              <a:buNone/>
              <a:defRPr/>
            </a:pPr>
            <a:r>
              <a:rPr lang="zh-CN" sz="2000" dirty="0">
                <a:solidFill>
                  <a:schemeClr val="tx1"/>
                </a:solidFill>
                <a:effectLst>
                  <a:outerShdw blurRad="38100" dist="38100" dir="2700000" algn="tl">
                    <a:srgbClr val="000000">
                      <a:alpha val="43137"/>
                    </a:srgbClr>
                  </a:outerShdw>
                </a:effectLst>
                <a:sym typeface="+mn-ea"/>
              </a:rPr>
              <a:t>     </a:t>
            </a:r>
          </a:p>
          <a:p>
            <a:pPr marL="0" indent="0" eaLnBrk="1" fontAlgn="auto" hangingPunct="1">
              <a:lnSpc>
                <a:spcPct val="110000"/>
              </a:lnSpc>
              <a:spcAft>
                <a:spcPts val="0"/>
              </a:spcAft>
              <a:buFont typeface="Arial" panose="020B0604020202090204" pitchFamily="34" charset="0"/>
              <a:buNone/>
              <a:defRPr/>
            </a:pPr>
            <a:r>
              <a:rPr lang="zh-CN" sz="2000" dirty="0">
                <a:solidFill>
                  <a:schemeClr val="tx1"/>
                </a:solidFill>
                <a:effectLst>
                  <a:outerShdw blurRad="38100" dist="38100" dir="2700000" algn="tl">
                    <a:srgbClr val="000000">
                      <a:alpha val="43137"/>
                    </a:srgbClr>
                  </a:outerShdw>
                </a:effectLst>
                <a:sym typeface="+mn-ea"/>
              </a:rPr>
              <a:t> </a:t>
            </a:r>
          </a:p>
          <a:p>
            <a:pPr marL="0" eaLnBrk="1" fontAlgn="auto" hangingPunct="1">
              <a:lnSpc>
                <a:spcPct val="110000"/>
              </a:lnSpc>
              <a:spcAft>
                <a:spcPts val="0"/>
              </a:spcAft>
              <a:buFont typeface="Arial" panose="020B0604020202090204" pitchFamily="34" charset="0"/>
              <a:buNone/>
              <a:defRPr/>
            </a:pPr>
            <a:r>
              <a:rPr lang="zh-CN" sz="2000" dirty="0">
                <a:solidFill>
                  <a:schemeClr val="tx1"/>
                </a:solidFill>
                <a:effectLst>
                  <a:outerShdw blurRad="38100" dist="38100" dir="2700000" algn="tl">
                    <a:srgbClr val="000000">
                      <a:alpha val="43137"/>
                    </a:srgbClr>
                  </a:outerShdw>
                </a:effectLst>
                <a:sym typeface="+mn-ea"/>
              </a:rPr>
              <a:t>      </a:t>
            </a:r>
            <a:r>
              <a:rPr lang="zh-CN" dirty="0">
                <a:solidFill>
                  <a:schemeClr val="tx1"/>
                </a:solidFill>
                <a:effectLst>
                  <a:outerShdw blurRad="38100" dist="38100" dir="2700000" algn="tl">
                    <a:srgbClr val="000000">
                      <a:alpha val="43137"/>
                    </a:srgbClr>
                  </a:outerShdw>
                </a:effectLst>
                <a:sym typeface="+mn-ea"/>
              </a:rPr>
              <a:t>供给侧：供给的数量和质量</a:t>
            </a:r>
          </a:p>
          <a:p>
            <a:pPr marL="0" eaLnBrk="1" fontAlgn="auto" hangingPunct="1">
              <a:lnSpc>
                <a:spcPct val="110000"/>
              </a:lnSpc>
              <a:spcAft>
                <a:spcPts val="0"/>
              </a:spcAft>
              <a:buFont typeface="Arial" panose="020B0604020202090204" pitchFamily="34" charset="0"/>
              <a:buNone/>
              <a:defRPr/>
            </a:pPr>
            <a:r>
              <a:rPr lang="zh-CN" dirty="0">
                <a:solidFill>
                  <a:schemeClr val="tx1"/>
                </a:solidFill>
                <a:effectLst>
                  <a:outerShdw blurRad="38100" dist="38100" dir="2700000" algn="tl">
                    <a:srgbClr val="000000">
                      <a:alpha val="43137"/>
                    </a:srgbClr>
                  </a:outerShdw>
                </a:effectLst>
                <a:sym typeface="+mn-ea"/>
              </a:rPr>
              <a:t>     供给侧存在的问题：</a:t>
            </a:r>
            <a:r>
              <a:rPr lang="zh-CN" dirty="0">
                <a:solidFill>
                  <a:schemeClr val="tx1"/>
                </a:solidFill>
                <a:effectLst>
                  <a:outerShdw blurRad="38100" dist="38100" dir="2700000" algn="tl">
                    <a:srgbClr val="000000">
                      <a:alpha val="43137"/>
                    </a:srgbClr>
                  </a:outerShdw>
                </a:effectLst>
                <a:sym typeface="+mn-ea"/>
                <a:hlinkClick r:id="rId3" action="ppaction://hlinksldjump"/>
              </a:rPr>
              <a:t>结构性问题</a:t>
            </a:r>
            <a:endParaRPr lang="zh-CN" dirty="0">
              <a:solidFill>
                <a:schemeClr val="tx1"/>
              </a:solidFill>
              <a:effectLst>
                <a:outerShdw blurRad="38100" dist="38100" dir="2700000" algn="tl">
                  <a:srgbClr val="000000">
                    <a:alpha val="43137"/>
                  </a:srgbClr>
                </a:outerShdw>
              </a:effectLst>
              <a:sym typeface="+mn-ea"/>
            </a:endParaRPr>
          </a:p>
        </p:txBody>
      </p:sp>
      <p:sp>
        <p:nvSpPr>
          <p:cNvPr id="2" name="下箭头标注 1"/>
          <p:cNvSpPr/>
          <p:nvPr/>
        </p:nvSpPr>
        <p:spPr>
          <a:xfrm>
            <a:off x="1711325" y="3624263"/>
            <a:ext cx="3686175" cy="1712912"/>
          </a:xfrm>
          <a:prstGeom prst="downArrowCallout">
            <a:avLst/>
          </a:prstGeom>
          <a:solidFill>
            <a:schemeClr val="accent2">
              <a:lumMod val="20000"/>
              <a:lumOff val="80000"/>
            </a:schemeClr>
          </a:solidFill>
          <a:ln w="63500" cap="flat" cmpd="sng">
            <a:solidFill>
              <a:schemeClr val="accent2">
                <a:lumMod val="20000"/>
                <a:lumOff val="80000"/>
              </a:schemeClr>
            </a:solidFill>
            <a:miter lim="800000"/>
          </a:ln>
        </p:spPr>
        <p:txBody>
          <a:bodyPr anchor="ctr"/>
          <a:lstStyle/>
          <a:p>
            <a:pPr algn="ctr" eaLnBrk="1" fontAlgn="auto" hangingPunct="1">
              <a:spcBef>
                <a:spcPts val="0"/>
              </a:spcBef>
              <a:spcAft>
                <a:spcPts val="0"/>
              </a:spcAft>
              <a:defRPr/>
            </a:pPr>
            <a:r>
              <a:rPr lang="zh-CN" altLang="en-US" sz="2400" b="1">
                <a:latin typeface="华文琥珀" panose="02010800040101010101" charset="-122"/>
                <a:ea typeface="华文琥珀" panose="02010800040101010101" charset="-122"/>
                <a:cs typeface="Arail" charset="0"/>
              </a:rPr>
              <a:t>经济结构转型</a:t>
            </a:r>
          </a:p>
          <a:p>
            <a:pPr algn="ctr" eaLnBrk="1" fontAlgn="auto" hangingPunct="1">
              <a:spcBef>
                <a:spcPts val="0"/>
              </a:spcBef>
              <a:spcAft>
                <a:spcPts val="0"/>
              </a:spcAft>
              <a:defRPr/>
            </a:pPr>
            <a:r>
              <a:rPr lang="zh-CN" altLang="en-US" sz="2400" b="1">
                <a:latin typeface="华文琥珀" panose="02010800040101010101" charset="-122"/>
                <a:ea typeface="华文琥珀" panose="02010800040101010101" charset="-122"/>
                <a:cs typeface="Arail" charset="0"/>
              </a:rPr>
              <a:t>全球经济低迷</a:t>
            </a:r>
          </a:p>
        </p:txBody>
      </p:sp>
      <p:sp>
        <p:nvSpPr>
          <p:cNvPr id="3" name="右箭头 2"/>
          <p:cNvSpPr/>
          <p:nvPr/>
        </p:nvSpPr>
        <p:spPr>
          <a:xfrm>
            <a:off x="6202363" y="5454650"/>
            <a:ext cx="979487" cy="485775"/>
          </a:xfrm>
          <a:prstGeom prst="rightArrow">
            <a:avLst/>
          </a:prstGeom>
          <a:solidFill>
            <a:schemeClr val="accent2">
              <a:lumMod val="20000"/>
              <a:lumOff val="80000"/>
            </a:schemeClr>
          </a:solidFill>
          <a:ln w="63500" cap="flat" cmpd="sng">
            <a:solidFill>
              <a:schemeClr val="accent2">
                <a:lumMod val="20000"/>
                <a:lumOff val="80000"/>
              </a:schemeClr>
            </a:solidFill>
            <a:miter lim="800000"/>
          </a:ln>
        </p:spPr>
        <p:txBody>
          <a:bodyPr anchor="ctr"/>
          <a:lstStyle/>
          <a:p>
            <a:pPr algn="ctr" eaLnBrk="1" fontAlgn="auto" hangingPunct="1">
              <a:spcBef>
                <a:spcPts val="0"/>
              </a:spcBef>
              <a:spcAft>
                <a:spcPts val="0"/>
              </a:spcAft>
              <a:defRPr/>
            </a:pPr>
            <a:endParaRPr lang="zh-CN" altLang="en-US">
              <a:latin typeface="Arail" charset="0"/>
              <a:ea typeface="Arail" charset="0"/>
              <a:cs typeface="Arail" charset="0"/>
            </a:endParaRPr>
          </a:p>
        </p:txBody>
      </p:sp>
      <p:sp>
        <p:nvSpPr>
          <p:cNvPr id="4" name="椭圆 3"/>
          <p:cNvSpPr/>
          <p:nvPr/>
        </p:nvSpPr>
        <p:spPr>
          <a:xfrm>
            <a:off x="7358063" y="5081588"/>
            <a:ext cx="2833687" cy="1198562"/>
          </a:xfrm>
          <a:prstGeom prst="ellipse">
            <a:avLst/>
          </a:prstGeom>
          <a:solidFill>
            <a:schemeClr val="accent2">
              <a:lumMod val="20000"/>
              <a:lumOff val="80000"/>
            </a:schemeClr>
          </a:solidFill>
          <a:ln w="63500" cap="flat" cmpd="sng">
            <a:solidFill>
              <a:schemeClr val="accent2">
                <a:lumMod val="20000"/>
                <a:lumOff val="80000"/>
              </a:schemeClr>
            </a:solidFill>
            <a:miter lim="800000"/>
          </a:ln>
        </p:spPr>
        <p:txBody>
          <a:bodyPr anchor="ctr"/>
          <a:lstStyle/>
          <a:p>
            <a:pPr algn="ctr" eaLnBrk="1" fontAlgn="auto" hangingPunct="1">
              <a:spcBef>
                <a:spcPts val="0"/>
              </a:spcBef>
              <a:spcAft>
                <a:spcPts val="0"/>
              </a:spcAft>
              <a:defRPr/>
            </a:pPr>
            <a:r>
              <a:rPr lang="zh-CN" altLang="en-US" sz="2400">
                <a:latin typeface="华文琥珀" panose="02010800040101010101" charset="-122"/>
                <a:ea typeface="华文琥珀" panose="02010800040101010101" charset="-122"/>
                <a:cs typeface="Arail" charset="0"/>
              </a:rPr>
              <a:t>供给侧</a:t>
            </a:r>
          </a:p>
          <a:p>
            <a:pPr algn="ctr" eaLnBrk="1" fontAlgn="auto" hangingPunct="1">
              <a:spcBef>
                <a:spcPts val="0"/>
              </a:spcBef>
              <a:spcAft>
                <a:spcPts val="0"/>
              </a:spcAft>
              <a:defRPr/>
            </a:pPr>
            <a:r>
              <a:rPr lang="zh-CN" altLang="en-US" sz="2400">
                <a:latin typeface="华文琥珀" panose="02010800040101010101" charset="-122"/>
                <a:ea typeface="华文琥珀" panose="02010800040101010101" charset="-122"/>
                <a:cs typeface="Arail" charset="0"/>
              </a:rPr>
              <a:t>结构性改革</a:t>
            </a:r>
          </a:p>
        </p:txBody>
      </p:sp>
    </p:spTree>
    <p:custDataLst>
      <p:tags r:id="rId1"/>
    </p:custData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p:cNvSpPr>
          <p:nvPr>
            <p:ph idx="1"/>
          </p:nvPr>
        </p:nvSpPr>
        <p:spPr>
          <a:xfrm>
            <a:off x="1223963" y="1493838"/>
            <a:ext cx="10687050" cy="5253037"/>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endParaRPr lang="zh-CN" dirty="0">
              <a:solidFill>
                <a:schemeClr val="tx1"/>
              </a:solidFill>
              <a:effectLst>
                <a:outerShdw blurRad="38100" dist="38100" dir="2700000" algn="tl">
                  <a:srgbClr val="000000">
                    <a:alpha val="43137"/>
                  </a:srgbClr>
                </a:outerShdw>
              </a:effectLst>
              <a:sym typeface="+mn-ea"/>
            </a:endParaRPr>
          </a:p>
          <a:p>
            <a:pPr marL="0" indent="0" eaLnBrk="1" fontAlgn="auto" hangingPunct="1">
              <a:lnSpc>
                <a:spcPct val="110000"/>
              </a:lnSpc>
              <a:spcAft>
                <a:spcPts val="0"/>
              </a:spcAft>
              <a:buFont typeface="Arial" panose="020B0604020202090204" pitchFamily="34" charset="0"/>
              <a:buNone/>
              <a:defRPr/>
            </a:pPr>
            <a:endParaRPr lang="zh-CN" dirty="0">
              <a:solidFill>
                <a:schemeClr val="tx1"/>
              </a:solidFill>
              <a:effectLst>
                <a:outerShdw blurRad="38100" dist="38100" dir="2700000" algn="tl">
                  <a:srgbClr val="000000">
                    <a:alpha val="43137"/>
                  </a:srgbClr>
                </a:outerShdw>
              </a:effectLst>
              <a:sym typeface="+mn-ea"/>
            </a:endParaRPr>
          </a:p>
          <a:p>
            <a:pPr marL="0" indent="0" eaLnBrk="1" fontAlgn="auto" hangingPunct="1">
              <a:lnSpc>
                <a:spcPct val="110000"/>
              </a:lnSpc>
              <a:spcAft>
                <a:spcPts val="0"/>
              </a:spcAft>
              <a:buFont typeface="Arial" panose="020B0604020202090204" pitchFamily="34" charset="0"/>
              <a:buNone/>
              <a:defRPr/>
            </a:pPr>
            <a:endParaRPr lang="zh-CN" sz="2000" dirty="0">
              <a:solidFill>
                <a:schemeClr val="tx1"/>
              </a:solidFill>
              <a:effectLst>
                <a:outerShdw blurRad="38100" dist="38100" dir="2700000" algn="tl">
                  <a:srgbClr val="000000">
                    <a:alpha val="43137"/>
                  </a:srgbClr>
                </a:outerShdw>
              </a:effectLst>
              <a:sym typeface="+mn-ea"/>
            </a:endParaRPr>
          </a:p>
          <a:p>
            <a:pPr marL="0" indent="0" eaLnBrk="1" fontAlgn="auto" hangingPunct="1">
              <a:lnSpc>
                <a:spcPct val="110000"/>
              </a:lnSpc>
              <a:spcAft>
                <a:spcPts val="0"/>
              </a:spcAft>
              <a:buFont typeface="Arial" panose="020B0604020202090204" pitchFamily="34" charset="0"/>
              <a:buNone/>
              <a:defRPr/>
            </a:pPr>
            <a:r>
              <a:rPr lang="zh-CN" sz="2000" dirty="0">
                <a:solidFill>
                  <a:schemeClr val="tx1"/>
                </a:solidFill>
                <a:effectLst>
                  <a:outerShdw blurRad="38100" dist="38100" dir="2700000" algn="tl">
                    <a:srgbClr val="000000">
                      <a:alpha val="43137"/>
                    </a:srgbClr>
                  </a:outerShdw>
                </a:effectLst>
                <a:sym typeface="+mn-ea"/>
              </a:rPr>
              <a:t>     </a:t>
            </a:r>
          </a:p>
          <a:p>
            <a:pPr marL="0" indent="0" eaLnBrk="1" fontAlgn="auto" hangingPunct="1">
              <a:lnSpc>
                <a:spcPct val="110000"/>
              </a:lnSpc>
              <a:spcAft>
                <a:spcPts val="0"/>
              </a:spcAft>
              <a:buFont typeface="Arial" panose="020B0604020202090204" pitchFamily="34" charset="0"/>
              <a:buNone/>
              <a:defRPr/>
            </a:pPr>
            <a:r>
              <a:rPr lang="zh-CN" sz="2000" dirty="0">
                <a:solidFill>
                  <a:schemeClr val="tx1"/>
                </a:solidFill>
                <a:effectLst>
                  <a:outerShdw blurRad="38100" dist="38100" dir="2700000" algn="tl">
                    <a:srgbClr val="000000">
                      <a:alpha val="43137"/>
                    </a:srgbClr>
                  </a:outerShdw>
                </a:effectLst>
                <a:sym typeface="+mn-ea"/>
              </a:rPr>
              <a:t> </a:t>
            </a:r>
          </a:p>
          <a:p>
            <a:pPr marL="0" eaLnBrk="1" fontAlgn="auto" hangingPunct="1">
              <a:lnSpc>
                <a:spcPct val="110000"/>
              </a:lnSpc>
              <a:spcAft>
                <a:spcPts val="0"/>
              </a:spcAft>
              <a:buFont typeface="Arial" panose="020B0604020202090204" pitchFamily="34" charset="0"/>
              <a:buNone/>
              <a:defRPr/>
            </a:pPr>
            <a:r>
              <a:rPr lang="zh-CN" sz="2000" dirty="0">
                <a:solidFill>
                  <a:schemeClr val="tx1"/>
                </a:solidFill>
                <a:effectLst>
                  <a:outerShdw blurRad="38100" dist="38100" dir="2700000" algn="tl">
                    <a:srgbClr val="000000">
                      <a:alpha val="43137"/>
                    </a:srgbClr>
                  </a:outerShdw>
                </a:effectLst>
                <a:sym typeface="+mn-ea"/>
              </a:rPr>
              <a:t>     </a:t>
            </a:r>
          </a:p>
          <a:p>
            <a:pPr marL="0" eaLnBrk="1" fontAlgn="auto" hangingPunct="1">
              <a:lnSpc>
                <a:spcPct val="110000"/>
              </a:lnSpc>
              <a:spcAft>
                <a:spcPts val="0"/>
              </a:spcAft>
              <a:buFont typeface="Arial" panose="020B0604020202090204" pitchFamily="34" charset="0"/>
              <a:buNone/>
              <a:defRPr/>
            </a:pPr>
            <a:endParaRPr lang="zh-CN" dirty="0">
              <a:solidFill>
                <a:schemeClr val="tx1"/>
              </a:solidFill>
              <a:effectLst>
                <a:outerShdw blurRad="38100" dist="38100" dir="2700000" algn="tl">
                  <a:srgbClr val="000000">
                    <a:alpha val="43137"/>
                  </a:srgbClr>
                </a:outerShdw>
              </a:effectLst>
              <a:sym typeface="+mn-ea"/>
            </a:endParaRPr>
          </a:p>
          <a:p>
            <a:pPr marL="0" eaLnBrk="1" fontAlgn="auto" hangingPunct="1">
              <a:lnSpc>
                <a:spcPct val="110000"/>
              </a:lnSpc>
              <a:spcAft>
                <a:spcPts val="0"/>
              </a:spcAft>
              <a:buFont typeface="Arial" panose="020B0604020202090204" pitchFamily="34" charset="0"/>
              <a:buNone/>
              <a:defRPr/>
            </a:pPr>
            <a:endParaRPr lang="zh-CN" dirty="0">
              <a:solidFill>
                <a:schemeClr val="tx1"/>
              </a:solidFill>
              <a:effectLst>
                <a:outerShdw blurRad="38100" dist="38100" dir="2700000" algn="tl">
                  <a:srgbClr val="000000">
                    <a:alpha val="43137"/>
                  </a:srgbClr>
                </a:outerShdw>
              </a:effectLst>
              <a:sym typeface="+mn-ea"/>
            </a:endParaRPr>
          </a:p>
        </p:txBody>
      </p:sp>
      <p:grpSp>
        <p:nvGrpSpPr>
          <p:cNvPr id="197635" name="组合 10"/>
          <p:cNvGrpSpPr/>
          <p:nvPr/>
        </p:nvGrpSpPr>
        <p:grpSpPr bwMode="auto">
          <a:xfrm>
            <a:off x="968375" y="823913"/>
            <a:ext cx="10755313" cy="3943350"/>
            <a:chOff x="1524" y="711"/>
            <a:chExt cx="16938" cy="6210"/>
          </a:xfrm>
        </p:grpSpPr>
        <p:sp>
          <p:nvSpPr>
            <p:cNvPr id="4" name="椭圆 3"/>
            <p:cNvSpPr/>
            <p:nvPr/>
          </p:nvSpPr>
          <p:spPr>
            <a:xfrm>
              <a:off x="6774" y="711"/>
              <a:ext cx="4463" cy="1887"/>
            </a:xfrm>
            <a:prstGeom prst="ellipse">
              <a:avLst/>
            </a:prstGeom>
            <a:solidFill>
              <a:schemeClr val="accent2">
                <a:lumMod val="20000"/>
                <a:lumOff val="80000"/>
              </a:schemeClr>
            </a:solidFill>
            <a:ln w="57150" cap="flat" cmpd="sng">
              <a:solidFill>
                <a:schemeClr val="accent2">
                  <a:lumMod val="20000"/>
                  <a:lumOff val="80000"/>
                </a:schemeClr>
              </a:solidFill>
              <a:miter lim="800000"/>
            </a:ln>
          </p:spPr>
          <p:txBody>
            <a:bodyPr anchor="ctr"/>
            <a:lstStyle/>
            <a:p>
              <a:pPr algn="ctr" eaLnBrk="1" fontAlgn="auto" hangingPunct="1">
                <a:spcBef>
                  <a:spcPts val="0"/>
                </a:spcBef>
                <a:spcAft>
                  <a:spcPts val="0"/>
                </a:spcAft>
                <a:defRPr/>
              </a:pPr>
              <a:r>
                <a:rPr lang="zh-CN" altLang="en-US" sz="2400">
                  <a:latin typeface="华文琥珀" panose="02010800040101010101" charset="-122"/>
                  <a:ea typeface="华文琥珀" panose="02010800040101010101" charset="-122"/>
                  <a:cs typeface="Arail" charset="0"/>
                </a:rPr>
                <a:t>结构性问题</a:t>
              </a:r>
            </a:p>
          </p:txBody>
        </p:sp>
        <p:sp>
          <p:nvSpPr>
            <p:cNvPr id="5" name="圆角矩形 4"/>
            <p:cNvSpPr/>
            <p:nvPr/>
          </p:nvSpPr>
          <p:spPr>
            <a:xfrm>
              <a:off x="1524" y="4196"/>
              <a:ext cx="1608" cy="2725"/>
            </a:xfrm>
            <a:prstGeom prst="roundRect">
              <a:avLst/>
            </a:prstGeom>
            <a:solidFill>
              <a:schemeClr val="accent2">
                <a:lumMod val="20000"/>
                <a:lumOff val="80000"/>
              </a:schemeClr>
            </a:solidFill>
            <a:ln w="57150" cap="flat" cmpd="sng">
              <a:solidFill>
                <a:schemeClr val="accent2">
                  <a:lumMod val="20000"/>
                  <a:lumOff val="80000"/>
                </a:schemeClr>
              </a:solidFill>
              <a:miter lim="800000"/>
            </a:ln>
          </p:spPr>
          <p:txBody>
            <a:bodyPr anchor="ctr"/>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algn="ctr" eaLnBrk="1" hangingPunct="1">
                <a:defRPr/>
              </a:pPr>
              <a:r>
                <a:rPr lang="zh-CN" altLang="en-US" sz="2400" b="1">
                  <a:latin typeface="黑体" panose="02010609060101010101" pitchFamily="49" charset="-122"/>
                  <a:ea typeface="Arail"/>
                  <a:cs typeface="Arail"/>
                </a:rPr>
                <a:t>产</a:t>
              </a:r>
            </a:p>
            <a:p>
              <a:pPr algn="ctr" eaLnBrk="1" hangingPunct="1">
                <a:defRPr/>
              </a:pPr>
              <a:r>
                <a:rPr lang="zh-CN" altLang="en-US" sz="2400" b="1">
                  <a:latin typeface="黑体" panose="02010609060101010101" pitchFamily="49" charset="-122"/>
                  <a:ea typeface="Arail"/>
                  <a:cs typeface="Arail"/>
                </a:rPr>
                <a:t>业</a:t>
              </a:r>
            </a:p>
            <a:p>
              <a:pPr algn="ctr" eaLnBrk="1" hangingPunct="1">
                <a:defRPr/>
              </a:pPr>
              <a:r>
                <a:rPr lang="zh-CN" altLang="en-US" sz="2400" b="1">
                  <a:latin typeface="黑体" panose="02010609060101010101" pitchFamily="49" charset="-122"/>
                  <a:ea typeface="Arail"/>
                  <a:cs typeface="Arail"/>
                </a:rPr>
                <a:t>结</a:t>
              </a:r>
            </a:p>
            <a:p>
              <a:pPr algn="ctr" eaLnBrk="1" hangingPunct="1">
                <a:defRPr/>
              </a:pPr>
              <a:r>
                <a:rPr lang="zh-CN" altLang="en-US" sz="2400" b="1">
                  <a:latin typeface="黑体" panose="02010609060101010101" pitchFamily="49" charset="-122"/>
                  <a:ea typeface="Arail"/>
                  <a:cs typeface="Arail"/>
                </a:rPr>
                <a:t>构</a:t>
              </a:r>
            </a:p>
          </p:txBody>
        </p:sp>
        <p:sp>
          <p:nvSpPr>
            <p:cNvPr id="6" name="圆角矩形 5"/>
            <p:cNvSpPr/>
            <p:nvPr/>
          </p:nvSpPr>
          <p:spPr>
            <a:xfrm>
              <a:off x="4537" y="4196"/>
              <a:ext cx="1608" cy="2725"/>
            </a:xfrm>
            <a:prstGeom prst="roundRect">
              <a:avLst/>
            </a:prstGeom>
            <a:solidFill>
              <a:schemeClr val="accent2">
                <a:lumMod val="20000"/>
                <a:lumOff val="80000"/>
              </a:schemeClr>
            </a:solidFill>
            <a:ln w="57150" cap="flat" cmpd="sng">
              <a:solidFill>
                <a:schemeClr val="accent2">
                  <a:lumMod val="20000"/>
                  <a:lumOff val="80000"/>
                </a:schemeClr>
              </a:solidFill>
              <a:miter lim="800000"/>
            </a:ln>
          </p:spPr>
          <p:txBody>
            <a:bodyPr anchor="ctr"/>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algn="ctr" eaLnBrk="1" hangingPunct="1">
                <a:defRPr/>
              </a:pPr>
              <a:r>
                <a:rPr lang="zh-CN" altLang="en-US" sz="2400" b="1">
                  <a:latin typeface="黑体" panose="02010609060101010101" pitchFamily="49" charset="-122"/>
                  <a:ea typeface="Arail"/>
                  <a:cs typeface="Arail"/>
                </a:rPr>
                <a:t>区</a:t>
              </a:r>
            </a:p>
            <a:p>
              <a:pPr algn="ctr" eaLnBrk="1" hangingPunct="1">
                <a:defRPr/>
              </a:pPr>
              <a:r>
                <a:rPr lang="zh-CN" altLang="en-US" sz="2400" b="1">
                  <a:latin typeface="黑体" panose="02010609060101010101" pitchFamily="49" charset="-122"/>
                  <a:ea typeface="Arail"/>
                  <a:cs typeface="Arail"/>
                </a:rPr>
                <a:t>域</a:t>
              </a:r>
            </a:p>
            <a:p>
              <a:pPr algn="ctr" eaLnBrk="1" hangingPunct="1">
                <a:defRPr/>
              </a:pPr>
              <a:r>
                <a:rPr lang="zh-CN" altLang="en-US" sz="2400" b="1">
                  <a:latin typeface="黑体" panose="02010609060101010101" pitchFamily="49" charset="-122"/>
                  <a:ea typeface="Arail"/>
                  <a:cs typeface="Arail"/>
                </a:rPr>
                <a:t>结</a:t>
              </a:r>
            </a:p>
            <a:p>
              <a:pPr algn="ctr" eaLnBrk="1" hangingPunct="1">
                <a:defRPr/>
              </a:pPr>
              <a:r>
                <a:rPr lang="zh-CN" altLang="en-US" sz="2400" b="1">
                  <a:latin typeface="黑体" panose="02010609060101010101" pitchFamily="49" charset="-122"/>
                  <a:ea typeface="Arail"/>
                  <a:cs typeface="Arail"/>
                </a:rPr>
                <a:t>构</a:t>
              </a:r>
            </a:p>
          </p:txBody>
        </p:sp>
        <p:sp>
          <p:nvSpPr>
            <p:cNvPr id="7" name="圆角矩形 6"/>
            <p:cNvSpPr/>
            <p:nvPr/>
          </p:nvSpPr>
          <p:spPr>
            <a:xfrm>
              <a:off x="7439" y="4196"/>
              <a:ext cx="1608" cy="2725"/>
            </a:xfrm>
            <a:prstGeom prst="roundRect">
              <a:avLst/>
            </a:prstGeom>
            <a:solidFill>
              <a:schemeClr val="accent2">
                <a:lumMod val="20000"/>
                <a:lumOff val="80000"/>
              </a:schemeClr>
            </a:solidFill>
            <a:ln w="57150" cap="flat" cmpd="sng">
              <a:solidFill>
                <a:schemeClr val="accent2">
                  <a:lumMod val="20000"/>
                  <a:lumOff val="80000"/>
                </a:schemeClr>
              </a:solidFill>
              <a:miter lim="800000"/>
            </a:ln>
          </p:spPr>
          <p:txBody>
            <a:bodyPr anchor="ctr"/>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algn="ctr" eaLnBrk="1" hangingPunct="1">
                <a:defRPr/>
              </a:pPr>
              <a:r>
                <a:rPr lang="zh-CN" altLang="en-US" sz="2400" b="1">
                  <a:latin typeface="黑体" panose="02010609060101010101" pitchFamily="49" charset="-122"/>
                  <a:ea typeface="Arail"/>
                  <a:cs typeface="Arail"/>
                </a:rPr>
                <a:t>分</a:t>
              </a:r>
            </a:p>
            <a:p>
              <a:pPr algn="ctr" eaLnBrk="1" hangingPunct="1">
                <a:defRPr/>
              </a:pPr>
              <a:r>
                <a:rPr lang="zh-CN" altLang="en-US" sz="2400" b="1">
                  <a:latin typeface="黑体" panose="02010609060101010101" pitchFamily="49" charset="-122"/>
                  <a:ea typeface="Arail"/>
                  <a:cs typeface="Arail"/>
                </a:rPr>
                <a:t>配</a:t>
              </a:r>
            </a:p>
            <a:p>
              <a:pPr algn="ctr" eaLnBrk="1" hangingPunct="1">
                <a:defRPr/>
              </a:pPr>
              <a:r>
                <a:rPr lang="zh-CN" altLang="en-US" sz="2400" b="1">
                  <a:latin typeface="黑体" panose="02010609060101010101" pitchFamily="49" charset="-122"/>
                  <a:ea typeface="Arail"/>
                  <a:cs typeface="Arail"/>
                </a:rPr>
                <a:t>结</a:t>
              </a:r>
            </a:p>
            <a:p>
              <a:pPr algn="ctr" eaLnBrk="1" hangingPunct="1">
                <a:defRPr/>
              </a:pPr>
              <a:r>
                <a:rPr lang="zh-CN" altLang="en-US" sz="2400" b="1">
                  <a:latin typeface="黑体" panose="02010609060101010101" pitchFamily="49" charset="-122"/>
                  <a:ea typeface="Arail"/>
                  <a:cs typeface="Arail"/>
                </a:rPr>
                <a:t>构</a:t>
              </a:r>
            </a:p>
          </p:txBody>
        </p:sp>
        <p:sp>
          <p:nvSpPr>
            <p:cNvPr id="8" name="圆角矩形 7"/>
            <p:cNvSpPr/>
            <p:nvPr/>
          </p:nvSpPr>
          <p:spPr>
            <a:xfrm>
              <a:off x="10627" y="4036"/>
              <a:ext cx="1608" cy="2727"/>
            </a:xfrm>
            <a:prstGeom prst="roundRect">
              <a:avLst/>
            </a:prstGeom>
            <a:solidFill>
              <a:schemeClr val="accent2">
                <a:lumMod val="20000"/>
                <a:lumOff val="80000"/>
              </a:schemeClr>
            </a:solidFill>
            <a:ln w="57150" cap="flat" cmpd="sng">
              <a:solidFill>
                <a:schemeClr val="accent2">
                  <a:lumMod val="20000"/>
                  <a:lumOff val="80000"/>
                </a:schemeClr>
              </a:solidFill>
              <a:miter lim="800000"/>
            </a:ln>
          </p:spPr>
          <p:txBody>
            <a:bodyPr anchor="ctr"/>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algn="ctr" eaLnBrk="1" hangingPunct="1">
                <a:defRPr/>
              </a:pPr>
              <a:r>
                <a:rPr lang="zh-CN" altLang="en-US" sz="2400" b="1">
                  <a:latin typeface="黑体" panose="02010609060101010101" pitchFamily="49" charset="-122"/>
                  <a:ea typeface="Arail"/>
                  <a:cs typeface="Arail"/>
                </a:rPr>
                <a:t>投</a:t>
              </a:r>
            </a:p>
            <a:p>
              <a:pPr algn="ctr" eaLnBrk="1" hangingPunct="1">
                <a:defRPr/>
              </a:pPr>
              <a:r>
                <a:rPr lang="zh-CN" altLang="en-US" sz="2400" b="1">
                  <a:latin typeface="黑体" panose="02010609060101010101" pitchFamily="49" charset="-122"/>
                  <a:ea typeface="Arail"/>
                  <a:cs typeface="Arail"/>
                </a:rPr>
                <a:t>入</a:t>
              </a:r>
            </a:p>
            <a:p>
              <a:pPr algn="ctr" eaLnBrk="1" hangingPunct="1">
                <a:defRPr/>
              </a:pPr>
              <a:r>
                <a:rPr lang="zh-CN" altLang="en-US" sz="2400" b="1">
                  <a:latin typeface="黑体" panose="02010609060101010101" pitchFamily="49" charset="-122"/>
                  <a:ea typeface="Arail"/>
                  <a:cs typeface="Arail"/>
                </a:rPr>
                <a:t>结</a:t>
              </a:r>
            </a:p>
            <a:p>
              <a:pPr algn="ctr" eaLnBrk="1" hangingPunct="1">
                <a:defRPr/>
              </a:pPr>
              <a:r>
                <a:rPr lang="zh-CN" altLang="en-US" sz="2400" b="1">
                  <a:latin typeface="黑体" panose="02010609060101010101" pitchFamily="49" charset="-122"/>
                  <a:ea typeface="Arail"/>
                  <a:cs typeface="Arail"/>
                </a:rPr>
                <a:t>构</a:t>
              </a:r>
            </a:p>
          </p:txBody>
        </p:sp>
        <p:sp>
          <p:nvSpPr>
            <p:cNvPr id="9" name="圆角矩形 8"/>
            <p:cNvSpPr/>
            <p:nvPr/>
          </p:nvSpPr>
          <p:spPr>
            <a:xfrm>
              <a:off x="13547" y="4036"/>
              <a:ext cx="1608" cy="2727"/>
            </a:xfrm>
            <a:prstGeom prst="roundRect">
              <a:avLst/>
            </a:prstGeom>
            <a:solidFill>
              <a:schemeClr val="accent2">
                <a:lumMod val="20000"/>
                <a:lumOff val="80000"/>
              </a:schemeClr>
            </a:solidFill>
            <a:ln w="57150" cap="flat" cmpd="sng">
              <a:solidFill>
                <a:schemeClr val="accent2">
                  <a:lumMod val="20000"/>
                  <a:lumOff val="80000"/>
                </a:schemeClr>
              </a:solidFill>
              <a:miter lim="800000"/>
            </a:ln>
          </p:spPr>
          <p:txBody>
            <a:bodyPr anchor="ctr"/>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algn="ctr" eaLnBrk="1" hangingPunct="1">
                <a:defRPr/>
              </a:pPr>
              <a:r>
                <a:rPr lang="zh-CN" altLang="en-US" sz="2400" b="1">
                  <a:latin typeface="黑体" panose="02010609060101010101" pitchFamily="49" charset="-122"/>
                  <a:ea typeface="Arail"/>
                  <a:cs typeface="Arail"/>
                </a:rPr>
                <a:t>排</a:t>
              </a:r>
            </a:p>
            <a:p>
              <a:pPr algn="ctr" eaLnBrk="1" hangingPunct="1">
                <a:defRPr/>
              </a:pPr>
              <a:r>
                <a:rPr lang="zh-CN" altLang="en-US" sz="2400" b="1">
                  <a:latin typeface="黑体" panose="02010609060101010101" pitchFamily="49" charset="-122"/>
                  <a:ea typeface="Arail"/>
                  <a:cs typeface="Arail"/>
                </a:rPr>
                <a:t>放</a:t>
              </a:r>
            </a:p>
            <a:p>
              <a:pPr algn="ctr" eaLnBrk="1" hangingPunct="1">
                <a:defRPr/>
              </a:pPr>
              <a:r>
                <a:rPr lang="zh-CN" altLang="en-US" sz="2400" b="1">
                  <a:latin typeface="黑体" panose="02010609060101010101" pitchFamily="49" charset="-122"/>
                  <a:ea typeface="Arail"/>
                  <a:cs typeface="Arail"/>
                </a:rPr>
                <a:t>结</a:t>
              </a:r>
            </a:p>
            <a:p>
              <a:pPr algn="ctr" eaLnBrk="1" hangingPunct="1">
                <a:defRPr/>
              </a:pPr>
              <a:r>
                <a:rPr lang="zh-CN" altLang="en-US" sz="2400" b="1">
                  <a:latin typeface="黑体" panose="02010609060101010101" pitchFamily="49" charset="-122"/>
                  <a:ea typeface="Arail"/>
                  <a:cs typeface="Arail"/>
                </a:rPr>
                <a:t>构</a:t>
              </a:r>
            </a:p>
          </p:txBody>
        </p:sp>
        <p:sp>
          <p:nvSpPr>
            <p:cNvPr id="10" name="圆角矩形 9"/>
            <p:cNvSpPr/>
            <p:nvPr/>
          </p:nvSpPr>
          <p:spPr>
            <a:xfrm>
              <a:off x="16854" y="4036"/>
              <a:ext cx="1608" cy="2727"/>
            </a:xfrm>
            <a:prstGeom prst="roundRect">
              <a:avLst/>
            </a:prstGeom>
            <a:solidFill>
              <a:schemeClr val="accent2">
                <a:lumMod val="20000"/>
                <a:lumOff val="80000"/>
              </a:schemeClr>
            </a:solidFill>
            <a:ln w="57150" cap="flat" cmpd="sng">
              <a:solidFill>
                <a:schemeClr val="accent2">
                  <a:lumMod val="20000"/>
                  <a:lumOff val="80000"/>
                </a:schemeClr>
              </a:solidFill>
              <a:miter lim="800000"/>
            </a:ln>
          </p:spPr>
          <p:txBody>
            <a:bodyPr anchor="ctr"/>
            <a:lstStyle>
              <a:lvl1pPr>
                <a:defRPr>
                  <a:solidFill>
                    <a:schemeClr val="tx1"/>
                  </a:solidFill>
                  <a:latin typeface="Arial" panose="020B0604020202090204" pitchFamily="34" charset="0"/>
                  <a:ea typeface="黑体" panose="02010609060101010101" pitchFamily="49" charset="-122"/>
                </a:defRPr>
              </a:lvl1pPr>
              <a:lvl2pPr marL="742950" indent="-285750">
                <a:defRPr>
                  <a:solidFill>
                    <a:schemeClr val="tx1"/>
                  </a:solidFill>
                  <a:latin typeface="Arial" panose="020B0604020202090204" pitchFamily="34" charset="0"/>
                  <a:ea typeface="黑体" panose="02010609060101010101" pitchFamily="49" charset="-122"/>
                </a:defRPr>
              </a:lvl2pPr>
              <a:lvl3pPr marL="1143000" indent="-228600">
                <a:defRPr>
                  <a:solidFill>
                    <a:schemeClr val="tx1"/>
                  </a:solidFill>
                  <a:latin typeface="Arial" panose="020B0604020202090204" pitchFamily="34" charset="0"/>
                  <a:ea typeface="黑体" panose="02010609060101010101" pitchFamily="49" charset="-122"/>
                </a:defRPr>
              </a:lvl3pPr>
              <a:lvl4pPr marL="1600200" indent="-228600">
                <a:defRPr>
                  <a:solidFill>
                    <a:schemeClr val="tx1"/>
                  </a:solidFill>
                  <a:latin typeface="Arial" panose="020B0604020202090204" pitchFamily="34" charset="0"/>
                  <a:ea typeface="黑体" panose="02010609060101010101" pitchFamily="49" charset="-122"/>
                </a:defRPr>
              </a:lvl4pPr>
              <a:lvl5pPr marL="2057400" indent="-228600">
                <a:defRPr>
                  <a:solidFill>
                    <a:schemeClr val="tx1"/>
                  </a:solidFill>
                  <a:latin typeface="Arial" panose="020B060402020209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Arial" panose="020B0604020202090204" pitchFamily="34" charset="0"/>
                  <a:ea typeface="黑体" panose="02010609060101010101" pitchFamily="49" charset="-122"/>
                </a:defRPr>
              </a:lvl9pPr>
            </a:lstStyle>
            <a:p>
              <a:pPr algn="ctr" eaLnBrk="1" hangingPunct="1">
                <a:defRPr/>
              </a:pPr>
              <a:r>
                <a:rPr lang="zh-CN" altLang="en-US" sz="2400" b="1">
                  <a:latin typeface="黑体" panose="02010609060101010101" pitchFamily="49" charset="-122"/>
                  <a:ea typeface="Arail"/>
                  <a:cs typeface="Arail"/>
                </a:rPr>
                <a:t>动</a:t>
              </a:r>
            </a:p>
            <a:p>
              <a:pPr algn="ctr" eaLnBrk="1" hangingPunct="1">
                <a:defRPr/>
              </a:pPr>
              <a:r>
                <a:rPr lang="zh-CN" altLang="en-US" sz="2400" b="1">
                  <a:latin typeface="黑体" panose="02010609060101010101" pitchFamily="49" charset="-122"/>
                  <a:ea typeface="Arail"/>
                  <a:cs typeface="Arail"/>
                </a:rPr>
                <a:t>力</a:t>
              </a:r>
            </a:p>
            <a:p>
              <a:pPr algn="ctr" eaLnBrk="1" hangingPunct="1">
                <a:defRPr/>
              </a:pPr>
              <a:r>
                <a:rPr lang="zh-CN" altLang="en-US" sz="2400" b="1">
                  <a:latin typeface="黑体" panose="02010609060101010101" pitchFamily="49" charset="-122"/>
                  <a:ea typeface="Arail"/>
                  <a:cs typeface="Arail"/>
                </a:rPr>
                <a:t>结</a:t>
              </a:r>
            </a:p>
            <a:p>
              <a:pPr algn="ctr" eaLnBrk="1" hangingPunct="1">
                <a:defRPr/>
              </a:pPr>
              <a:r>
                <a:rPr lang="zh-CN" altLang="en-US" sz="2400" b="1">
                  <a:latin typeface="黑体" panose="02010609060101010101" pitchFamily="49" charset="-122"/>
                  <a:ea typeface="Arail"/>
                  <a:cs typeface="Arail"/>
                </a:rPr>
                <a:t>构</a:t>
              </a:r>
            </a:p>
          </p:txBody>
        </p:sp>
      </p:grpSp>
      <p:cxnSp>
        <p:nvCxnSpPr>
          <p:cNvPr id="12" name="直接连接符 11"/>
          <p:cNvCxnSpPr/>
          <p:nvPr/>
        </p:nvCxnSpPr>
        <p:spPr>
          <a:xfrm flipV="1">
            <a:off x="1420813" y="2308225"/>
            <a:ext cx="9704387" cy="3651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1403350" y="2344738"/>
            <a:ext cx="17463" cy="63976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3314700" y="2344738"/>
            <a:ext cx="17463" cy="63976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5224463" y="2344738"/>
            <a:ext cx="17462" cy="63976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7248525" y="2344738"/>
            <a:ext cx="19050" cy="63976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9104313" y="2308225"/>
            <a:ext cx="17462" cy="63976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11107738" y="2344738"/>
            <a:ext cx="17462" cy="63976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5708650" y="1704975"/>
            <a:ext cx="19050" cy="63976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7644" name="圆角矩形 19"/>
          <p:cNvSpPr>
            <a:spLocks noChangeArrowheads="1"/>
          </p:cNvSpPr>
          <p:nvPr/>
        </p:nvSpPr>
        <p:spPr bwMode="auto">
          <a:xfrm>
            <a:off x="9055100" y="5118100"/>
            <a:ext cx="2855913" cy="1411288"/>
          </a:xfrm>
          <a:prstGeom prst="roundRect">
            <a:avLst>
              <a:gd name="adj" fmla="val 16667"/>
            </a:avLst>
          </a:prstGeom>
          <a:noFill/>
          <a:ln w="63500">
            <a:solidFill>
              <a:schemeClr val="accent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endParaRPr lang="zh-CN" altLang="en-US">
              <a:solidFill>
                <a:schemeClr val="tx1"/>
              </a:solidFill>
              <a:latin typeface="Arail"/>
              <a:ea typeface="Arail"/>
              <a:cs typeface="Arail"/>
            </a:endParaRPr>
          </a:p>
          <a:p>
            <a:pPr algn="ctr" eaLnBrk="1" hangingPunct="1">
              <a:lnSpc>
                <a:spcPct val="100000"/>
              </a:lnSpc>
              <a:spcBef>
                <a:spcPct val="0"/>
              </a:spcBef>
              <a:buFontTx/>
              <a:buNone/>
            </a:pPr>
            <a:r>
              <a:rPr lang="zh-CN" altLang="en-US" b="1">
                <a:solidFill>
                  <a:srgbClr val="C00000"/>
                </a:solidFill>
                <a:latin typeface="华文新魏" panose="02010800040101010101" pitchFamily="2" charset="-122"/>
                <a:ea typeface="华文新魏" panose="02010800040101010101" pitchFamily="2" charset="-122"/>
                <a:cs typeface="Arail"/>
              </a:rPr>
              <a:t>制度变革（改革）</a:t>
            </a:r>
          </a:p>
          <a:p>
            <a:pPr algn="ctr" eaLnBrk="1" hangingPunct="1">
              <a:lnSpc>
                <a:spcPct val="100000"/>
              </a:lnSpc>
              <a:spcBef>
                <a:spcPct val="0"/>
              </a:spcBef>
              <a:buFontTx/>
              <a:buNone/>
            </a:pPr>
            <a:r>
              <a:rPr lang="zh-CN" altLang="en-US" b="1">
                <a:solidFill>
                  <a:srgbClr val="C00000"/>
                </a:solidFill>
                <a:latin typeface="华文新魏" panose="02010800040101010101" pitchFamily="2" charset="-122"/>
                <a:ea typeface="华文新魏" panose="02010800040101010101" pitchFamily="2" charset="-122"/>
                <a:cs typeface="Arail"/>
              </a:rPr>
              <a:t>结构优化（转型）</a:t>
            </a:r>
          </a:p>
          <a:p>
            <a:pPr algn="ctr" eaLnBrk="1" hangingPunct="1">
              <a:lnSpc>
                <a:spcPct val="100000"/>
              </a:lnSpc>
              <a:spcBef>
                <a:spcPct val="0"/>
              </a:spcBef>
              <a:buFontTx/>
              <a:buNone/>
            </a:pPr>
            <a:r>
              <a:rPr lang="zh-CN" altLang="en-US" b="1">
                <a:solidFill>
                  <a:srgbClr val="C00000"/>
                </a:solidFill>
                <a:latin typeface="华文新魏" panose="02010800040101010101" pitchFamily="2" charset="-122"/>
                <a:ea typeface="华文新魏" panose="02010800040101010101" pitchFamily="2" charset="-122"/>
                <a:cs typeface="Arail"/>
              </a:rPr>
              <a:t>要素升级（创新）</a:t>
            </a:r>
          </a:p>
          <a:p>
            <a:pPr algn="ctr" eaLnBrk="1" hangingPunct="1">
              <a:lnSpc>
                <a:spcPct val="100000"/>
              </a:lnSpc>
              <a:spcBef>
                <a:spcPct val="0"/>
              </a:spcBef>
              <a:buFontTx/>
              <a:buNone/>
            </a:pPr>
            <a:endParaRPr lang="zh-CN" altLang="en-US" b="1">
              <a:solidFill>
                <a:srgbClr val="C00000"/>
              </a:solidFill>
              <a:latin typeface="华文新魏" panose="02010800040101010101" pitchFamily="2" charset="-122"/>
              <a:ea typeface="华文新魏" panose="02010800040101010101" pitchFamily="2" charset="-122"/>
              <a:cs typeface="Arail"/>
            </a:endParaRPr>
          </a:p>
        </p:txBody>
      </p:sp>
    </p:spTree>
    <p:custDataLst>
      <p:tags r:id="rId1"/>
    </p:custData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838200" y="450850"/>
            <a:ext cx="10515600" cy="973138"/>
          </a:xfrm>
        </p:spPr>
        <p:txBody>
          <a:bodyPr anchor="t"/>
          <a:lstStyle/>
          <a:p>
            <a:pPr eaLnBrk="1" hangingPunct="1"/>
            <a:r>
              <a:rPr lang="zh-CN" altLang="en-US" sz="3800">
                <a:solidFill>
                  <a:srgbClr val="C00000"/>
                </a:solidFill>
              </a:rPr>
              <a:t>三、供给侧结构性改革</a:t>
            </a:r>
          </a:p>
        </p:txBody>
      </p:sp>
      <p:sp>
        <p:nvSpPr>
          <p:cNvPr id="88067" name="Rectangle 3"/>
          <p:cNvSpPr>
            <a:spLocks noGrp="1"/>
          </p:cNvSpPr>
          <p:nvPr>
            <p:ph idx="1"/>
          </p:nvPr>
        </p:nvSpPr>
        <p:spPr>
          <a:xfrm>
            <a:off x="1223963" y="1493838"/>
            <a:ext cx="10687050" cy="4875212"/>
          </a:xfrm>
        </p:spPr>
        <p:txBody>
          <a:bodyPr rtlCol="0">
            <a:normAutofit/>
          </a:bodyPr>
          <a:lstStyle/>
          <a:p>
            <a:pPr marL="0" indent="0" eaLnBrk="1" fontAlgn="auto" hangingPunct="1">
              <a:lnSpc>
                <a:spcPct val="110000"/>
              </a:lnSpc>
              <a:spcAft>
                <a:spcPts val="0"/>
              </a:spcAft>
              <a:buFont typeface="Arial" panose="020B0604020202090204" pitchFamily="34" charset="0"/>
              <a:buNone/>
              <a:defRPr/>
            </a:pPr>
            <a:r>
              <a:rPr lang="zh-CN" altLang="en-US" sz="2800" b="1" dirty="0">
                <a:solidFill>
                  <a:schemeClr val="tx1">
                    <a:lumMod val="75000"/>
                    <a:lumOff val="25000"/>
                  </a:schemeClr>
                </a:solidFill>
              </a:rPr>
              <a:t>（二）</a:t>
            </a:r>
            <a:r>
              <a:rPr lang="zh-CN" altLang="en-US" sz="2800" b="1" dirty="0">
                <a:solidFill>
                  <a:schemeClr val="tx1">
                    <a:lumMod val="75000"/>
                    <a:lumOff val="25000"/>
                  </a:schemeClr>
                </a:solidFill>
                <a:sym typeface="+mn-ea"/>
              </a:rPr>
              <a:t>供给侧结构性改革的重点和政策着力点</a:t>
            </a:r>
            <a:endParaRPr lang="zh-CN" dirty="0">
              <a:solidFill>
                <a:srgbClr val="C00000"/>
              </a:solidFill>
              <a:effectLst>
                <a:outerShdw blurRad="38100" dist="38100" dir="2700000" algn="tl">
                  <a:srgbClr val="000000">
                    <a:alpha val="43137"/>
                  </a:srgbClr>
                </a:outerShdw>
              </a:effectLst>
              <a:sym typeface="+mn-ea"/>
            </a:endParaRPr>
          </a:p>
          <a:p>
            <a:pPr marL="0" indent="0" eaLnBrk="1" fontAlgn="auto" hangingPunct="1">
              <a:lnSpc>
                <a:spcPct val="11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p>
          <a:p>
            <a:pPr marL="0" indent="0" eaLnBrk="1" fontAlgn="auto" hangingPunct="1">
              <a:lnSpc>
                <a:spcPct val="15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三去：</a:t>
            </a:r>
            <a:r>
              <a:rPr lang="zh-CN" dirty="0">
                <a:solidFill>
                  <a:srgbClr val="C00000"/>
                </a:solidFill>
                <a:effectLst>
                  <a:outerShdw blurRad="38100" dist="38100" dir="2700000" algn="tl">
                    <a:srgbClr val="000000">
                      <a:alpha val="43137"/>
                    </a:srgbClr>
                  </a:outerShdw>
                </a:effectLst>
                <a:sym typeface="+mn-ea"/>
                <a:hlinkClick r:id="rId3" action="ppaction://hlinksldjump"/>
              </a:rPr>
              <a:t>去产能</a:t>
            </a:r>
            <a:r>
              <a:rPr lang="zh-CN" dirty="0">
                <a:solidFill>
                  <a:srgbClr val="C00000"/>
                </a:solidFill>
                <a:effectLst>
                  <a:outerShdw blurRad="38100" dist="38100" dir="2700000" algn="tl">
                    <a:srgbClr val="000000">
                      <a:alpha val="43137"/>
                    </a:srgbClr>
                  </a:outerShdw>
                </a:effectLst>
                <a:sym typeface="+mn-ea"/>
              </a:rPr>
              <a:t>、去库存、去杠杆</a:t>
            </a:r>
          </a:p>
          <a:p>
            <a:pPr marL="0" indent="0" eaLnBrk="1" fontAlgn="auto" hangingPunct="1">
              <a:lnSpc>
                <a:spcPct val="15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一降：降成本（制度性交易成本）</a:t>
            </a:r>
          </a:p>
          <a:p>
            <a:pPr marL="0" indent="0" eaLnBrk="1" fontAlgn="auto" hangingPunct="1">
              <a:lnSpc>
                <a:spcPct val="15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一补：补短板（基础设施建设、民生）</a:t>
            </a:r>
          </a:p>
          <a:p>
            <a:pPr marL="0" indent="0" eaLnBrk="1" fontAlgn="auto" hangingPunct="1">
              <a:lnSpc>
                <a:spcPct val="150000"/>
              </a:lnSpc>
              <a:spcAft>
                <a:spcPts val="0"/>
              </a:spcAft>
              <a:buFont typeface="Arial" panose="020B0604020202090204" pitchFamily="34" charset="0"/>
              <a:buNone/>
              <a:defRPr/>
            </a:pPr>
            <a:r>
              <a:rPr lang="zh-CN" dirty="0">
                <a:solidFill>
                  <a:srgbClr val="C00000"/>
                </a:solidFill>
                <a:effectLst>
                  <a:outerShdw blurRad="38100" dist="38100" dir="2700000" algn="tl">
                    <a:srgbClr val="000000">
                      <a:alpha val="43137"/>
                    </a:srgbClr>
                  </a:outerShdw>
                </a:effectLst>
                <a:sym typeface="+mn-ea"/>
              </a:rPr>
              <a:t>                                     </a:t>
            </a:r>
            <a:r>
              <a:rPr lang="zh-CN" dirty="0">
                <a:solidFill>
                  <a:schemeClr val="tx1"/>
                </a:solidFill>
                <a:effectLst>
                  <a:outerShdw blurRad="38100" dist="38100" dir="2700000" algn="tl">
                    <a:srgbClr val="000000">
                      <a:alpha val="43137"/>
                    </a:srgbClr>
                  </a:outerShdw>
                </a:effectLst>
                <a:sym typeface="+mn-ea"/>
              </a:rPr>
              <a:t> </a:t>
            </a:r>
            <a:r>
              <a:rPr lang="en-US" altLang="zh-CN" dirty="0">
                <a:solidFill>
                  <a:schemeClr val="tx1"/>
                </a:solidFill>
                <a:effectLst>
                  <a:outerShdw blurRad="38100" dist="38100" dir="2700000" algn="tl">
                    <a:srgbClr val="000000">
                      <a:alpha val="43137"/>
                    </a:srgbClr>
                  </a:outerShdw>
                </a:effectLst>
                <a:sym typeface="+mn-ea"/>
              </a:rPr>
              <a:t>——2016</a:t>
            </a:r>
            <a:r>
              <a:rPr lang="zh-CN" altLang="en-US" dirty="0">
                <a:solidFill>
                  <a:schemeClr val="tx1"/>
                </a:solidFill>
                <a:effectLst>
                  <a:outerShdw blurRad="38100" dist="38100" dir="2700000" algn="tl">
                    <a:srgbClr val="000000">
                      <a:alpha val="43137"/>
                    </a:srgbClr>
                  </a:outerShdw>
                </a:effectLst>
                <a:sym typeface="+mn-ea"/>
              </a:rPr>
              <a:t>年元月中央经济工作会议中讨论</a:t>
            </a:r>
          </a:p>
          <a:p>
            <a:pPr marL="0" indent="0" eaLnBrk="1" fontAlgn="auto" hangingPunct="1">
              <a:lnSpc>
                <a:spcPct val="150000"/>
              </a:lnSpc>
              <a:spcAft>
                <a:spcPts val="0"/>
              </a:spcAft>
              <a:buFont typeface="Arial" panose="020B0604020202090204" pitchFamily="34" charset="0"/>
              <a:buNone/>
              <a:defRPr/>
            </a:pPr>
            <a:r>
              <a:rPr lang="zh-CN" altLang="en-US" sz="2000" dirty="0">
                <a:solidFill>
                  <a:schemeClr val="tx1"/>
                </a:solidFill>
                <a:effectLst>
                  <a:outerShdw blurRad="38100" dist="38100" dir="2700000" algn="tl">
                    <a:srgbClr val="000000">
                      <a:alpha val="43137"/>
                    </a:srgbClr>
                  </a:outerShdw>
                </a:effectLst>
                <a:sym typeface="+mn-ea"/>
                <a:hlinkClick r:id="rId4" action="ppaction://hlinkfile"/>
              </a:rPr>
              <a:t>视频链接</a:t>
            </a:r>
            <a:r>
              <a:rPr lang="zh-CN" altLang="en-US" sz="2000" dirty="0">
                <a:solidFill>
                  <a:schemeClr val="tx1"/>
                </a:solidFill>
                <a:effectLst>
                  <a:outerShdw blurRad="38100" dist="38100" dir="2700000" algn="tl">
                    <a:srgbClr val="000000">
                      <a:alpha val="43137"/>
                    </a:srgbClr>
                  </a:outerShdw>
                </a:effectLst>
                <a:sym typeface="+mn-ea"/>
              </a:rPr>
              <a:t>：如何推进</a:t>
            </a:r>
            <a:r>
              <a:rPr lang="en-US" altLang="zh-CN" sz="2000" dirty="0">
                <a:solidFill>
                  <a:schemeClr val="tx1"/>
                </a:solidFill>
                <a:effectLst>
                  <a:outerShdw blurRad="38100" dist="38100" dir="2700000" algn="tl">
                    <a:srgbClr val="000000">
                      <a:alpha val="43137"/>
                    </a:srgbClr>
                  </a:outerShdw>
                </a:effectLst>
                <a:sym typeface="+mn-ea"/>
              </a:rPr>
              <a:t>“</a:t>
            </a:r>
            <a:r>
              <a:rPr lang="zh-CN" altLang="en-US" sz="2000" dirty="0">
                <a:solidFill>
                  <a:schemeClr val="tx1"/>
                </a:solidFill>
                <a:effectLst>
                  <a:outerShdw blurRad="38100" dist="38100" dir="2700000" algn="tl">
                    <a:srgbClr val="000000">
                      <a:alpha val="43137"/>
                    </a:srgbClr>
                  </a:outerShdw>
                </a:effectLst>
                <a:sym typeface="+mn-ea"/>
              </a:rPr>
              <a:t>三去一降一补</a:t>
            </a:r>
            <a:r>
              <a:rPr lang="en-US" altLang="zh-CN" sz="2000" dirty="0">
                <a:solidFill>
                  <a:schemeClr val="tx1"/>
                </a:solidFill>
                <a:effectLst>
                  <a:outerShdw blurRad="38100" dist="38100" dir="2700000" algn="tl">
                    <a:srgbClr val="000000">
                      <a:alpha val="43137"/>
                    </a:srgbClr>
                  </a:outerShdw>
                </a:effectLst>
                <a:sym typeface="+mn-ea"/>
              </a:rPr>
              <a:t>”</a:t>
            </a:r>
            <a:r>
              <a:rPr lang="zh-CN" sz="2000" dirty="0">
                <a:solidFill>
                  <a:schemeClr val="tx1"/>
                </a:solidFill>
                <a:effectLst>
                  <a:outerShdw blurRad="38100" dist="38100" dir="2700000" algn="tl">
                    <a:srgbClr val="000000">
                      <a:alpha val="43137"/>
                    </a:srgbClr>
                  </a:outerShdw>
                </a:effectLst>
                <a:sym typeface="+mn-ea"/>
              </a:rPr>
              <a:t>      </a:t>
            </a:r>
            <a:endParaRPr lang="zh-CN" dirty="0">
              <a:solidFill>
                <a:schemeClr val="tx1"/>
              </a:solidFill>
              <a:effectLst>
                <a:outerShdw blurRad="38100" dist="38100" dir="2700000" algn="tl">
                  <a:srgbClr val="000000">
                    <a:alpha val="43137"/>
                  </a:srgbClr>
                </a:outerShdw>
              </a:effectLst>
              <a:sym typeface="+mn-ea"/>
            </a:endParaRPr>
          </a:p>
        </p:txBody>
      </p:sp>
    </p:spTree>
    <p:custDataLst>
      <p:tags r:id="rId1"/>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FF0000"/>
                </a:solidFill>
              </a:rPr>
              <a:t>2019-nCoV </a:t>
            </a:r>
            <a:r>
              <a:rPr lang="zh-CN" altLang="en-US" dirty="0">
                <a:solidFill>
                  <a:srgbClr val="FF0000"/>
                </a:solidFill>
              </a:rPr>
              <a:t>背景下两种制度的对比</a:t>
            </a:r>
          </a:p>
        </p:txBody>
      </p:sp>
      <p:sp>
        <p:nvSpPr>
          <p:cNvPr id="3" name="内容占位符 2"/>
          <p:cNvSpPr>
            <a:spLocks noGrp="1"/>
          </p:cNvSpPr>
          <p:nvPr>
            <p:ph idx="1"/>
          </p:nvPr>
        </p:nvSpPr>
        <p:spPr>
          <a:xfrm>
            <a:off x="1608667" y="1338262"/>
            <a:ext cx="9745133" cy="5519737"/>
          </a:xfrm>
        </p:spPr>
        <p:txBody>
          <a:bodyPr/>
          <a:lstStyle/>
          <a:p>
            <a:r>
              <a:rPr lang="en-US" altLang="zh-CN" b="1" dirty="0"/>
              <a:t>1､</a:t>
            </a:r>
            <a:r>
              <a:rPr lang="zh-CN" altLang="en-US" b="1" dirty="0"/>
              <a:t>封城举措</a:t>
            </a:r>
            <a:endParaRPr lang="en-US" altLang="zh-CN" b="1" dirty="0"/>
          </a:p>
          <a:p>
            <a:r>
              <a:rPr lang="en-US" altLang="zh-CN" b="1" dirty="0"/>
              <a:t>2､</a:t>
            </a:r>
            <a:r>
              <a:rPr lang="zh-CN" altLang="en-US" b="1" dirty="0"/>
              <a:t>医疗物资的生产</a:t>
            </a:r>
            <a:endParaRPr lang="en-US" altLang="zh-CN" b="1" dirty="0"/>
          </a:p>
          <a:p>
            <a:r>
              <a:rPr lang="en-US" altLang="zh-CN" b="1" dirty="0"/>
              <a:t>3､</a:t>
            </a:r>
            <a:r>
              <a:rPr lang="zh-CN" altLang="en-US" b="1" dirty="0"/>
              <a:t>生活用品的供给</a:t>
            </a:r>
            <a:endParaRPr lang="en-US" altLang="zh-CN" b="1" dirty="0"/>
          </a:p>
          <a:p>
            <a:endParaRPr lang="en-US" altLang="zh-CN" b="1" dirty="0"/>
          </a:p>
          <a:p>
            <a:pPr marL="0" indent="0">
              <a:buNone/>
            </a:pPr>
            <a:r>
              <a:rPr lang="zh-CN" altLang="en-US" b="1" dirty="0"/>
              <a:t>延伸阅读资料：</a:t>
            </a:r>
            <a:endParaRPr lang="en-US" altLang="zh-CN" b="1" dirty="0"/>
          </a:p>
          <a:p>
            <a:pPr marL="0" indent="0">
              <a:buNone/>
            </a:pPr>
            <a:r>
              <a:rPr lang="zh-CN" altLang="en-US" b="1" dirty="0"/>
              <a:t>       </a:t>
            </a:r>
            <a:r>
              <a:rPr lang="en-US" altLang="zh-CN" b="1" dirty="0"/>
              <a:t>1､</a:t>
            </a:r>
            <a:r>
              <a:rPr lang="zh-CN" altLang="en-US" b="1" dirty="0"/>
              <a:t>斯蒂格利茨：社会主义向何处去？</a:t>
            </a:r>
            <a:endParaRPr lang="en-US" altLang="zh-CN" b="1" dirty="0"/>
          </a:p>
          <a:p>
            <a:pPr marL="0" indent="0">
              <a:buNone/>
            </a:pPr>
            <a:r>
              <a:rPr lang="zh-CN" altLang="en-US" b="1" dirty="0"/>
              <a:t>       </a:t>
            </a:r>
            <a:r>
              <a:rPr lang="en-US" altLang="zh-CN" b="1" dirty="0"/>
              <a:t>2､</a:t>
            </a:r>
            <a:r>
              <a:rPr lang="zh-CN" altLang="en-US" b="1" dirty="0"/>
              <a:t>大卫</a:t>
            </a:r>
            <a:r>
              <a:rPr lang="en-US" altLang="zh-CN" b="1" dirty="0"/>
              <a:t>·</a:t>
            </a:r>
            <a:r>
              <a:rPr lang="zh-CN" altLang="en-US" b="1" dirty="0"/>
              <a:t>哈维：新冠时代的反资本主义政治。</a:t>
            </a:r>
            <a:endParaRPr lang="en-US" altLang="zh-CN" b="1" dirty="0"/>
          </a:p>
          <a:p>
            <a:pPr marL="0" indent="0">
              <a:buNone/>
            </a:pPr>
            <a:r>
              <a:rPr lang="zh-CN" altLang="en-US" b="1" dirty="0"/>
              <a:t>       </a:t>
            </a:r>
            <a:r>
              <a:rPr lang="en-US" altLang="zh-CN" b="1" dirty="0"/>
              <a:t>3､</a:t>
            </a:r>
            <a:r>
              <a:rPr lang="zh-CN" altLang="en-US" b="1" dirty="0"/>
              <a:t>托马斯</a:t>
            </a:r>
            <a:r>
              <a:rPr lang="en-US" altLang="zh-CN" b="1" dirty="0"/>
              <a:t>·</a:t>
            </a:r>
            <a:r>
              <a:rPr lang="zh-CN" altLang="en-US" b="1" dirty="0"/>
              <a:t>皮凯蒂：是时候超越资本主义了！</a:t>
            </a:r>
            <a:endParaRPr lang="en-US" altLang="zh-CN" b="1" dirty="0"/>
          </a:p>
          <a:p>
            <a:pPr marL="0" indent="0">
              <a:buNone/>
            </a:pPr>
            <a:endParaRPr lang="zh-CN" altLang="en-US" dirty="0"/>
          </a:p>
        </p:txBody>
      </p:sp>
    </p:spTree>
    <p:custDataLst>
      <p:tags r:id="rId1"/>
    </p:custData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标题 1"/>
          <p:cNvSpPr>
            <a:spLocks noGrp="1" noChangeArrowheads="1"/>
          </p:cNvSpPr>
          <p:nvPr>
            <p:ph type="title"/>
          </p:nvPr>
        </p:nvSpPr>
        <p:spPr/>
        <p:txBody>
          <a:bodyPr/>
          <a:lstStyle/>
          <a:p>
            <a:pPr eaLnBrk="1" hangingPunct="1"/>
            <a:endParaRPr lang="zh-CN" altLang="en-US"/>
          </a:p>
        </p:txBody>
      </p:sp>
      <p:pic>
        <p:nvPicPr>
          <p:cNvPr id="199682" name="内容占位符 3" descr="放武钢的排"/>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9850" y="25400"/>
            <a:ext cx="12296775" cy="5842000"/>
          </a:xfrm>
        </p:spPr>
      </p:pic>
      <p:sp>
        <p:nvSpPr>
          <p:cNvPr id="199683" name="圆角矩形 4"/>
          <p:cNvSpPr>
            <a:spLocks noChangeArrowheads="1"/>
          </p:cNvSpPr>
          <p:nvPr/>
        </p:nvSpPr>
        <p:spPr bwMode="auto">
          <a:xfrm>
            <a:off x="4654550" y="5867400"/>
            <a:ext cx="6015038" cy="914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en-US" altLang="zh-CN" sz="3200" b="1">
                <a:solidFill>
                  <a:schemeClr val="tx1"/>
                </a:solidFill>
                <a:latin typeface="黑体" panose="02010609060101010101" pitchFamily="49" charset="-122"/>
              </a:rPr>
              <a:t>2018</a:t>
            </a:r>
            <a:r>
              <a:rPr lang="zh-CN" altLang="en-US" sz="3200" b="1">
                <a:solidFill>
                  <a:schemeClr val="tx1"/>
                </a:solidFill>
                <a:latin typeface="黑体" panose="02010609060101010101" pitchFamily="49" charset="-122"/>
              </a:rPr>
              <a:t>年</a:t>
            </a:r>
            <a:r>
              <a:rPr lang="en-US" altLang="zh-CN" sz="3200" b="1">
                <a:solidFill>
                  <a:schemeClr val="tx1"/>
                </a:solidFill>
                <a:latin typeface="黑体" panose="02010609060101010101" pitchFamily="49" charset="-122"/>
              </a:rPr>
              <a:t>11</a:t>
            </a:r>
            <a:r>
              <a:rPr lang="zh-CN" altLang="en-US" sz="3200" b="1">
                <a:solidFill>
                  <a:schemeClr val="tx1"/>
                </a:solidFill>
                <a:latin typeface="黑体" panose="02010609060101010101" pitchFamily="49" charset="-122"/>
              </a:rPr>
              <a:t>月</a:t>
            </a:r>
            <a:r>
              <a:rPr lang="en-US" altLang="zh-CN" sz="3200" b="1">
                <a:solidFill>
                  <a:schemeClr val="tx1"/>
                </a:solidFill>
                <a:latin typeface="黑体" panose="02010609060101010101" pitchFamily="49" charset="-122"/>
              </a:rPr>
              <a:t>19</a:t>
            </a:r>
            <a:r>
              <a:rPr lang="zh-CN" altLang="en-US" sz="3200" b="1">
                <a:solidFill>
                  <a:schemeClr val="tx1"/>
                </a:solidFill>
                <a:latin typeface="黑体" panose="02010609060101010101" pitchFamily="49" charset="-122"/>
              </a:rPr>
              <a:t>日摄</a:t>
            </a:r>
          </a:p>
        </p:txBody>
      </p:sp>
    </p:spTree>
    <p:custDataLst>
      <p:tags r:id="rId1"/>
    </p:custData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标题 1"/>
          <p:cNvSpPr>
            <a:spLocks noGrp="1" noChangeArrowheads="1"/>
          </p:cNvSpPr>
          <p:nvPr>
            <p:ph type="title"/>
          </p:nvPr>
        </p:nvSpPr>
        <p:spPr/>
        <p:txBody>
          <a:bodyPr/>
          <a:lstStyle/>
          <a:p>
            <a:pPr eaLnBrk="1" hangingPunct="1"/>
            <a:endParaRPr lang="zh-CN" altLang="en-US"/>
          </a:p>
        </p:txBody>
      </p:sp>
      <p:sp>
        <p:nvSpPr>
          <p:cNvPr id="200706" name="内容占位符 2"/>
          <p:cNvSpPr>
            <a:spLocks noGrp="1" noChangeArrowheads="1"/>
          </p:cNvSpPr>
          <p:nvPr>
            <p:ph idx="1"/>
          </p:nvPr>
        </p:nvSpPr>
        <p:spPr>
          <a:xfrm>
            <a:off x="1608138" y="1998663"/>
            <a:ext cx="9745662" cy="4178300"/>
          </a:xfrm>
        </p:spPr>
        <p:txBody>
          <a:bodyPr/>
          <a:lstStyle/>
          <a:p>
            <a:pPr eaLnBrk="1" hangingPunct="1"/>
            <a:endParaRPr lang="zh-CN" altLang="en-US"/>
          </a:p>
        </p:txBody>
      </p:sp>
      <p:graphicFrame>
        <p:nvGraphicFramePr>
          <p:cNvPr id="200707" name="内容占位符 3"/>
          <p:cNvGraphicFramePr>
            <a:graphicFrameLocks noGrp="1" noChangeAspect="1"/>
          </p:cNvGraphicFramePr>
          <p:nvPr/>
        </p:nvGraphicFramePr>
        <p:xfrm>
          <a:off x="-3175" y="0"/>
          <a:ext cx="6461125" cy="4572000"/>
        </p:xfrm>
        <a:graphic>
          <a:graphicData uri="http://schemas.openxmlformats.org/presentationml/2006/ole">
            <mc:AlternateContent xmlns:mc="http://schemas.openxmlformats.org/markup-compatibility/2006">
              <mc:Choice xmlns:v="urn:schemas-microsoft-com:vml" Requires="v">
                <p:oleObj spid="_x0000_s250161" r:id="rId4" imgW="4753610" imgH="3361690" progId="Word.Document.8">
                  <p:embed/>
                </p:oleObj>
              </mc:Choice>
              <mc:Fallback>
                <p:oleObj r:id="rId4" imgW="4753610" imgH="3361690" progId="Word.Document.8">
                  <p:embed/>
                  <p:pic>
                    <p:nvPicPr>
                      <p:cNvPr id="0" name="内容占位符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0"/>
                        <a:ext cx="64611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00708" name="内容占位符 3"/>
          <p:cNvGraphicFramePr>
            <a:graphicFrameLocks noGrp="1" noChangeAspect="1"/>
          </p:cNvGraphicFramePr>
          <p:nvPr/>
        </p:nvGraphicFramePr>
        <p:xfrm>
          <a:off x="6219825" y="1978025"/>
          <a:ext cx="5942013" cy="4837113"/>
        </p:xfrm>
        <a:graphic>
          <a:graphicData uri="http://schemas.openxmlformats.org/presentationml/2006/ole">
            <mc:AlternateContent xmlns:mc="http://schemas.openxmlformats.org/markup-compatibility/2006">
              <mc:Choice xmlns:v="urn:schemas-microsoft-com:vml" Requires="v">
                <p:oleObj spid="_x0000_s250162" r:id="rId6" imgW="4753610" imgH="3867785" progId="Word.Document.8">
                  <p:embed/>
                </p:oleObj>
              </mc:Choice>
              <mc:Fallback>
                <p:oleObj r:id="rId6" imgW="4753610" imgH="3867785" progId="Word.Document.8">
                  <p:embed/>
                  <p:pic>
                    <p:nvPicPr>
                      <p:cNvPr id="0" name="内容占位符 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9825" y="1978025"/>
                        <a:ext cx="5942013"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ustDataLst>
      <p:tags r:id="rId2"/>
    </p:custData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内容占位符 2"/>
          <p:cNvSpPr>
            <a:spLocks noGrp="1" noChangeArrowheads="1"/>
          </p:cNvSpPr>
          <p:nvPr>
            <p:ph idx="1"/>
          </p:nvPr>
        </p:nvSpPr>
        <p:spPr>
          <a:xfrm>
            <a:off x="1468652" y="1502718"/>
            <a:ext cx="9745662" cy="4178300"/>
          </a:xfrm>
        </p:spPr>
        <p:txBody>
          <a:bodyPr/>
          <a:lstStyle/>
          <a:p>
            <a:pPr eaLnBrk="1" hangingPunct="1">
              <a:lnSpc>
                <a:spcPct val="200000"/>
              </a:lnSpc>
            </a:pPr>
            <a:r>
              <a:rPr lang="zh-CN" altLang="en-US" b="1" noProof="1">
                <a:latin typeface="黑体" panose="02010609060101010101" pitchFamily="49" charset="-122"/>
                <a:sym typeface="+mn-ea"/>
              </a:rPr>
              <a:t>有机构统计，2016年6月，中国居民房屋总市值最高的前50个城市，市值总和超过了200万亿人民币，达到219万亿元，已经超过美国全国的居民房屋总市值200万亿元。</a:t>
            </a:r>
            <a:endParaRPr lang="zh-CN" altLang="en-US" b="1" noProof="1">
              <a:latin typeface="黑体" panose="02010609060101010101" pitchFamily="49" charset="-122"/>
            </a:endParaRPr>
          </a:p>
          <a:p>
            <a:pPr eaLnBrk="1" hangingPunct="1">
              <a:lnSpc>
                <a:spcPct val="200000"/>
              </a:lnSpc>
            </a:pPr>
            <a:r>
              <a:rPr lang="zh-CN" altLang="en-US" b="1" noProof="1">
                <a:latin typeface="黑体" panose="02010609060101010101" pitchFamily="49" charset="-122"/>
                <a:sym typeface="+mn-ea"/>
              </a:rPr>
              <a:t>  1、中国房地产泡沫很大，但又不能破，也不会破。</a:t>
            </a:r>
            <a:endParaRPr lang="zh-CN" altLang="en-US" b="1" noProof="1">
              <a:latin typeface="黑体" panose="02010609060101010101" pitchFamily="49" charset="-122"/>
            </a:endParaRPr>
          </a:p>
          <a:p>
            <a:pPr eaLnBrk="1" hangingPunct="1">
              <a:lnSpc>
                <a:spcPct val="200000"/>
              </a:lnSpc>
            </a:pPr>
            <a:r>
              <a:rPr lang="zh-CN" altLang="en-US" b="1" noProof="1">
                <a:latin typeface="黑体" panose="02010609060101010101" pitchFamily="49" charset="-122"/>
                <a:sym typeface="+mn-ea"/>
              </a:rPr>
              <a:t>  2、房子是用来住的不是用来炒的。</a:t>
            </a:r>
            <a:endParaRPr lang="zh-CN" altLang="en-US" b="1" noProof="1">
              <a:latin typeface="黑体" panose="02010609060101010101" pitchFamily="49" charset="-122"/>
            </a:endParaRPr>
          </a:p>
          <a:p>
            <a:pPr eaLnBrk="1" hangingPunct="1"/>
            <a:endParaRPr lang="zh-CN" altLang="en-US" noProof="1"/>
          </a:p>
        </p:txBody>
      </p:sp>
      <p:sp>
        <p:nvSpPr>
          <p:cNvPr id="4" name="标题 1"/>
          <p:cNvSpPr>
            <a:spLocks noGrp="1" noChangeArrowheads="1"/>
          </p:cNvSpPr>
          <p:nvPr>
            <p:ph type="title"/>
          </p:nvPr>
        </p:nvSpPr>
        <p:spPr>
          <a:xfrm>
            <a:off x="838200" y="365125"/>
            <a:ext cx="10515600" cy="973138"/>
          </a:xfrm>
        </p:spPr>
        <p:txBody>
          <a:bodyPr/>
          <a:lstStyle/>
          <a:p>
            <a:pPr eaLnBrk="1" hangingPunct="1"/>
            <a:r>
              <a:rPr lang="zh-CN" altLang="en-US" noProof="1"/>
              <a:t> 去库存</a:t>
            </a:r>
          </a:p>
        </p:txBody>
      </p:sp>
      <p:sp>
        <p:nvSpPr>
          <p:cNvPr id="5" name="圆角矩形 4">
            <a:extLst>
              <a:ext uri="{FF2B5EF4-FFF2-40B4-BE49-F238E27FC236}">
                <a16:creationId xmlns:a16="http://schemas.microsoft.com/office/drawing/2014/main" id="{F40D12AF-87B7-3C4F-A8FA-4526E8043F18}"/>
              </a:ext>
            </a:extLst>
          </p:cNvPr>
          <p:cNvSpPr/>
          <p:nvPr/>
        </p:nvSpPr>
        <p:spPr>
          <a:xfrm>
            <a:off x="8204886" y="5681018"/>
            <a:ext cx="3892379" cy="1063100"/>
          </a:xfrm>
          <a:prstGeom prst="roundRect">
            <a:avLst/>
          </a:prstGeom>
          <a:noFill/>
          <a:ln w="63500" cap="flat" cmpd="sng">
            <a:solidFill>
              <a:schemeClr val="accent1"/>
            </a:solidFill>
            <a:miter lim="800000"/>
          </a:ln>
        </p:spPr>
        <p:txBody>
          <a:bodyPr rtlCol="0" anchor="ctr"/>
          <a:lstStyle/>
          <a:p>
            <a:pPr algn="ctr"/>
            <a:r>
              <a:rPr kumimoji="1" lang="zh-CN" altLang="en-US" sz="2400" dirty="0">
                <a:solidFill>
                  <a:srgbClr val="FF0000"/>
                </a:solidFill>
                <a:latin typeface="Arail" charset="0"/>
                <a:ea typeface="Arail" charset="0"/>
                <a:cs typeface="Arail" charset="0"/>
              </a:rPr>
              <a:t>房价居高不下的原因分析</a:t>
            </a:r>
          </a:p>
        </p:txBody>
      </p:sp>
    </p:spTree>
    <p:custDataLst>
      <p:tags r:id="rId1"/>
    </p:custData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84" y="1"/>
            <a:ext cx="12192000" cy="6858000"/>
          </a:xfrm>
        </p:spPr>
      </p:pic>
    </p:spTree>
    <p:custDataLst>
      <p:tags r:id="rId1"/>
    </p:custData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最新举措</a:t>
            </a:r>
          </a:p>
        </p:txBody>
      </p:sp>
      <p:sp>
        <p:nvSpPr>
          <p:cNvPr id="3" name="内容占位符 2"/>
          <p:cNvSpPr>
            <a:spLocks noGrp="1"/>
          </p:cNvSpPr>
          <p:nvPr>
            <p:ph idx="1"/>
          </p:nvPr>
        </p:nvSpPr>
        <p:spPr/>
        <p:txBody>
          <a:bodyPr/>
          <a:lstStyle/>
          <a:p>
            <a:r>
              <a:rPr kumimoji="1" lang="zh-CN" altLang="en-US" dirty="0">
                <a:solidFill>
                  <a:schemeClr val="tx1"/>
                </a:solidFill>
              </a:rPr>
              <a:t>一、（深圳）二手房市场指导价。</a:t>
            </a:r>
            <a:endParaRPr kumimoji="1" lang="en-US" altLang="zh-CN" dirty="0">
              <a:solidFill>
                <a:schemeClr val="tx1"/>
              </a:solidFill>
            </a:endParaRPr>
          </a:p>
          <a:p>
            <a:endParaRPr kumimoji="1" lang="en-US" altLang="zh-CN" dirty="0">
              <a:solidFill>
                <a:schemeClr val="tx1"/>
              </a:solidFill>
            </a:endParaRPr>
          </a:p>
          <a:p>
            <a:pPr marL="0" indent="0">
              <a:buNone/>
            </a:pPr>
            <a:r>
              <a:rPr kumimoji="1" lang="zh-CN" altLang="en-US" dirty="0">
                <a:solidFill>
                  <a:schemeClr val="tx1"/>
                </a:solidFill>
              </a:rPr>
              <a:t>    </a:t>
            </a:r>
            <a:r>
              <a:rPr kumimoji="1" lang="zh-CN" altLang="en-US" dirty="0">
                <a:solidFill>
                  <a:srgbClr val="C00000"/>
                </a:solidFill>
              </a:rPr>
              <a:t>讨论</a:t>
            </a:r>
            <a:r>
              <a:rPr kumimoji="1" lang="zh-CN" altLang="en-US" dirty="0">
                <a:solidFill>
                  <a:schemeClr val="tx1"/>
                </a:solidFill>
              </a:rPr>
              <a:t>：意义何在？对于抑制炒房是否有效？</a:t>
            </a:r>
          </a:p>
          <a:p>
            <a:pPr marL="0" indent="0">
              <a:buNone/>
            </a:pPr>
            <a:endParaRPr kumimoji="1" lang="zh-CN" altLang="en-US" dirty="0">
              <a:solidFill>
                <a:schemeClr val="tx1"/>
              </a:solidFill>
            </a:endParaRPr>
          </a:p>
          <a:p>
            <a:pPr marL="0" indent="0">
              <a:buNone/>
            </a:pPr>
            <a:r>
              <a:rPr kumimoji="1" lang="zh-CN" altLang="en-US" dirty="0">
                <a:solidFill>
                  <a:schemeClr val="tx1"/>
                </a:solidFill>
              </a:rPr>
              <a:t>    二、全国征收房产税</a:t>
            </a:r>
          </a:p>
          <a:p>
            <a:pPr marL="0" indent="0">
              <a:buNone/>
            </a:pPr>
            <a:r>
              <a:rPr kumimoji="1" lang="zh-CN" altLang="en-US" dirty="0">
                <a:solidFill>
                  <a:schemeClr val="tx1"/>
                </a:solidFill>
              </a:rPr>
              <a:t>     </a:t>
            </a:r>
            <a:r>
              <a:rPr kumimoji="1" lang="zh-CN" altLang="en-US" dirty="0">
                <a:solidFill>
                  <a:srgbClr val="C00000"/>
                </a:solidFill>
              </a:rPr>
              <a:t>讨论</a:t>
            </a:r>
            <a:r>
              <a:rPr kumimoji="1" lang="zh-CN" altLang="en-US" dirty="0">
                <a:solidFill>
                  <a:schemeClr val="tx1"/>
                </a:solidFill>
              </a:rPr>
              <a:t>：关于纳税对象、征税标准等规定有可看法？</a:t>
            </a:r>
          </a:p>
        </p:txBody>
      </p:sp>
    </p:spTree>
    <p:custDataLst>
      <p:tags r:id="rId1"/>
    </p:custData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       房地产经济的两难</a:t>
            </a:r>
          </a:p>
        </p:txBody>
      </p:sp>
      <p:sp>
        <p:nvSpPr>
          <p:cNvPr id="3" name="圆角矩形 2"/>
          <p:cNvSpPr/>
          <p:nvPr/>
        </p:nvSpPr>
        <p:spPr>
          <a:xfrm>
            <a:off x="1456840" y="1567668"/>
            <a:ext cx="5889357" cy="4709145"/>
          </a:xfrm>
          <a:prstGeom prst="roundRect">
            <a:avLst/>
          </a:prstGeom>
          <a:noFill/>
          <a:ln w="63500" cap="flat" cmpd="sng">
            <a:solidFill>
              <a:schemeClr val="accent1"/>
            </a:solidFill>
            <a:miter lim="800000"/>
          </a:ln>
        </p:spPr>
        <p:txBody>
          <a:bodyPr rtlCol="0" anchor="ctr"/>
          <a:lstStyle/>
          <a:p>
            <a:pPr>
              <a:lnSpc>
                <a:spcPct val="150000"/>
              </a:lnSpc>
            </a:pPr>
            <a:r>
              <a:rPr kumimoji="1" lang="zh-CN" altLang="en-US" sz="2400" dirty="0">
                <a:solidFill>
                  <a:schemeClr val="tx1"/>
                </a:solidFill>
                <a:latin typeface="Arail" charset="0"/>
                <a:ea typeface="Arail" charset="0"/>
                <a:cs typeface="Arail" charset="0"/>
              </a:rPr>
              <a:t>没有房地产业的发展救不了当前，</a:t>
            </a:r>
            <a:endParaRPr kumimoji="1" lang="en-US" altLang="zh-CN" sz="2400" dirty="0">
              <a:solidFill>
                <a:schemeClr val="tx1"/>
              </a:solidFill>
              <a:latin typeface="Arail" charset="0"/>
              <a:ea typeface="Arail" charset="0"/>
              <a:cs typeface="Arail" charset="0"/>
            </a:endParaRPr>
          </a:p>
          <a:p>
            <a:pPr>
              <a:lnSpc>
                <a:spcPct val="150000"/>
              </a:lnSpc>
            </a:pPr>
            <a:r>
              <a:rPr kumimoji="1" lang="zh-CN" altLang="en-US" sz="2400" dirty="0">
                <a:latin typeface="Arail" charset="0"/>
                <a:ea typeface="Arail" charset="0"/>
                <a:cs typeface="Arail" charset="0"/>
              </a:rPr>
              <a:t>只有房地产业的发展保不住长远。</a:t>
            </a:r>
            <a:endParaRPr kumimoji="1" lang="en-US" altLang="zh-CN" sz="2400" dirty="0">
              <a:latin typeface="Arail" charset="0"/>
              <a:ea typeface="Arail" charset="0"/>
              <a:cs typeface="Arail" charset="0"/>
            </a:endParaRPr>
          </a:p>
          <a:p>
            <a:pPr>
              <a:lnSpc>
                <a:spcPct val="150000"/>
              </a:lnSpc>
            </a:pPr>
            <a:r>
              <a:rPr kumimoji="1" lang="zh-CN" altLang="en-US" sz="2400" dirty="0">
                <a:solidFill>
                  <a:schemeClr val="tx1"/>
                </a:solidFill>
                <a:latin typeface="Arail" charset="0"/>
                <a:ea typeface="Arail" charset="0"/>
                <a:cs typeface="Arail" charset="0"/>
              </a:rPr>
              <a:t>不打击房地产业，低收入阶层很愤慨；</a:t>
            </a:r>
            <a:endParaRPr kumimoji="1" lang="en-US" altLang="zh-CN" sz="2400" dirty="0">
              <a:solidFill>
                <a:schemeClr val="tx1"/>
              </a:solidFill>
              <a:latin typeface="Arail" charset="0"/>
              <a:ea typeface="Arail" charset="0"/>
              <a:cs typeface="Arail" charset="0"/>
            </a:endParaRPr>
          </a:p>
          <a:p>
            <a:pPr>
              <a:lnSpc>
                <a:spcPct val="150000"/>
              </a:lnSpc>
            </a:pPr>
            <a:r>
              <a:rPr kumimoji="1" lang="zh-CN" altLang="en-US" sz="2400" dirty="0">
                <a:latin typeface="Arail" charset="0"/>
                <a:ea typeface="Arail" charset="0"/>
                <a:cs typeface="Arail" charset="0"/>
              </a:rPr>
              <a:t>真打击房地产业，高收入阶层很愤慨。</a:t>
            </a:r>
            <a:endParaRPr kumimoji="1" lang="en-US" altLang="zh-CN" sz="2400" dirty="0">
              <a:latin typeface="Arail" charset="0"/>
              <a:ea typeface="Arail" charset="0"/>
              <a:cs typeface="Arail" charset="0"/>
            </a:endParaRPr>
          </a:p>
          <a:p>
            <a:pPr>
              <a:lnSpc>
                <a:spcPct val="150000"/>
              </a:lnSpc>
            </a:pPr>
            <a:r>
              <a:rPr kumimoji="1" lang="zh-CN" altLang="en-US" sz="2400" dirty="0">
                <a:solidFill>
                  <a:schemeClr val="tx1"/>
                </a:solidFill>
                <a:latin typeface="Arail" charset="0"/>
                <a:ea typeface="Arail" charset="0"/>
                <a:cs typeface="Arail" charset="0"/>
              </a:rPr>
              <a:t>不打击房地产业，高层政府很难受；</a:t>
            </a:r>
            <a:endParaRPr kumimoji="1" lang="en-US" altLang="zh-CN" sz="2400" dirty="0">
              <a:solidFill>
                <a:schemeClr val="tx1"/>
              </a:solidFill>
              <a:latin typeface="Arail" charset="0"/>
              <a:ea typeface="Arail" charset="0"/>
              <a:cs typeface="Arail" charset="0"/>
            </a:endParaRPr>
          </a:p>
          <a:p>
            <a:pPr>
              <a:lnSpc>
                <a:spcPct val="150000"/>
              </a:lnSpc>
            </a:pPr>
            <a:r>
              <a:rPr kumimoji="1" lang="zh-CN" altLang="en-US" sz="2400" dirty="0">
                <a:latin typeface="Arail" charset="0"/>
                <a:ea typeface="Arail" charset="0"/>
                <a:cs typeface="Arail" charset="0"/>
              </a:rPr>
              <a:t>真打击房地产业，基层政府很难受。</a:t>
            </a:r>
            <a:endParaRPr kumimoji="1" lang="en-US" altLang="zh-CN" sz="2400" dirty="0">
              <a:latin typeface="Arail" charset="0"/>
              <a:ea typeface="Arail" charset="0"/>
              <a:cs typeface="Arail" charset="0"/>
            </a:endParaRPr>
          </a:p>
          <a:p>
            <a:pPr>
              <a:lnSpc>
                <a:spcPct val="150000"/>
              </a:lnSpc>
            </a:pPr>
            <a:r>
              <a:rPr kumimoji="1" lang="zh-CN" altLang="en-US" sz="2400" dirty="0">
                <a:solidFill>
                  <a:schemeClr val="tx1"/>
                </a:solidFill>
                <a:latin typeface="Arail" charset="0"/>
                <a:ea typeface="Arail" charset="0"/>
                <a:cs typeface="Arail" charset="0"/>
              </a:rPr>
              <a:t>不打击房地产业，实体经济半死不活；</a:t>
            </a:r>
            <a:endParaRPr kumimoji="1" lang="en-US" altLang="zh-CN" sz="2400" dirty="0">
              <a:solidFill>
                <a:schemeClr val="tx1"/>
              </a:solidFill>
              <a:latin typeface="Arail" charset="0"/>
              <a:ea typeface="Arail" charset="0"/>
              <a:cs typeface="Arail" charset="0"/>
            </a:endParaRPr>
          </a:p>
          <a:p>
            <a:pPr>
              <a:lnSpc>
                <a:spcPct val="150000"/>
              </a:lnSpc>
            </a:pPr>
            <a:r>
              <a:rPr kumimoji="1" lang="zh-CN" altLang="en-US" sz="2400" dirty="0">
                <a:latin typeface="Arail" charset="0"/>
                <a:ea typeface="Arail" charset="0"/>
                <a:cs typeface="Arail" charset="0"/>
              </a:rPr>
              <a:t>真打击房地产业，实体经济真没法活。</a:t>
            </a:r>
            <a:endParaRPr kumimoji="1" lang="en-US" altLang="zh-CN" sz="2400" dirty="0">
              <a:solidFill>
                <a:schemeClr val="tx1"/>
              </a:solidFill>
              <a:latin typeface="Arail" charset="0"/>
              <a:ea typeface="Arail" charset="0"/>
              <a:cs typeface="Arail" charset="0"/>
            </a:endParaRPr>
          </a:p>
          <a:p>
            <a:pPr algn="ctr"/>
            <a:endParaRPr kumimoji="1" lang="zh-CN" altLang="en-US" dirty="0">
              <a:solidFill>
                <a:schemeClr val="tx1"/>
              </a:solidFill>
              <a:latin typeface="Arail" charset="0"/>
              <a:ea typeface="Arail" charset="0"/>
              <a:cs typeface="Arail" charset="0"/>
            </a:endParaRPr>
          </a:p>
        </p:txBody>
      </p:sp>
    </p:spTree>
    <p:custDataLst>
      <p:tags r:id="rId1"/>
    </p:custData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9272"/>
            <a:ext cx="12192000" cy="6897272"/>
          </a:xfrm>
        </p:spPr>
      </p:pic>
    </p:spTree>
    <p:custDataLst>
      <p:tags r:id="rId1"/>
    </p:custData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标题 1"/>
          <p:cNvSpPr>
            <a:spLocks noGrp="1" noChangeArrowheads="1"/>
          </p:cNvSpPr>
          <p:nvPr>
            <p:ph type="title"/>
          </p:nvPr>
        </p:nvSpPr>
        <p:spPr/>
        <p:txBody>
          <a:bodyPr/>
          <a:lstStyle/>
          <a:p>
            <a:pPr eaLnBrk="1" hangingPunct="1"/>
            <a:r>
              <a:rPr lang="zh-CN" altLang="en-US" noProof="1"/>
              <a:t>去杠杆</a:t>
            </a:r>
          </a:p>
        </p:txBody>
      </p:sp>
      <p:sp>
        <p:nvSpPr>
          <p:cNvPr id="20482" name="内容占位符 2"/>
          <p:cNvSpPr>
            <a:spLocks noGrp="1"/>
          </p:cNvSpPr>
          <p:nvPr>
            <p:ph idx="1"/>
          </p:nvPr>
        </p:nvSpPr>
        <p:spPr>
          <a:xfrm>
            <a:off x="1608138" y="1998663"/>
            <a:ext cx="9745662" cy="4178300"/>
          </a:xfrm>
        </p:spPr>
        <p:txBody>
          <a:bodyPr rtlCol="0">
            <a:normAutofit/>
          </a:bodyPr>
          <a:lstStyle/>
          <a:p>
            <a:pPr eaLnBrk="1" fontAlgn="auto" hangingPunct="1">
              <a:lnSpc>
                <a:spcPct val="200000"/>
              </a:lnSpc>
              <a:spcAft>
                <a:spcPts val="0"/>
              </a:spcAft>
              <a:defRPr/>
            </a:pPr>
            <a:r>
              <a:rPr lang="en-US" altLang="zh-CN" b="1" dirty="0">
                <a:solidFill>
                  <a:schemeClr val="tx1">
                    <a:lumMod val="75000"/>
                    <a:lumOff val="25000"/>
                  </a:schemeClr>
                </a:solidFill>
                <a:latin typeface="黑体" panose="02010609060101010101" pitchFamily="49" charset="-122"/>
                <a:cs typeface="黑体" panose="02010609060101010101" pitchFamily="49" charset="-122"/>
              </a:rPr>
              <a:t>2021</a:t>
            </a:r>
            <a:r>
              <a:rPr lang="zh-CN" altLang="en-US" b="1" dirty="0">
                <a:solidFill>
                  <a:schemeClr val="tx1">
                    <a:lumMod val="75000"/>
                    <a:lumOff val="25000"/>
                  </a:schemeClr>
                </a:solidFill>
                <a:latin typeface="黑体" panose="02010609060101010101" pitchFamily="49" charset="-122"/>
                <a:cs typeface="黑体" panose="02010609060101010101" pitchFamily="49" charset="-122"/>
              </a:rPr>
              <a:t>年中国债务规模在</a:t>
            </a:r>
            <a:r>
              <a:rPr lang="en-US" altLang="zh-CN" b="1" dirty="0">
                <a:solidFill>
                  <a:schemeClr val="tx1">
                    <a:lumMod val="75000"/>
                    <a:lumOff val="25000"/>
                  </a:schemeClr>
                </a:solidFill>
                <a:latin typeface="黑体" panose="02010609060101010101" pitchFamily="49" charset="-122"/>
                <a:cs typeface="黑体" panose="02010609060101010101" pitchFamily="49" charset="-122"/>
              </a:rPr>
              <a:t>336</a:t>
            </a:r>
            <a:r>
              <a:rPr lang="zh-CN" altLang="en-US" b="1" dirty="0">
                <a:solidFill>
                  <a:schemeClr val="tx1">
                    <a:lumMod val="75000"/>
                    <a:lumOff val="25000"/>
                  </a:schemeClr>
                </a:solidFill>
                <a:latin typeface="黑体" panose="02010609060101010101" pitchFamily="49" charset="-122"/>
                <a:cs typeface="黑体" panose="02010609060101010101" pitchFamily="49" charset="-122"/>
              </a:rPr>
              <a:t>万亿左右，</a:t>
            </a:r>
            <a:r>
              <a:rPr lang="zh-CN" altLang="en-US" b="1" dirty="0">
                <a:solidFill>
                  <a:srgbClr val="C00000"/>
                </a:solidFill>
                <a:latin typeface="黑体" panose="02010609060101010101" pitchFamily="49" charset="-122"/>
                <a:cs typeface="黑体" panose="02010609060101010101" pitchFamily="49" charset="-122"/>
              </a:rPr>
              <a:t>宏观杠杆率</a:t>
            </a:r>
            <a:r>
              <a:rPr lang="zh-CN" altLang="en-US" b="1" dirty="0">
                <a:solidFill>
                  <a:schemeClr val="tx1">
                    <a:lumMod val="75000"/>
                    <a:lumOff val="25000"/>
                  </a:schemeClr>
                </a:solidFill>
                <a:latin typeface="黑体" panose="02010609060101010101" pitchFamily="49" charset="-122"/>
                <a:cs typeface="黑体" panose="02010609060101010101" pitchFamily="49" charset="-122"/>
              </a:rPr>
              <a:t>将达到</a:t>
            </a:r>
            <a:r>
              <a:rPr lang="en-US" altLang="zh-CN" b="1" dirty="0">
                <a:solidFill>
                  <a:schemeClr val="tx1">
                    <a:lumMod val="75000"/>
                    <a:lumOff val="25000"/>
                  </a:schemeClr>
                </a:solidFill>
                <a:latin typeface="黑体" panose="02010609060101010101" pitchFamily="49" charset="-122"/>
                <a:cs typeface="黑体" panose="02010609060101010101" pitchFamily="49" charset="-122"/>
              </a:rPr>
              <a:t>296%</a:t>
            </a:r>
            <a:r>
              <a:rPr lang="zh-CN" altLang="en-US" b="1" dirty="0">
                <a:solidFill>
                  <a:schemeClr val="tx1">
                    <a:lumMod val="75000"/>
                    <a:lumOff val="25000"/>
                  </a:schemeClr>
                </a:solidFill>
                <a:latin typeface="黑体" panose="02010609060101010101" pitchFamily="49" charset="-122"/>
                <a:cs typeface="黑体" panose="02010609060101010101" pitchFamily="49" charset="-122"/>
              </a:rPr>
              <a:t>。</a:t>
            </a:r>
            <a:endParaRPr lang="en-US" altLang="zh-CN" b="1" dirty="0">
              <a:solidFill>
                <a:schemeClr val="tx1">
                  <a:lumMod val="75000"/>
                  <a:lumOff val="25000"/>
                </a:schemeClr>
              </a:solidFill>
              <a:latin typeface="黑体" panose="02010609060101010101" pitchFamily="49" charset="-122"/>
              <a:cs typeface="黑体" panose="02010609060101010101" pitchFamily="49" charset="-122"/>
            </a:endParaRPr>
          </a:p>
          <a:p>
            <a:pPr eaLnBrk="1" fontAlgn="auto" hangingPunct="1">
              <a:lnSpc>
                <a:spcPct val="200000"/>
              </a:lnSpc>
              <a:spcAft>
                <a:spcPts val="0"/>
              </a:spcAft>
              <a:defRPr/>
            </a:pPr>
            <a:r>
              <a:rPr lang="zh-CN" altLang="en-US" b="1" dirty="0">
                <a:solidFill>
                  <a:schemeClr val="tx1">
                    <a:lumMod val="75000"/>
                    <a:lumOff val="25000"/>
                  </a:schemeClr>
                </a:solidFill>
                <a:latin typeface="黑体" panose="02010609060101010101" pitchFamily="49" charset="-122"/>
                <a:cs typeface="黑体" panose="02010609060101010101" pitchFamily="49" charset="-122"/>
              </a:rPr>
              <a:t>企业部门（尤其是金融企业）杠杆率加大、房贷也拉动居民杠杆率上升、地方政府杠杆率会随着去库存而上升。（不同观点）</a:t>
            </a:r>
            <a:endParaRPr lang="en-US" altLang="zh-CN" b="1" dirty="0">
              <a:solidFill>
                <a:schemeClr val="tx1">
                  <a:lumMod val="75000"/>
                  <a:lumOff val="25000"/>
                </a:schemeClr>
              </a:solidFill>
              <a:latin typeface="黑体" panose="02010609060101010101" pitchFamily="49" charset="-122"/>
              <a:cs typeface="黑体" panose="02010609060101010101" pitchFamily="49" charset="-122"/>
            </a:endParaRPr>
          </a:p>
          <a:p>
            <a:pPr eaLnBrk="1" fontAlgn="auto" hangingPunct="1">
              <a:lnSpc>
                <a:spcPct val="200000"/>
              </a:lnSpc>
              <a:spcAft>
                <a:spcPts val="0"/>
              </a:spcAft>
              <a:defRPr/>
            </a:pPr>
            <a:r>
              <a:rPr lang="zh-CN" altLang="en-US" b="1" dirty="0">
                <a:solidFill>
                  <a:schemeClr val="tx1">
                    <a:lumMod val="75000"/>
                    <a:lumOff val="25000"/>
                  </a:schemeClr>
                </a:solidFill>
                <a:latin typeface="黑体" panose="02010609060101010101" pitchFamily="49" charset="-122"/>
                <a:cs typeface="黑体" panose="02010609060101010101" pitchFamily="49" charset="-122"/>
              </a:rPr>
              <a:t>中国当前债券市场存量超过</a:t>
            </a:r>
            <a:r>
              <a:rPr lang="en-US" altLang="zh-CN" b="1" dirty="0">
                <a:solidFill>
                  <a:schemeClr val="tx1">
                    <a:lumMod val="75000"/>
                    <a:lumOff val="25000"/>
                  </a:schemeClr>
                </a:solidFill>
                <a:latin typeface="黑体" panose="02010609060101010101" pitchFamily="49" charset="-122"/>
                <a:cs typeface="黑体" panose="02010609060101010101" pitchFamily="49" charset="-122"/>
              </a:rPr>
              <a:t>110</a:t>
            </a:r>
            <a:r>
              <a:rPr lang="zh-CN" altLang="en-US" b="1" dirty="0">
                <a:solidFill>
                  <a:schemeClr val="tx1">
                    <a:lumMod val="75000"/>
                    <a:lumOff val="25000"/>
                  </a:schemeClr>
                </a:solidFill>
                <a:latin typeface="黑体" panose="02010609060101010101" pitchFamily="49" charset="-122"/>
                <a:cs typeface="黑体" panose="02010609060101010101" pitchFamily="49" charset="-122"/>
              </a:rPr>
              <a:t>万亿，全球第二、亚洲第一。</a:t>
            </a:r>
            <a:endParaRPr lang="en-US" altLang="zh-CN" b="1" dirty="0">
              <a:solidFill>
                <a:schemeClr val="tx1">
                  <a:lumMod val="75000"/>
                  <a:lumOff val="25000"/>
                </a:schemeClr>
              </a:solidFill>
              <a:latin typeface="黑体" panose="02010609060101010101" pitchFamily="49" charset="-122"/>
              <a:cs typeface="黑体" panose="02010609060101010101" pitchFamily="49" charset="-122"/>
            </a:endParaRPr>
          </a:p>
          <a:p>
            <a:pPr eaLnBrk="1" fontAlgn="auto" hangingPunct="1">
              <a:lnSpc>
                <a:spcPct val="200000"/>
              </a:lnSpc>
              <a:spcAft>
                <a:spcPts val="0"/>
              </a:spcAft>
              <a:defRPr/>
            </a:pPr>
            <a:endParaRPr lang="zh-CN" altLang="en-US" b="1" dirty="0">
              <a:solidFill>
                <a:schemeClr val="tx1">
                  <a:lumMod val="75000"/>
                  <a:lumOff val="25000"/>
                </a:schemeClr>
              </a:solidFill>
              <a:latin typeface="黑体" panose="02010609060101010101" pitchFamily="49" charset="-122"/>
              <a:cs typeface="黑体" panose="02010609060101010101" pitchFamily="49" charset="-122"/>
            </a:endParaRPr>
          </a:p>
        </p:txBody>
      </p:sp>
    </p:spTree>
    <p:custDataLst>
      <p:tags r:id="rId1"/>
    </p:custData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763932" cy="6858000"/>
          </a:xfrm>
        </p:spPr>
      </p:pic>
    </p:spTree>
    <p:custDataLst>
      <p:tags r:id="rId1"/>
    </p:custData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标题 1"/>
          <p:cNvSpPr>
            <a:spLocks noGrp="1" noChangeArrowheads="1"/>
          </p:cNvSpPr>
          <p:nvPr>
            <p:ph type="title"/>
          </p:nvPr>
        </p:nvSpPr>
        <p:spPr/>
        <p:txBody>
          <a:bodyPr/>
          <a:lstStyle/>
          <a:p>
            <a:pPr eaLnBrk="1" hangingPunct="1"/>
            <a:r>
              <a:rPr lang="zh-CN" altLang="en-US" noProof="1"/>
              <a:t>相关数据</a:t>
            </a:r>
            <a:r>
              <a:rPr lang="en-US" altLang="zh-CN" noProof="1"/>
              <a:t>——</a:t>
            </a:r>
            <a:r>
              <a:rPr lang="zh-CN" altLang="en-US" noProof="1"/>
              <a:t>国际金融协会</a:t>
            </a:r>
          </a:p>
        </p:txBody>
      </p:sp>
      <p:sp>
        <p:nvSpPr>
          <p:cNvPr id="206850" name="内容占位符 2"/>
          <p:cNvSpPr>
            <a:spLocks noGrp="1" noChangeArrowheads="1"/>
          </p:cNvSpPr>
          <p:nvPr>
            <p:ph idx="1"/>
          </p:nvPr>
        </p:nvSpPr>
        <p:spPr>
          <a:xfrm>
            <a:off x="1608138" y="1998663"/>
            <a:ext cx="9745662" cy="4178300"/>
          </a:xfrm>
        </p:spPr>
        <p:txBody>
          <a:bodyPr/>
          <a:lstStyle/>
          <a:p>
            <a:pPr eaLnBrk="1" hangingPunct="1">
              <a:lnSpc>
                <a:spcPct val="200000"/>
              </a:lnSpc>
            </a:pPr>
            <a:r>
              <a:rPr lang="zh-CN" altLang="en-US" b="1" dirty="0">
                <a:latin typeface="黑体" panose="02010609060101010101" pitchFamily="49" charset="-122"/>
              </a:rPr>
              <a:t>中国金融部门统计的债务规模达</a:t>
            </a:r>
            <a:r>
              <a:rPr lang="en-US" altLang="zh-CN" b="1" dirty="0">
                <a:latin typeface="黑体" panose="02010609060101010101" pitchFamily="49" charset="-122"/>
              </a:rPr>
              <a:t>40</a:t>
            </a:r>
            <a:r>
              <a:rPr lang="zh-CN" altLang="en-US" b="1" dirty="0">
                <a:latin typeface="黑体" panose="02010609060101010101" pitchFamily="49" charset="-122"/>
              </a:rPr>
              <a:t>万亿美元，实际接近</a:t>
            </a:r>
            <a:r>
              <a:rPr lang="en-US" altLang="zh-CN" b="1" dirty="0">
                <a:latin typeface="黑体" panose="02010609060101010101" pitchFamily="49" charset="-122"/>
              </a:rPr>
              <a:t>49</a:t>
            </a:r>
            <a:r>
              <a:rPr lang="zh-CN" altLang="en-US" b="1" dirty="0">
                <a:latin typeface="黑体" panose="02010609060101010101" pitchFamily="49" charset="-122"/>
              </a:rPr>
              <a:t>万亿。</a:t>
            </a:r>
            <a:endParaRPr lang="en-US" altLang="zh-CN" b="1" dirty="0">
              <a:latin typeface="黑体" panose="02010609060101010101" pitchFamily="49" charset="-122"/>
            </a:endParaRPr>
          </a:p>
          <a:p>
            <a:pPr eaLnBrk="1" hangingPunct="1">
              <a:lnSpc>
                <a:spcPct val="200000"/>
              </a:lnSpc>
            </a:pPr>
            <a:r>
              <a:rPr lang="zh-CN" altLang="en-US" b="1" dirty="0">
                <a:latin typeface="黑体" panose="02010609060101010101" pitchFamily="49" charset="-122"/>
              </a:rPr>
              <a:t>全球经济的不景气，为了重振投资和保护就业，银行增加放贷，政府发行债券。</a:t>
            </a:r>
            <a:endParaRPr lang="en-US" altLang="zh-CN" b="1" dirty="0">
              <a:latin typeface="黑体" panose="02010609060101010101" pitchFamily="49" charset="-122"/>
            </a:endParaRPr>
          </a:p>
          <a:p>
            <a:pPr eaLnBrk="1" hangingPunct="1">
              <a:lnSpc>
                <a:spcPct val="200000"/>
              </a:lnSpc>
            </a:pPr>
            <a:r>
              <a:rPr lang="zh-CN" altLang="en-US" b="1" dirty="0">
                <a:latin typeface="黑体" panose="02010609060101010101" pitchFamily="49" charset="-122"/>
              </a:rPr>
              <a:t>大型企业境外负债，中小微企业民间借贷。</a:t>
            </a:r>
          </a:p>
        </p:txBody>
      </p:sp>
      <p:pic>
        <p:nvPicPr>
          <p:cNvPr id="250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0187" y="4001491"/>
            <a:ext cx="4611813" cy="28565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200" dirty="0"/>
              <a:t>8</a:t>
            </a:r>
            <a:r>
              <a:rPr kumimoji="1" lang="zh-CN" altLang="en-US" sz="3200" dirty="0"/>
              <a:t>月底</a:t>
            </a:r>
            <a:r>
              <a:rPr kumimoji="1" lang="en-US" altLang="zh-CN" sz="3200" dirty="0"/>
              <a:t>9</a:t>
            </a:r>
            <a:r>
              <a:rPr kumimoji="1" lang="zh-CN" altLang="en-US" sz="3200" dirty="0"/>
              <a:t>月初，欧洲多国民众游行抗议限制、追求自由</a:t>
            </a:r>
          </a:p>
        </p:txBody>
      </p:sp>
      <p:pic>
        <p:nvPicPr>
          <p:cNvPr id="4" name="内容占位符 3"/>
          <p:cNvPicPr>
            <a:picLocks noGrp="1" noChangeAspect="1"/>
          </p:cNvPicPr>
          <p:nvPr>
            <p:ph idx="1"/>
          </p:nvPr>
        </p:nvPicPr>
        <p:blipFill>
          <a:blip r:embed="rId3"/>
          <a:stretch>
            <a:fillRect/>
          </a:stretch>
        </p:blipFill>
        <p:spPr>
          <a:xfrm>
            <a:off x="3881718" y="1338263"/>
            <a:ext cx="7472082" cy="5393909"/>
          </a:xfrm>
          <a:prstGeom prst="rect">
            <a:avLst/>
          </a:prstGeom>
        </p:spPr>
      </p:pic>
    </p:spTree>
    <p:custDataLst>
      <p:tags r:id="rId1"/>
    </p:custData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内容占位符 2"/>
          <p:cNvSpPr>
            <a:spLocks noGrp="1" noChangeArrowheads="1"/>
          </p:cNvSpPr>
          <p:nvPr>
            <p:ph idx="1"/>
          </p:nvPr>
        </p:nvSpPr>
        <p:spPr>
          <a:xfrm>
            <a:off x="2249488" y="1176338"/>
            <a:ext cx="8926512" cy="5300662"/>
          </a:xfrm>
        </p:spPr>
        <p:txBody>
          <a:bodyPr/>
          <a:lstStyle/>
          <a:p>
            <a:pPr eaLnBrk="1" hangingPunct="1">
              <a:lnSpc>
                <a:spcPct val="200000"/>
              </a:lnSpc>
              <a:buFont typeface="Arial" panose="020B0604020202090204" pitchFamily="34" charset="0"/>
              <a:buNone/>
            </a:pPr>
            <a:r>
              <a:rPr lang="en-US" altLang="zh-CN" sz="3200" b="1">
                <a:latin typeface="隶书"/>
                <a:ea typeface="隶书"/>
                <a:cs typeface="隶书"/>
              </a:rPr>
              <a:t> </a:t>
            </a:r>
            <a:r>
              <a:rPr lang="zh-CN" altLang="en-US" b="1">
                <a:latin typeface="黑体" panose="02010609060101010101" pitchFamily="49" charset="-122"/>
              </a:rPr>
              <a:t> 《降成本：2017年的调查与分析》报告调研了14709家样本企业，发现这些样本企业近三年的总成本费用占营业收入的比重均超过100%，西部和东北地区企业、国有企业情况堪忧。2014-2016年，样本企业总成本费用占营业收入的比重分别为101.47%、101.87%和101.44%，均大于100%，这表明企业成本水平已经超过收入，企业利润空间已经被挤压到极限。</a:t>
            </a:r>
          </a:p>
        </p:txBody>
      </p:sp>
      <p:sp>
        <p:nvSpPr>
          <p:cNvPr id="207874" name="标题 1"/>
          <p:cNvSpPr>
            <a:spLocks noGrp="1" noChangeArrowheads="1"/>
          </p:cNvSpPr>
          <p:nvPr>
            <p:ph type="title"/>
          </p:nvPr>
        </p:nvSpPr>
        <p:spPr/>
        <p:txBody>
          <a:bodyPr/>
          <a:lstStyle/>
          <a:p>
            <a:pPr eaLnBrk="1" hangingPunct="1"/>
            <a:r>
              <a:rPr lang="zh-CN" altLang="en-US" noProof="1"/>
              <a:t>一降：降成本</a:t>
            </a:r>
          </a:p>
        </p:txBody>
      </p:sp>
    </p:spTree>
    <p:custDataLst>
      <p:tags r:id="rId1"/>
    </p:custData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IMG_6810.PNG"/>
          <p:cNvPicPr>
            <a:picLocks noGrp="1" noChangeAspect="1"/>
          </p:cNvPicPr>
          <p:nvPr>
            <p:ph idx="1"/>
          </p:nvPr>
        </p:nvPicPr>
        <p:blipFill>
          <a:blip r:embed="rId3" cstate="print"/>
          <a:stretch>
            <a:fillRect/>
          </a:stretch>
        </p:blipFill>
        <p:spPr>
          <a:xfrm>
            <a:off x="2839452" y="0"/>
            <a:ext cx="7427495" cy="6858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降成本（交易成本）</a:t>
            </a:r>
          </a:p>
        </p:txBody>
      </p:sp>
      <p:pic>
        <p:nvPicPr>
          <p:cNvPr id="6" name="内容占位符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463" y="1566010"/>
            <a:ext cx="11846341" cy="5291990"/>
          </a:xfrm>
        </p:spPr>
      </p:pic>
    </p:spTree>
    <p:custDataLst>
      <p:tags r:id="rId1"/>
    </p:custData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降成本（交易成本）</a:t>
            </a:r>
          </a:p>
        </p:txBody>
      </p:sp>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420" y="1559594"/>
            <a:ext cx="11855117" cy="5298406"/>
          </a:xfrm>
        </p:spPr>
      </p:pic>
      <p:sp>
        <p:nvSpPr>
          <p:cNvPr id="6" name="圆角矩形 5"/>
          <p:cNvSpPr/>
          <p:nvPr/>
        </p:nvSpPr>
        <p:spPr>
          <a:xfrm>
            <a:off x="5077326" y="1559594"/>
            <a:ext cx="2037347" cy="846722"/>
          </a:xfrm>
          <a:prstGeom prst="roundRect">
            <a:avLst/>
          </a:prstGeom>
          <a:noFill/>
          <a:ln w="63500" cap="flat" cmpd="sng">
            <a:solidFill>
              <a:schemeClr val="accent1"/>
            </a:solidFill>
            <a:miter lim="800000"/>
          </a:ln>
        </p:spPr>
        <p:txBody>
          <a:bodyPr rtlCol="0" anchor="ctr"/>
          <a:lstStyle/>
          <a:p>
            <a:pPr algn="ctr"/>
            <a:r>
              <a:rPr kumimoji="1" lang="en-US" altLang="zh-CN" sz="4400" b="1" dirty="0">
                <a:solidFill>
                  <a:srgbClr val="C00000"/>
                </a:solidFill>
                <a:latin typeface="Arail" charset="0"/>
                <a:ea typeface="Arail" charset="0"/>
                <a:cs typeface="Arail" charset="0"/>
              </a:rPr>
              <a:t>C2M</a:t>
            </a:r>
            <a:endParaRPr kumimoji="1" lang="zh-CN" altLang="en-US" sz="4400" b="1" dirty="0">
              <a:solidFill>
                <a:srgbClr val="C00000"/>
              </a:solidFill>
              <a:latin typeface="Arail" charset="0"/>
              <a:ea typeface="Arail" charset="0"/>
              <a:cs typeface="Arail" charset="0"/>
            </a:endParaRPr>
          </a:p>
        </p:txBody>
      </p:sp>
    </p:spTree>
    <p:custDataLst>
      <p:tags r:id="rId1"/>
    </p:custData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尤其是降低制度性交易成本</a:t>
            </a:r>
          </a:p>
        </p:txBody>
      </p:sp>
      <p:sp>
        <p:nvSpPr>
          <p:cNvPr id="3" name="内容占位符 2"/>
          <p:cNvSpPr>
            <a:spLocks noGrp="1"/>
          </p:cNvSpPr>
          <p:nvPr>
            <p:ph idx="1"/>
          </p:nvPr>
        </p:nvSpPr>
        <p:spPr>
          <a:xfrm>
            <a:off x="1608666" y="1998132"/>
            <a:ext cx="10134155" cy="4755593"/>
          </a:xfrm>
        </p:spPr>
        <p:txBody>
          <a:bodyPr/>
          <a:lstStyle/>
          <a:p>
            <a:pPr>
              <a:lnSpc>
                <a:spcPct val="150000"/>
              </a:lnSpc>
            </a:pPr>
            <a:r>
              <a:rPr lang="zh-CN" altLang="en-US" dirty="0">
                <a:solidFill>
                  <a:srgbClr val="C00000"/>
                </a:solidFill>
              </a:rPr>
              <a:t>制度性交易成本又称体制性成本</a:t>
            </a:r>
            <a:r>
              <a:rPr lang="zh-CN" altLang="en-US" dirty="0"/>
              <a:t>，主要是指企业因遵循政府制定的各种制度、规章、政策而需要付出的成本。</a:t>
            </a:r>
            <a:endParaRPr lang="en-US" altLang="zh-CN" dirty="0"/>
          </a:p>
          <a:p>
            <a:pPr>
              <a:lnSpc>
                <a:spcPct val="150000"/>
              </a:lnSpc>
            </a:pPr>
            <a:r>
              <a:rPr lang="zh-CN" altLang="en-US" dirty="0">
                <a:solidFill>
                  <a:srgbClr val="FF0000"/>
                </a:solidFill>
              </a:rPr>
              <a:t>具体举措</a:t>
            </a:r>
            <a:r>
              <a:rPr lang="zh-CN" altLang="en-US" dirty="0"/>
              <a:t>：政府职能转变（放管服）、减税降费等等</a:t>
            </a:r>
            <a:endParaRPr lang="en-US" altLang="zh-CN" dirty="0"/>
          </a:p>
          <a:p>
            <a:pPr>
              <a:lnSpc>
                <a:spcPct val="150000"/>
              </a:lnSpc>
            </a:pPr>
            <a:r>
              <a:rPr lang="zh-CN" altLang="en-US" dirty="0"/>
              <a:t>成效与经验：在简化审批流程和环节方面，广东省江门市从</a:t>
            </a:r>
            <a:r>
              <a:rPr lang="en-US" altLang="zh-CN" dirty="0"/>
              <a:t>5</a:t>
            </a:r>
            <a:r>
              <a:rPr lang="zh-CN" altLang="en-US" dirty="0"/>
              <a:t>证合一、</a:t>
            </a:r>
            <a:r>
              <a:rPr lang="en-US" altLang="zh-CN" dirty="0"/>
              <a:t>15</a:t>
            </a:r>
            <a:r>
              <a:rPr lang="zh-CN" altLang="en-US" dirty="0"/>
              <a:t>证合一到现在</a:t>
            </a:r>
            <a:r>
              <a:rPr lang="en-US" altLang="zh-CN" dirty="0"/>
              <a:t>28</a:t>
            </a:r>
            <a:r>
              <a:rPr lang="zh-CN" altLang="en-US" dirty="0"/>
              <a:t>证合一，成为全国多证合一涉证最多的城市。通过改革，目前开办企业时间从</a:t>
            </a:r>
            <a:r>
              <a:rPr lang="en-US" altLang="zh-CN" dirty="0"/>
              <a:t>2017</a:t>
            </a:r>
            <a:r>
              <a:rPr lang="zh-CN" altLang="en-US" dirty="0"/>
              <a:t>年的</a:t>
            </a:r>
            <a:r>
              <a:rPr lang="en-US" altLang="zh-CN" dirty="0"/>
              <a:t>13.9</a:t>
            </a:r>
            <a:r>
              <a:rPr lang="zh-CN" altLang="en-US" dirty="0"/>
              <a:t>个工作日，压缩至</a:t>
            </a:r>
            <a:r>
              <a:rPr lang="en-US" altLang="zh-CN" dirty="0"/>
              <a:t>2018</a:t>
            </a:r>
            <a:r>
              <a:rPr lang="zh-CN" altLang="en-US" dirty="0"/>
              <a:t>年的</a:t>
            </a:r>
            <a:r>
              <a:rPr lang="en-US" altLang="zh-CN" dirty="0"/>
              <a:t>3.39</a:t>
            </a:r>
            <a:r>
              <a:rPr lang="zh-CN" altLang="en-US" dirty="0"/>
              <a:t>个工作日，</a:t>
            </a:r>
            <a:r>
              <a:rPr lang="en-US" altLang="zh-CN" dirty="0"/>
              <a:t>2019</a:t>
            </a:r>
            <a:r>
              <a:rPr lang="zh-CN" altLang="en-US" dirty="0"/>
              <a:t>年争取达到</a:t>
            </a:r>
            <a:r>
              <a:rPr lang="en-US" altLang="zh-CN" dirty="0"/>
              <a:t>1</a:t>
            </a:r>
            <a:r>
              <a:rPr lang="zh-CN" altLang="en-US" dirty="0"/>
              <a:t>个工作日完成。</a:t>
            </a:r>
            <a:endParaRPr kumimoji="1" lang="zh-CN" altLang="en-US" dirty="0"/>
          </a:p>
        </p:txBody>
      </p:sp>
    </p:spTree>
    <p:custDataLst>
      <p:tags r:id="rId1"/>
    </p:custData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标题 1"/>
          <p:cNvSpPr>
            <a:spLocks noGrp="1" noChangeArrowheads="1"/>
          </p:cNvSpPr>
          <p:nvPr>
            <p:ph type="title"/>
          </p:nvPr>
        </p:nvSpPr>
        <p:spPr/>
        <p:txBody>
          <a:bodyPr/>
          <a:lstStyle/>
          <a:p>
            <a:pPr eaLnBrk="1" hangingPunct="1"/>
            <a:r>
              <a:rPr lang="zh-CN" altLang="en-US" noProof="1"/>
              <a:t>一补：补短板</a:t>
            </a:r>
          </a:p>
        </p:txBody>
      </p:sp>
      <p:sp>
        <p:nvSpPr>
          <p:cNvPr id="207873" name="内容占位符 2"/>
          <p:cNvSpPr>
            <a:spLocks noGrp="1" noChangeArrowheads="1"/>
          </p:cNvSpPr>
          <p:nvPr>
            <p:ph idx="1"/>
          </p:nvPr>
        </p:nvSpPr>
        <p:spPr>
          <a:xfrm>
            <a:off x="356235" y="1734820"/>
            <a:ext cx="11735435" cy="4442460"/>
          </a:xfrm>
        </p:spPr>
        <p:txBody>
          <a:bodyPr/>
          <a:lstStyle/>
          <a:p>
            <a:pPr eaLnBrk="1" hangingPunct="1">
              <a:lnSpc>
                <a:spcPct val="200000"/>
              </a:lnSpc>
              <a:buFont typeface="Arial" panose="020B0604020202090204" pitchFamily="34" charset="0"/>
              <a:buNone/>
            </a:pPr>
            <a:r>
              <a:rPr lang="en-US" altLang="zh-CN" sz="3200" b="1" dirty="0">
                <a:latin typeface="隶书"/>
                <a:ea typeface="隶书"/>
                <a:cs typeface="隶书"/>
              </a:rPr>
              <a:t> </a:t>
            </a:r>
            <a:r>
              <a:rPr lang="zh-CN" altLang="en-US" b="1" dirty="0">
                <a:latin typeface="黑体" panose="02010609060101010101" pitchFamily="49" charset="-122"/>
              </a:rPr>
              <a:t> </a:t>
            </a:r>
            <a:r>
              <a:rPr lang="zh-CN" altLang="en-US" sz="2800" b="1" dirty="0">
                <a:solidFill>
                  <a:srgbClr val="C00000"/>
                </a:solidFill>
                <a:latin typeface="黑体" panose="02010609060101010101" pitchFamily="49" charset="-122"/>
              </a:rPr>
              <a:t>短板：主要体现在基础设施建设和民生工程。</a:t>
            </a:r>
            <a:endParaRPr lang="en-US" altLang="zh-CN" sz="2800" b="1" dirty="0">
              <a:solidFill>
                <a:srgbClr val="C00000"/>
              </a:solidFill>
              <a:latin typeface="黑体" panose="02010609060101010101" pitchFamily="49" charset="-122"/>
            </a:endParaRPr>
          </a:p>
          <a:p>
            <a:pPr eaLnBrk="1" hangingPunct="1">
              <a:lnSpc>
                <a:spcPct val="200000"/>
              </a:lnSpc>
              <a:buFont typeface="Arial" panose="020B0604020202090204" pitchFamily="34" charset="0"/>
              <a:buNone/>
            </a:pPr>
            <a:r>
              <a:rPr lang="zh-CN" altLang="en-US" b="1" dirty="0">
                <a:latin typeface="黑体" panose="02010609060101010101" pitchFamily="49" charset="-122"/>
              </a:rPr>
              <a:t>  城市基础设施、公共服务设施。如中心城区的地下管网、水电气供应、</a:t>
            </a:r>
            <a:endParaRPr lang="en-US" altLang="zh-CN" b="1" dirty="0">
              <a:latin typeface="黑体" panose="02010609060101010101" pitchFamily="49" charset="-122"/>
            </a:endParaRPr>
          </a:p>
          <a:p>
            <a:pPr eaLnBrk="1" hangingPunct="1">
              <a:lnSpc>
                <a:spcPct val="200000"/>
              </a:lnSpc>
              <a:buFont typeface="Arial" panose="020B0604020202090204" pitchFamily="34" charset="0"/>
              <a:buNone/>
            </a:pPr>
            <a:r>
              <a:rPr lang="zh-CN" altLang="en-US" b="1" dirty="0">
                <a:latin typeface="黑体" panose="02010609060101010101" pitchFamily="49" charset="-122"/>
              </a:rPr>
              <a:t>  环卫设施等。</a:t>
            </a:r>
            <a:endParaRPr lang="en-US" altLang="zh-CN" b="1" dirty="0">
              <a:latin typeface="黑体" panose="02010609060101010101" pitchFamily="49" charset="-122"/>
            </a:endParaRPr>
          </a:p>
          <a:p>
            <a:pPr eaLnBrk="1" hangingPunct="1">
              <a:lnSpc>
                <a:spcPct val="200000"/>
              </a:lnSpc>
              <a:buFont typeface="Arial" panose="020B0604020202090204" pitchFamily="34" charset="0"/>
              <a:buNone/>
            </a:pPr>
            <a:r>
              <a:rPr lang="zh-CN" altLang="en-US" b="1" dirty="0">
                <a:latin typeface="黑体" panose="02010609060101010101" pitchFamily="49" charset="-122"/>
              </a:rPr>
              <a:t>  民生工程包括公共服务体系、教育、医疗、卫生、文化、就业、社会保障等方面。</a:t>
            </a:r>
          </a:p>
        </p:txBody>
      </p:sp>
    </p:spTree>
    <p:custDataLst>
      <p:tags r:id="rId1"/>
    </p:custData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2"/>
            </p:custDataLst>
          </p:nvPr>
        </p:nvSpPr>
        <p:spPr>
          <a:xfrm>
            <a:off x="8382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对外开放</a:t>
            </a:r>
          </a:p>
          <a:p>
            <a:pPr algn="ctr" eaLnBrk="1" fontAlgn="auto" hangingPunct="1">
              <a:lnSpc>
                <a:spcPct val="120000"/>
              </a:lnSpc>
              <a:spcBef>
                <a:spcPts val="200"/>
              </a:spcBef>
              <a:spcAft>
                <a:spcPts val="200"/>
              </a:spcAft>
              <a:defRPr/>
            </a:pPr>
            <a:r>
              <a:rPr lang="zh-CN" altLang="en-US" sz="2000" b="1" dirty="0">
                <a:solidFill>
                  <a:schemeClr val="bg1"/>
                </a:solidFill>
              </a:rPr>
              <a:t>理论基础</a:t>
            </a:r>
          </a:p>
        </p:txBody>
      </p:sp>
      <p:sp>
        <p:nvSpPr>
          <p:cNvPr id="5" name="等腰三角形 4"/>
          <p:cNvSpPr/>
          <p:nvPr>
            <p:custDataLst>
              <p:tags r:id="rId3"/>
            </p:custDataLst>
          </p:nvPr>
        </p:nvSpPr>
        <p:spPr>
          <a:xfrm>
            <a:off x="8382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6" name="椭圆 5"/>
          <p:cNvSpPr/>
          <p:nvPr>
            <p:custDataLst>
              <p:tags r:id="rId4"/>
            </p:custDataLst>
          </p:nvPr>
        </p:nvSpPr>
        <p:spPr>
          <a:xfrm>
            <a:off x="14938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一</a:t>
            </a:r>
          </a:p>
        </p:txBody>
      </p:sp>
      <p:sp>
        <p:nvSpPr>
          <p:cNvPr id="14" name="任意多边形 13"/>
          <p:cNvSpPr/>
          <p:nvPr>
            <p:custDataLst>
              <p:tags r:id="rId5"/>
            </p:custDataLst>
          </p:nvPr>
        </p:nvSpPr>
        <p:spPr>
          <a:xfrm>
            <a:off x="36576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经济全球化下的对外开放实践</a:t>
            </a:r>
          </a:p>
        </p:txBody>
      </p:sp>
      <p:sp>
        <p:nvSpPr>
          <p:cNvPr id="15" name="等腰三角形 14"/>
          <p:cNvSpPr/>
          <p:nvPr>
            <p:custDataLst>
              <p:tags r:id="rId6"/>
            </p:custDataLst>
          </p:nvPr>
        </p:nvSpPr>
        <p:spPr>
          <a:xfrm>
            <a:off x="36576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16" name="椭圆 15"/>
          <p:cNvSpPr/>
          <p:nvPr>
            <p:custDataLst>
              <p:tags r:id="rId7"/>
            </p:custDataLst>
          </p:nvPr>
        </p:nvSpPr>
        <p:spPr>
          <a:xfrm>
            <a:off x="43132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二</a:t>
            </a:r>
          </a:p>
        </p:txBody>
      </p:sp>
      <p:sp>
        <p:nvSpPr>
          <p:cNvPr id="18" name="任意多边形 17"/>
          <p:cNvSpPr/>
          <p:nvPr>
            <p:custDataLst>
              <p:tags r:id="rId8"/>
            </p:custDataLst>
          </p:nvPr>
        </p:nvSpPr>
        <p:spPr>
          <a:xfrm>
            <a:off x="64770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对外贸易与</a:t>
            </a:r>
          </a:p>
          <a:p>
            <a:pPr algn="ctr" eaLnBrk="1" fontAlgn="auto" hangingPunct="1">
              <a:lnSpc>
                <a:spcPct val="120000"/>
              </a:lnSpc>
              <a:spcBef>
                <a:spcPts val="200"/>
              </a:spcBef>
              <a:spcAft>
                <a:spcPts val="200"/>
              </a:spcAft>
              <a:defRPr/>
            </a:pPr>
            <a:r>
              <a:rPr lang="zh-CN" altLang="en-US" sz="2000" b="1" dirty="0">
                <a:solidFill>
                  <a:schemeClr val="bg1"/>
                </a:solidFill>
              </a:rPr>
              <a:t>经济增长</a:t>
            </a:r>
          </a:p>
        </p:txBody>
      </p:sp>
      <p:sp>
        <p:nvSpPr>
          <p:cNvPr id="19" name="等腰三角形 18"/>
          <p:cNvSpPr/>
          <p:nvPr>
            <p:custDataLst>
              <p:tags r:id="rId9"/>
            </p:custDataLst>
          </p:nvPr>
        </p:nvSpPr>
        <p:spPr>
          <a:xfrm>
            <a:off x="64770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0" name="椭圆 19"/>
          <p:cNvSpPr/>
          <p:nvPr>
            <p:custDataLst>
              <p:tags r:id="rId10"/>
            </p:custDataLst>
          </p:nvPr>
        </p:nvSpPr>
        <p:spPr>
          <a:xfrm>
            <a:off x="71326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三</a:t>
            </a:r>
          </a:p>
        </p:txBody>
      </p:sp>
      <p:grpSp>
        <p:nvGrpSpPr>
          <p:cNvPr id="221194" name="组合 2"/>
          <p:cNvGrpSpPr/>
          <p:nvPr/>
        </p:nvGrpSpPr>
        <p:grpSpPr bwMode="auto">
          <a:xfrm>
            <a:off x="9296400" y="2427288"/>
            <a:ext cx="2073275" cy="2762250"/>
            <a:chOff x="9296400" y="2438516"/>
            <a:chExt cx="2074053" cy="2763167"/>
          </a:xfrm>
        </p:grpSpPr>
        <p:sp>
          <p:nvSpPr>
            <p:cNvPr id="22" name="任意多边形 21"/>
            <p:cNvSpPr/>
            <p:nvPr>
              <p:custDataLst>
                <p:tags r:id="rId12"/>
              </p:custDataLst>
            </p:nvPr>
          </p:nvSpPr>
          <p:spPr>
            <a:xfrm>
              <a:off x="9296400" y="2795822"/>
              <a:ext cx="2074053" cy="2405861"/>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对外贸易</a:t>
              </a:r>
            </a:p>
            <a:p>
              <a:pPr algn="ctr" eaLnBrk="1" fontAlgn="auto" hangingPunct="1">
                <a:lnSpc>
                  <a:spcPct val="120000"/>
                </a:lnSpc>
                <a:spcBef>
                  <a:spcPts val="200"/>
                </a:spcBef>
                <a:spcAft>
                  <a:spcPts val="200"/>
                </a:spcAft>
                <a:defRPr/>
              </a:pPr>
              <a:r>
                <a:rPr lang="zh-CN" altLang="en-US" sz="2000" b="1" dirty="0">
                  <a:solidFill>
                    <a:schemeClr val="bg1"/>
                  </a:solidFill>
                </a:rPr>
                <a:t>失衡问题</a:t>
              </a:r>
            </a:p>
          </p:txBody>
        </p:sp>
        <p:sp>
          <p:nvSpPr>
            <p:cNvPr id="23" name="等腰三角形 22"/>
            <p:cNvSpPr/>
            <p:nvPr>
              <p:custDataLst>
                <p:tags r:id="rId13"/>
              </p:custDataLst>
            </p:nvPr>
          </p:nvSpPr>
          <p:spPr>
            <a:xfrm>
              <a:off x="9296400" y="2795822"/>
              <a:ext cx="2074053" cy="514521"/>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4" name="椭圆 23"/>
            <p:cNvSpPr/>
            <p:nvPr>
              <p:custDataLst>
                <p:tags r:id="rId14"/>
              </p:custDataLst>
            </p:nvPr>
          </p:nvSpPr>
          <p:spPr>
            <a:xfrm>
              <a:off x="9952284" y="2438516"/>
              <a:ext cx="762286" cy="762253"/>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四</a:t>
              </a:r>
            </a:p>
          </p:txBody>
        </p:sp>
      </p:grpSp>
      <p:sp>
        <p:nvSpPr>
          <p:cNvPr id="221195" name="文本框 16"/>
          <p:cNvSpPr txBox="1">
            <a:spLocks noChangeArrowheads="1"/>
          </p:cNvSpPr>
          <p:nvPr>
            <p:custDataLst>
              <p:tags r:id="rId11"/>
            </p:custDataLst>
          </p:nvPr>
        </p:nvSpPr>
        <p:spPr bwMode="auto">
          <a:xfrm>
            <a:off x="838200" y="365125"/>
            <a:ext cx="10515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50000"/>
              </a:lnSpc>
              <a:spcBef>
                <a:spcPct val="0"/>
              </a:spcBef>
              <a:buFontTx/>
              <a:buNone/>
            </a:pPr>
            <a:r>
              <a:rPr lang="zh-CN" altLang="en-US" sz="3600" b="1">
                <a:solidFill>
                  <a:srgbClr val="C00000"/>
                </a:solidFill>
              </a:rPr>
              <a:t>第八章    对外开放理论</a:t>
            </a:r>
            <a:endParaRPr lang="en-US" altLang="zh-CN" sz="3600" b="1">
              <a:solidFill>
                <a:srgbClr val="C00000"/>
              </a:solidFill>
            </a:endParaRPr>
          </a:p>
          <a:p>
            <a:pPr eaLnBrk="1" hangingPunct="1">
              <a:lnSpc>
                <a:spcPct val="150000"/>
              </a:lnSpc>
              <a:spcBef>
                <a:spcPct val="0"/>
              </a:spcBef>
              <a:buFontTx/>
              <a:buNone/>
            </a:pPr>
            <a:r>
              <a:rPr lang="en-US" altLang="zh-CN" sz="3600" b="1">
                <a:solidFill>
                  <a:schemeClr val="tx1"/>
                </a:solidFill>
              </a:rPr>
              <a:t>               </a:t>
            </a:r>
            <a:r>
              <a:rPr lang="en-US" altLang="zh-CN" sz="2800" b="1">
                <a:solidFill>
                  <a:schemeClr val="tx1"/>
                </a:solidFill>
              </a:rPr>
              <a:t> ——</a:t>
            </a:r>
            <a:r>
              <a:rPr lang="zh-CN" altLang="en-US" sz="2800" b="1">
                <a:solidFill>
                  <a:schemeClr val="tx1"/>
                </a:solidFill>
              </a:rPr>
              <a:t>社会主义对外经济关系</a:t>
            </a:r>
          </a:p>
        </p:txBody>
      </p:sp>
    </p:spTree>
    <p:custDataLst>
      <p:tags r:id="rId1"/>
    </p:custData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13"/>
          </p:nvPr>
        </p:nvSpPr>
        <p:spPr>
          <a:xfrm>
            <a:off x="838200" y="528638"/>
            <a:ext cx="10515600" cy="5575300"/>
          </a:xfrm>
        </p:spPr>
        <p:txBody>
          <a:bodyPr rtlCol="0">
            <a:normAutofit lnSpcReduction="10000"/>
          </a:bodyPr>
          <a:lstStyle/>
          <a:p>
            <a:pPr eaLnBrk="1" fontAlgn="auto" hangingPunct="1">
              <a:spcAft>
                <a:spcPts val="0"/>
              </a:spcAft>
              <a:defRPr/>
            </a:pPr>
            <a:endParaRPr lang="en-US" altLang="zh-CN" dirty="0">
              <a:solidFill>
                <a:schemeClr val="tx1">
                  <a:lumMod val="75000"/>
                  <a:lumOff val="25000"/>
                </a:schemeClr>
              </a:solidFill>
            </a:endParaRPr>
          </a:p>
          <a:p>
            <a:pPr eaLnBrk="1" fontAlgn="auto" hangingPunct="1">
              <a:spcAft>
                <a:spcPts val="0"/>
              </a:spcAft>
              <a:defRPr/>
            </a:pPr>
            <a:r>
              <a:rPr lang="en-US" altLang="zh-CN" sz="4000" b="1" dirty="0">
                <a:solidFill>
                  <a:srgbClr val="C00000"/>
                </a:solidFill>
              </a:rPr>
              <a:t>“</a:t>
            </a:r>
            <a:r>
              <a:rPr lang="zh-CN" altLang="en-US" sz="4000" b="1" dirty="0">
                <a:solidFill>
                  <a:srgbClr val="C00000"/>
                </a:solidFill>
              </a:rPr>
              <a:t>改革不停顿、开放不止步，中国一定会有让世界刮目相看的新的更大奇迹。</a:t>
            </a:r>
            <a:r>
              <a:rPr lang="en-US" altLang="zh-CN" sz="4000" b="1" dirty="0">
                <a:solidFill>
                  <a:srgbClr val="C00000"/>
                </a:solidFill>
              </a:rPr>
              <a:t>”</a:t>
            </a:r>
          </a:p>
          <a:p>
            <a:pPr marL="0" indent="0" eaLnBrk="1" fontAlgn="auto" hangingPunct="1">
              <a:spcAft>
                <a:spcPts val="0"/>
              </a:spcAft>
              <a:buFont typeface="Arial" panose="020B0604020202090204" pitchFamily="34" charset="0"/>
              <a:buNone/>
              <a:defRPr/>
            </a:pPr>
            <a:r>
              <a:rPr lang="en-US" altLang="zh-CN" sz="4000" b="1" dirty="0">
                <a:solidFill>
                  <a:schemeClr val="tx1">
                    <a:lumMod val="75000"/>
                    <a:lumOff val="25000"/>
                  </a:schemeClr>
                </a:solidFill>
              </a:rPr>
              <a:t>                </a:t>
            </a:r>
          </a:p>
          <a:p>
            <a:pPr marL="0" indent="0" eaLnBrk="1" fontAlgn="auto" hangingPunct="1">
              <a:spcAft>
                <a:spcPts val="0"/>
              </a:spcAft>
              <a:buFont typeface="Arial" panose="020B0604020202090204" pitchFamily="34" charset="0"/>
              <a:buNone/>
              <a:defRPr/>
            </a:pPr>
            <a:r>
              <a:rPr lang="zh-CN" altLang="en-US" sz="4000" b="1" dirty="0">
                <a:solidFill>
                  <a:schemeClr val="tx1">
                    <a:lumMod val="75000"/>
                    <a:lumOff val="25000"/>
                  </a:schemeClr>
                </a:solidFill>
              </a:rPr>
              <a:t>                </a:t>
            </a:r>
            <a:r>
              <a:rPr lang="en-US" altLang="zh-CN" sz="4000" b="1" dirty="0">
                <a:solidFill>
                  <a:schemeClr val="tx1">
                    <a:lumMod val="75000"/>
                    <a:lumOff val="25000"/>
                  </a:schemeClr>
                </a:solidFill>
              </a:rPr>
              <a:t>  ——</a:t>
            </a:r>
            <a:r>
              <a:rPr lang="zh-CN" altLang="en-US" sz="4000" b="1" dirty="0">
                <a:solidFill>
                  <a:schemeClr val="tx1">
                    <a:lumMod val="75000"/>
                    <a:lumOff val="25000"/>
                  </a:schemeClr>
                </a:solidFill>
              </a:rPr>
              <a:t>习近平</a:t>
            </a:r>
            <a:r>
              <a:rPr lang="en-US" altLang="zh-CN" sz="4000" b="1" dirty="0">
                <a:solidFill>
                  <a:schemeClr val="tx1">
                    <a:lumMod val="75000"/>
                    <a:lumOff val="25000"/>
                  </a:schemeClr>
                </a:solidFill>
              </a:rPr>
              <a:t>2018</a:t>
            </a:r>
            <a:r>
              <a:rPr lang="zh-CN" altLang="en-US" sz="4000" b="1" dirty="0">
                <a:solidFill>
                  <a:schemeClr val="tx1">
                    <a:lumMod val="75000"/>
                    <a:lumOff val="25000"/>
                  </a:schemeClr>
                </a:solidFill>
              </a:rPr>
              <a:t>年在广东考察语</a:t>
            </a:r>
            <a:endParaRPr lang="en-US" altLang="zh-CN" sz="4000" b="1"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sz="4000" b="1" dirty="0">
                <a:solidFill>
                  <a:schemeClr val="tx1">
                    <a:lumMod val="75000"/>
                    <a:lumOff val="25000"/>
                  </a:schemeClr>
                </a:solidFill>
              </a:rPr>
              <a:t>   </a:t>
            </a:r>
            <a:endParaRPr lang="en-US" altLang="zh-CN" sz="4000" b="1"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sz="4000" b="1" dirty="0">
                <a:solidFill>
                  <a:schemeClr val="tx1">
                    <a:lumMod val="75000"/>
                    <a:lumOff val="25000"/>
                  </a:schemeClr>
                </a:solidFill>
              </a:rPr>
              <a:t>    </a:t>
            </a:r>
            <a:r>
              <a:rPr lang="zh-CN" altLang="en-US" sz="4000" b="1" dirty="0">
                <a:solidFill>
                  <a:srgbClr val="C00000"/>
                </a:solidFill>
              </a:rPr>
              <a:t>改革之风从农村起，开放之门从特区开！</a:t>
            </a:r>
          </a:p>
        </p:txBody>
      </p:sp>
    </p:spTree>
    <p:custDataLst>
      <p:tags r:id="rId1"/>
    </p:custData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内容占位符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0" y="0"/>
            <a:ext cx="12192000" cy="6827838"/>
          </a:xfrm>
        </p:spPr>
      </p:pic>
    </p:spTree>
    <p:custDataLst>
      <p:tags r:id="rId1"/>
    </p:custData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584175" y="-49605"/>
            <a:ext cx="6669156" cy="6907605"/>
          </a:xfrm>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制度对比</a:t>
            </a:r>
          </a:p>
        </p:txBody>
      </p:sp>
      <p:sp>
        <p:nvSpPr>
          <p:cNvPr id="3" name="内容占位符 2"/>
          <p:cNvSpPr>
            <a:spLocks noGrp="1"/>
          </p:cNvSpPr>
          <p:nvPr>
            <p:ph idx="1"/>
          </p:nvPr>
        </p:nvSpPr>
        <p:spPr/>
        <p:txBody>
          <a:bodyPr/>
          <a:lstStyle/>
          <a:p>
            <a:r>
              <a:rPr kumimoji="1" lang="zh-CN" altLang="en-US" sz="2800" b="1" dirty="0">
                <a:solidFill>
                  <a:srgbClr val="C00000"/>
                </a:solidFill>
                <a:latin typeface="Arial Bold" panose="020B0604020202090204" charset="0"/>
                <a:cs typeface="Arial Bold" panose="020B0604020202090204" charset="0"/>
              </a:rPr>
              <a:t>死亡率</a:t>
            </a:r>
            <a:r>
              <a:rPr kumimoji="1" lang="en-US" altLang="zh-CN" sz="2800" b="1" dirty="0">
                <a:solidFill>
                  <a:srgbClr val="C00000"/>
                </a:solidFill>
                <a:latin typeface="Arial Bold" panose="020B0604020202090204" charset="0"/>
                <a:cs typeface="Arial Bold" panose="020B0604020202090204" charset="0"/>
              </a:rPr>
              <a:t>——</a:t>
            </a:r>
          </a:p>
          <a:p>
            <a:pPr marL="0" indent="0">
              <a:buNone/>
            </a:pPr>
            <a:r>
              <a:rPr kumimoji="1" lang="zh-CN" altLang="en-US" dirty="0"/>
              <a:t>   美国总人数</a:t>
            </a:r>
            <a:r>
              <a:rPr kumimoji="1" lang="en-US" altLang="zh-CN" dirty="0"/>
              <a:t>3.28</a:t>
            </a:r>
            <a:r>
              <a:rPr kumimoji="1" lang="zh-CN" altLang="en-US" dirty="0"/>
              <a:t>亿，新冠死亡人数</a:t>
            </a:r>
            <a:r>
              <a:rPr kumimoji="1" lang="en-US" altLang="zh-CN" dirty="0"/>
              <a:t>62.3</a:t>
            </a:r>
            <a:r>
              <a:rPr kumimoji="1" lang="zh-CN" altLang="en-US" dirty="0"/>
              <a:t>万。</a:t>
            </a:r>
            <a:endParaRPr kumimoji="1" lang="en-US" altLang="zh-CN" dirty="0"/>
          </a:p>
          <a:p>
            <a:pPr marL="0" indent="0">
              <a:buNone/>
            </a:pPr>
            <a:r>
              <a:rPr kumimoji="1" lang="zh-CN" altLang="en-US" dirty="0"/>
              <a:t>   中国总人数</a:t>
            </a:r>
            <a:r>
              <a:rPr kumimoji="1" lang="en-US" altLang="zh-CN" dirty="0"/>
              <a:t>14.12</a:t>
            </a:r>
            <a:r>
              <a:rPr kumimoji="1" lang="zh-CN" altLang="en-US" dirty="0"/>
              <a:t>亿，若按美国的比例，会是</a:t>
            </a:r>
            <a:r>
              <a:rPr kumimoji="1" lang="en-US" altLang="zh-CN" dirty="0"/>
              <a:t>267</a:t>
            </a:r>
            <a:r>
              <a:rPr kumimoji="1" lang="zh-CN" altLang="en-US" dirty="0"/>
              <a:t>万人？？？</a:t>
            </a:r>
            <a:endParaRPr kumimoji="1" lang="en-US" altLang="zh-CN" dirty="0"/>
          </a:p>
          <a:p>
            <a:pPr marL="0" indent="0">
              <a:buNone/>
            </a:pPr>
            <a:r>
              <a:rPr kumimoji="1" lang="zh-CN" altLang="en-US" dirty="0"/>
              <a:t>                                                      （</a:t>
            </a:r>
            <a:r>
              <a:rPr kumimoji="1" lang="en-US" altLang="zh-CN" dirty="0"/>
              <a:t>2021</a:t>
            </a:r>
            <a:r>
              <a:rPr kumimoji="1" lang="zh-CN" altLang="en-US" dirty="0"/>
              <a:t>年</a:t>
            </a:r>
            <a:r>
              <a:rPr kumimoji="1" lang="en-US" altLang="zh-CN" dirty="0"/>
              <a:t>8</a:t>
            </a:r>
            <a:r>
              <a:rPr kumimoji="1" lang="zh-CN" altLang="en-US" dirty="0"/>
              <a:t>月的数据）</a:t>
            </a:r>
            <a:endParaRPr kumimoji="1" lang="en-US" altLang="zh-CN" dirty="0"/>
          </a:p>
          <a:p>
            <a:pPr marL="0" indent="0">
              <a:buNone/>
            </a:pPr>
            <a:r>
              <a:rPr kumimoji="1" lang="zh-CN" altLang="en-US" dirty="0"/>
              <a:t>   </a:t>
            </a:r>
            <a:endParaRPr kumimoji="1" lang="en-US" altLang="zh-CN" dirty="0"/>
          </a:p>
          <a:p>
            <a:pPr marL="0" indent="0">
              <a:buNone/>
            </a:pPr>
            <a:r>
              <a:rPr kumimoji="1" lang="zh-CN" altLang="en-US" dirty="0"/>
              <a:t>    制度之比较 </a:t>
            </a:r>
            <a:r>
              <a:rPr kumimoji="1" lang="en-US" altLang="zh-CN" b="1" dirty="0">
                <a:solidFill>
                  <a:srgbClr val="C00000"/>
                </a:solidFill>
              </a:rPr>
              <a:t>‡</a:t>
            </a:r>
            <a:r>
              <a:rPr kumimoji="1" lang="zh-CN" altLang="en-US" b="1" dirty="0">
                <a:solidFill>
                  <a:srgbClr val="C00000"/>
                </a:solidFill>
              </a:rPr>
              <a:t> </a:t>
            </a:r>
            <a:r>
              <a:rPr kumimoji="1" lang="zh-CN" altLang="en-US" dirty="0"/>
              <a:t>清零与共存之争！</a:t>
            </a:r>
            <a:endParaRPr kumimoji="1" lang="en-US" altLang="zh-CN" dirty="0"/>
          </a:p>
          <a:p>
            <a:pPr marL="0" indent="0">
              <a:buNone/>
            </a:pPr>
            <a:r>
              <a:rPr kumimoji="1" lang="zh-CN" altLang="en-US" dirty="0"/>
              <a:t>   </a:t>
            </a:r>
            <a:endParaRPr kumimoji="1" lang="en-US" altLang="zh-CN" dirty="0"/>
          </a:p>
          <a:p>
            <a:pPr marL="0" indent="0">
              <a:buNone/>
            </a:pPr>
            <a:endParaRPr kumimoji="1" lang="zh-CN" altLang="en-US" dirty="0"/>
          </a:p>
        </p:txBody>
      </p:sp>
    </p:spTree>
    <p:custDataLst>
      <p:tags r:id="rId1"/>
    </p:custData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844550" y="277813"/>
            <a:ext cx="9366250" cy="990600"/>
          </a:xfrm>
        </p:spPr>
        <p:txBody>
          <a:bodyPr anchor="t"/>
          <a:lstStyle/>
          <a:p>
            <a:pPr eaLnBrk="1" hangingPunct="1"/>
            <a:r>
              <a:rPr lang="zh-CN" altLang="en-US" sz="3800">
                <a:solidFill>
                  <a:srgbClr val="C00000"/>
                </a:solidFill>
              </a:rPr>
              <a:t>一、对外开放的理论基础</a:t>
            </a:r>
          </a:p>
        </p:txBody>
      </p:sp>
      <p:sp>
        <p:nvSpPr>
          <p:cNvPr id="225282" name="Rectangle 3"/>
          <p:cNvSpPr>
            <a:spLocks noGrp="1" noChangeArrowheads="1"/>
          </p:cNvSpPr>
          <p:nvPr>
            <p:ph idx="1"/>
          </p:nvPr>
        </p:nvSpPr>
        <p:spPr>
          <a:xfrm>
            <a:off x="1358900" y="1268413"/>
            <a:ext cx="10059988" cy="4862512"/>
          </a:xfrm>
        </p:spPr>
        <p:txBody>
          <a:bodyPr/>
          <a:lstStyle/>
          <a:p>
            <a:pPr marL="0" indent="0" eaLnBrk="1" hangingPunct="1">
              <a:buFont typeface="Arial" panose="020B0604020202090204" pitchFamily="34" charset="0"/>
              <a:buNone/>
            </a:pPr>
            <a:r>
              <a:rPr lang="zh-CN" altLang="en-US" b="1">
                <a:solidFill>
                  <a:schemeClr val="tx2"/>
                </a:solidFill>
              </a:rPr>
              <a:t>（一）对外开放政策的内涵</a:t>
            </a:r>
            <a:br>
              <a:rPr lang="zh-CN" altLang="en-US" b="1">
                <a:solidFill>
                  <a:schemeClr val="tx2"/>
                </a:solidFill>
              </a:rPr>
            </a:br>
            <a:endParaRPr lang="zh-CN" altLang="en-US" b="1">
              <a:solidFill>
                <a:schemeClr val="tx2"/>
              </a:solidFill>
            </a:endParaRPr>
          </a:p>
          <a:p>
            <a:pPr marL="0" indent="0" eaLnBrk="1" hangingPunct="1">
              <a:buFont typeface="Arial" panose="020B0604020202090204" pitchFamily="34" charset="0"/>
              <a:buNone/>
            </a:pPr>
            <a:r>
              <a:rPr lang="zh-CN" altLang="en-US" b="1">
                <a:solidFill>
                  <a:srgbClr val="FF9900"/>
                </a:solidFill>
              </a:rPr>
              <a:t>      </a:t>
            </a:r>
            <a:r>
              <a:rPr lang="zh-CN" altLang="en-US" b="1" baseline="30000">
                <a:solidFill>
                  <a:srgbClr val="C00000"/>
                </a:solidFill>
                <a:latin typeface="黑体" panose="02010609060101010101" pitchFamily="49" charset="-122"/>
              </a:rPr>
              <a:t> </a:t>
            </a:r>
            <a:r>
              <a:rPr lang="zh-CN" altLang="en-US" b="1">
                <a:solidFill>
                  <a:srgbClr val="C00000"/>
                </a:solidFill>
                <a:latin typeface="黑体" panose="02010609060101010101" pitchFamily="49" charset="-122"/>
              </a:rPr>
              <a:t> 对外开放：</a:t>
            </a:r>
            <a:r>
              <a:rPr lang="zh-CN" altLang="en-US" b="1"/>
              <a:t>一方面是指国家放弃闭关锁国的政策，积极主动地扩大</a:t>
            </a:r>
          </a:p>
          <a:p>
            <a:pPr marL="0" indent="0" eaLnBrk="1" hangingPunct="1">
              <a:buFont typeface="Arial" panose="020B0604020202090204" pitchFamily="34" charset="0"/>
              <a:buNone/>
            </a:pPr>
            <a:r>
              <a:rPr lang="zh-CN" altLang="en-US" b="1"/>
              <a:t>                           对外经济交往；</a:t>
            </a:r>
          </a:p>
          <a:p>
            <a:pPr marL="0" indent="0" eaLnBrk="1" hangingPunct="1">
              <a:buFont typeface="Arial" panose="020B0604020202090204" pitchFamily="34" charset="0"/>
              <a:buNone/>
            </a:pPr>
            <a:r>
              <a:rPr lang="zh-CN" altLang="en-US" b="1"/>
              <a:t>                           另一方面是指放宽政策，放开或者取消各种限制，不再</a:t>
            </a:r>
          </a:p>
          <a:p>
            <a:pPr marL="0" indent="0" eaLnBrk="1" hangingPunct="1">
              <a:buFont typeface="Arial" panose="020B0604020202090204" pitchFamily="34" charset="0"/>
              <a:buNone/>
            </a:pPr>
            <a:r>
              <a:rPr lang="zh-CN" altLang="en-US" b="1"/>
              <a:t>                            采取封锁国内市场和国内投资场所的保护政策，发展开</a:t>
            </a:r>
          </a:p>
          <a:p>
            <a:pPr marL="0" indent="0" eaLnBrk="1" hangingPunct="1">
              <a:buFont typeface="Arial" panose="020B0604020202090204" pitchFamily="34" charset="0"/>
              <a:buNone/>
            </a:pPr>
            <a:r>
              <a:rPr lang="zh-CN" altLang="en-US" b="1"/>
              <a:t>                            放型经济。</a:t>
            </a:r>
          </a:p>
        </p:txBody>
      </p:sp>
    </p:spTree>
    <p:custDataLst>
      <p:tags r:id="rId1"/>
    </p:custData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p:cNvSpPr>
          <p:nvPr>
            <p:ph type="title"/>
          </p:nvPr>
        </p:nvSpPr>
        <p:spPr>
          <a:xfrm>
            <a:off x="1509713" y="1044575"/>
            <a:ext cx="8229600" cy="792163"/>
          </a:xfrm>
        </p:spPr>
        <p:txBody>
          <a:bodyPr rtlCol="0" anchor="t">
            <a:normAutofit fontScale="90000"/>
          </a:bodyPr>
          <a:lstStyle/>
          <a:p>
            <a:pPr eaLnBrk="1" fontAlgn="auto" hangingPunct="1">
              <a:spcAft>
                <a:spcPts val="0"/>
              </a:spcAft>
              <a:defRPr/>
            </a:pPr>
            <a:r>
              <a:rPr lang="zh-CN" altLang="en-US" sz="3200" dirty="0"/>
              <a:t>（二）坚持对外开放的意义</a:t>
            </a:r>
            <a:br>
              <a:rPr lang="zh-CN" altLang="en-US" sz="3800" dirty="0"/>
            </a:br>
            <a:endParaRPr lang="zh-CN" altLang="en-US" sz="3800" dirty="0"/>
          </a:p>
        </p:txBody>
      </p:sp>
      <p:sp>
        <p:nvSpPr>
          <p:cNvPr id="226306" name="Rectangle 3"/>
          <p:cNvSpPr>
            <a:spLocks noGrp="1" noChangeArrowheads="1"/>
          </p:cNvSpPr>
          <p:nvPr>
            <p:ph idx="1"/>
          </p:nvPr>
        </p:nvSpPr>
        <p:spPr>
          <a:xfrm>
            <a:off x="1847850" y="1196975"/>
            <a:ext cx="8569325" cy="4933950"/>
          </a:xfrm>
        </p:spPr>
        <p:txBody>
          <a:bodyPr/>
          <a:lstStyle/>
          <a:p>
            <a:pPr eaLnBrk="1" hangingPunct="1"/>
            <a:endParaRPr lang="en-US" altLang="zh-CN" dirty="0"/>
          </a:p>
          <a:p>
            <a:pPr eaLnBrk="1" hangingPunct="1"/>
            <a:endParaRPr lang="en-US" altLang="zh-CN" b="1" dirty="0"/>
          </a:p>
          <a:p>
            <a:pPr eaLnBrk="1" hangingPunct="1"/>
            <a:r>
              <a:rPr lang="en-US" altLang="zh-CN" b="1" dirty="0"/>
              <a:t>1</a:t>
            </a:r>
            <a:r>
              <a:rPr lang="zh-CN" altLang="en-US" b="1" dirty="0"/>
              <a:t>．实行对外开放是经济国际化发展的必然趋势</a:t>
            </a:r>
          </a:p>
          <a:p>
            <a:pPr eaLnBrk="1" hangingPunct="1"/>
            <a:endParaRPr lang="en-US" altLang="zh-CN" b="1" dirty="0"/>
          </a:p>
          <a:p>
            <a:pPr eaLnBrk="1" hangingPunct="1"/>
            <a:r>
              <a:rPr lang="en-US" altLang="zh-CN" b="1" dirty="0"/>
              <a:t>2</a:t>
            </a:r>
            <a:r>
              <a:rPr lang="zh-CN" altLang="en-US" b="1" dirty="0"/>
              <a:t>．实行对外开放是发展社会主义市场经济的需要</a:t>
            </a:r>
          </a:p>
        </p:txBody>
      </p:sp>
    </p:spTree>
    <p:custDataLst>
      <p:tags r:id="rId1"/>
    </p:custData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3"/>
          </p:nvPr>
        </p:nvSpPr>
        <p:spPr>
          <a:xfrm>
            <a:off x="838200" y="528638"/>
            <a:ext cx="10515600" cy="5575300"/>
          </a:xfrm>
        </p:spPr>
        <p:txBody>
          <a:bodyPr rtlCol="0">
            <a:normAutofit fontScale="92500"/>
          </a:bodyPr>
          <a:lstStyle/>
          <a:p>
            <a:pPr eaLnBrk="1" fontAlgn="auto" hangingPunct="1">
              <a:lnSpc>
                <a:spcPct val="250000"/>
              </a:lnSpc>
              <a:spcAft>
                <a:spcPts val="0"/>
              </a:spcAft>
              <a:defRPr/>
            </a:pPr>
            <a:r>
              <a:rPr lang="zh-CN" altLang="en-US" b="1" dirty="0">
                <a:solidFill>
                  <a:schemeClr val="tx1">
                    <a:lumMod val="75000"/>
                    <a:lumOff val="25000"/>
                  </a:schemeClr>
                </a:solidFill>
              </a:rPr>
              <a:t>改革开放是决定当代中国命运的关键抉择，是当代中国发展进步的活力之源，是党和人民事业大踏步赶上时代的重要法宝，是坚持和发展中国特色社会主义、实现中华民族伟大复兴的必由之路。</a:t>
            </a:r>
            <a:endParaRPr lang="en-US" altLang="zh-CN" b="1" dirty="0">
              <a:solidFill>
                <a:schemeClr val="tx1">
                  <a:lumMod val="75000"/>
                  <a:lumOff val="25000"/>
                </a:schemeClr>
              </a:solidFill>
            </a:endParaRPr>
          </a:p>
          <a:p>
            <a:pPr eaLnBrk="1" fontAlgn="auto" hangingPunct="1">
              <a:lnSpc>
                <a:spcPct val="250000"/>
              </a:lnSpc>
              <a:spcAft>
                <a:spcPts val="0"/>
              </a:spcAft>
              <a:defRPr/>
            </a:pPr>
            <a:r>
              <a:rPr lang="zh-CN" altLang="en-US" b="1" dirty="0">
                <a:solidFill>
                  <a:schemeClr val="tx1">
                    <a:lumMod val="75000"/>
                    <a:lumOff val="25000"/>
                  </a:schemeClr>
                </a:solidFill>
              </a:rPr>
              <a:t>在历史前进的逻辑中前进，在</a:t>
            </a:r>
            <a:r>
              <a:rPr lang="zh-CN" altLang="en-US" b="1" dirty="0">
                <a:solidFill>
                  <a:srgbClr val="C00000"/>
                </a:solidFill>
              </a:rPr>
              <a:t>时代发展的潮流</a:t>
            </a:r>
            <a:r>
              <a:rPr lang="zh-CN" altLang="en-US" b="1" dirty="0">
                <a:solidFill>
                  <a:schemeClr val="tx1">
                    <a:lumMod val="75000"/>
                    <a:lumOff val="25000"/>
                  </a:schemeClr>
                </a:solidFill>
              </a:rPr>
              <a:t>中发展！！！</a:t>
            </a:r>
            <a:endParaRPr lang="en-US" altLang="zh-CN" b="1" dirty="0">
              <a:solidFill>
                <a:schemeClr val="tx1">
                  <a:lumMod val="75000"/>
                  <a:lumOff val="25000"/>
                </a:schemeClr>
              </a:solidFill>
            </a:endParaRPr>
          </a:p>
          <a:p>
            <a:pPr marL="0" indent="0" eaLnBrk="1" fontAlgn="auto" hangingPunct="1">
              <a:lnSpc>
                <a:spcPct val="250000"/>
              </a:lnSpc>
              <a:spcAft>
                <a:spcPts val="0"/>
              </a:spcAft>
              <a:buFont typeface="Arial" panose="020B0604020202090204" pitchFamily="34" charset="0"/>
              <a:buNone/>
              <a:defRPr/>
            </a:pPr>
            <a:r>
              <a:rPr lang="en-US" altLang="zh-CN" b="1" dirty="0">
                <a:solidFill>
                  <a:srgbClr val="C00000"/>
                </a:solidFill>
              </a:rPr>
              <a:t>                                     </a:t>
            </a:r>
            <a:r>
              <a:rPr lang="zh-CN" altLang="en-US" b="1" dirty="0">
                <a:solidFill>
                  <a:srgbClr val="C00000"/>
                </a:solidFill>
              </a:rPr>
              <a:t>世界现代化进程、经济全球化趋势</a:t>
            </a:r>
            <a:endParaRPr lang="en-US" altLang="zh-CN" b="1" dirty="0">
              <a:solidFill>
                <a:srgbClr val="C00000"/>
              </a:solidFill>
            </a:endParaRPr>
          </a:p>
          <a:p>
            <a:pPr marL="0" indent="0" eaLnBrk="1" fontAlgn="auto" hangingPunct="1">
              <a:lnSpc>
                <a:spcPct val="250000"/>
              </a:lnSpc>
              <a:spcAft>
                <a:spcPts val="0"/>
              </a:spcAft>
              <a:buFont typeface="Arial" panose="020B0604020202090204" pitchFamily="34" charset="0"/>
              <a:buNone/>
              <a:defRPr/>
            </a:pPr>
            <a:r>
              <a:rPr lang="zh-CN" altLang="en-US" b="1" dirty="0">
                <a:solidFill>
                  <a:srgbClr val="C00000"/>
                </a:solidFill>
              </a:rPr>
              <a:t>思考：如何看待</a:t>
            </a:r>
            <a:r>
              <a:rPr lang="en-US" altLang="zh-CN" b="1" dirty="0">
                <a:solidFill>
                  <a:srgbClr val="C00000"/>
                </a:solidFill>
              </a:rPr>
              <a:t>2020</a:t>
            </a:r>
            <a:r>
              <a:rPr lang="zh-CN" altLang="en-US" b="1" dirty="0">
                <a:solidFill>
                  <a:srgbClr val="C00000"/>
                </a:solidFill>
              </a:rPr>
              <a:t>年党和国家提出的经济发展“双循环”模式？？？</a:t>
            </a:r>
          </a:p>
        </p:txBody>
      </p:sp>
      <p:sp>
        <p:nvSpPr>
          <p:cNvPr id="227330" name="箭头: 下 2"/>
          <p:cNvSpPr>
            <a:spLocks noChangeArrowheads="1"/>
          </p:cNvSpPr>
          <p:nvPr/>
        </p:nvSpPr>
        <p:spPr bwMode="auto">
          <a:xfrm>
            <a:off x="5611812" y="3933096"/>
            <a:ext cx="484188" cy="620712"/>
          </a:xfrm>
          <a:prstGeom prst="downArrow">
            <a:avLst>
              <a:gd name="adj1" fmla="val 50000"/>
              <a:gd name="adj2" fmla="val 50014"/>
            </a:avLst>
          </a:prstGeom>
          <a:solidFill>
            <a:srgbClr val="C00000"/>
          </a:solidFill>
          <a:ln w="63500">
            <a:solidFill>
              <a:schemeClr val="accent1"/>
            </a:solidFill>
            <a:miter lim="800000"/>
          </a:ln>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endParaRPr lang="zh-CN" altLang="en-US" sz="1800">
              <a:solidFill>
                <a:schemeClr val="tx1"/>
              </a:solidFill>
              <a:latin typeface="Arail"/>
              <a:ea typeface="Arail"/>
              <a:cs typeface="Arail"/>
            </a:endParaRPr>
          </a:p>
        </p:txBody>
      </p:sp>
    </p:spTree>
    <p:custDataLst>
      <p:tags r:id="rId1"/>
    </p:custData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疫情下的中澳关系</a:t>
            </a:r>
          </a:p>
        </p:txBody>
      </p:sp>
      <p:pic>
        <p:nvPicPr>
          <p:cNvPr id="10" name="内容占位符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703388"/>
            <a:ext cx="7795335" cy="4178300"/>
          </a:xfr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395" y="0"/>
            <a:ext cx="4399605" cy="6858000"/>
          </a:xfrm>
          <a:prstGeom prst="rect">
            <a:avLst/>
          </a:prstGeom>
        </p:spPr>
      </p:pic>
    </p:spTree>
    <p:custDataLst>
      <p:tags r:id="rId1"/>
    </p:custData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ChangeArrowheads="1"/>
          </p:cNvSpPr>
          <p:nvPr>
            <p:ph type="title"/>
          </p:nvPr>
        </p:nvSpPr>
        <p:spPr>
          <a:xfrm>
            <a:off x="838200" y="755650"/>
            <a:ext cx="10515600" cy="973138"/>
          </a:xfrm>
        </p:spPr>
        <p:txBody>
          <a:bodyPr anchor="t"/>
          <a:lstStyle/>
          <a:p>
            <a:pPr eaLnBrk="1" hangingPunct="1"/>
            <a:r>
              <a:rPr lang="zh-CN" altLang="en-US" sz="3800">
                <a:solidFill>
                  <a:srgbClr val="C00000"/>
                </a:solidFill>
              </a:rPr>
              <a:t>二、经济全球化下的对外开放实践</a:t>
            </a:r>
            <a:endParaRPr lang="zh-CN" altLang="en-US" sz="3800"/>
          </a:p>
        </p:txBody>
      </p:sp>
      <p:sp>
        <p:nvSpPr>
          <p:cNvPr id="228354" name="Rectangle 3"/>
          <p:cNvSpPr>
            <a:spLocks noGrp="1" noChangeArrowheads="1"/>
          </p:cNvSpPr>
          <p:nvPr>
            <p:ph idx="1"/>
          </p:nvPr>
        </p:nvSpPr>
        <p:spPr>
          <a:xfrm>
            <a:off x="1608138" y="1998663"/>
            <a:ext cx="9745662" cy="4178300"/>
          </a:xfrm>
        </p:spPr>
        <p:txBody>
          <a:bodyPr/>
          <a:lstStyle/>
          <a:p>
            <a:pPr marL="0" indent="0" eaLnBrk="1" hangingPunct="1">
              <a:lnSpc>
                <a:spcPct val="200000"/>
              </a:lnSpc>
              <a:buFont typeface="Arial" panose="020B0604020202090204" pitchFamily="34" charset="0"/>
              <a:buNone/>
            </a:pPr>
            <a:r>
              <a:rPr lang="zh-CN" altLang="en-US"/>
              <a:t>   </a:t>
            </a:r>
            <a:r>
              <a:rPr lang="zh-CN" altLang="en-US" b="1"/>
              <a:t>（一）经济全球化    </a:t>
            </a:r>
          </a:p>
          <a:p>
            <a:pPr marL="0" indent="0" eaLnBrk="1" hangingPunct="1">
              <a:lnSpc>
                <a:spcPct val="200000"/>
              </a:lnSpc>
              <a:buFont typeface="Arial" panose="020B0604020202090204" pitchFamily="34" charset="0"/>
              <a:buNone/>
            </a:pPr>
            <a:r>
              <a:rPr lang="zh-CN" altLang="en-US" b="1"/>
              <a:t>     </a:t>
            </a:r>
            <a:r>
              <a:rPr lang="en-US" altLang="zh-CN" b="1"/>
              <a:t>1</a:t>
            </a:r>
            <a:r>
              <a:rPr lang="zh-CN" altLang="en-US" b="1"/>
              <a:t>．定义：经济全球化是经济活动的全球扩张、融合的过程，是各国经济活动从国内走向全球，在全球范围内实现社会化的过程。</a:t>
            </a:r>
          </a:p>
          <a:p>
            <a:pPr marL="0" indent="0" eaLnBrk="1" hangingPunct="1">
              <a:lnSpc>
                <a:spcPct val="200000"/>
              </a:lnSpc>
              <a:buFont typeface="Arial" panose="020B0604020202090204" pitchFamily="34" charset="0"/>
              <a:buNone/>
            </a:pPr>
            <a:r>
              <a:rPr lang="zh-CN" altLang="en-US" b="1"/>
              <a:t>      </a:t>
            </a:r>
            <a:r>
              <a:rPr lang="en-US" altLang="zh-CN" b="1"/>
              <a:t>2</a:t>
            </a:r>
            <a:r>
              <a:rPr lang="zh-CN" altLang="en-US" b="1"/>
              <a:t>．商品流、资金流、技术流、信息流、人员流五流并举。</a:t>
            </a:r>
            <a:endParaRPr lang="en-US" altLang="zh-CN" b="1"/>
          </a:p>
          <a:p>
            <a:pPr marL="0" indent="0" eaLnBrk="1" hangingPunct="1">
              <a:lnSpc>
                <a:spcPct val="200000"/>
              </a:lnSpc>
              <a:buFont typeface="Arial" panose="020B0604020202090204" pitchFamily="34" charset="0"/>
              <a:buNone/>
            </a:pPr>
            <a:r>
              <a:rPr lang="zh-CN" altLang="en-US" b="1"/>
              <a:t>            </a:t>
            </a:r>
          </a:p>
        </p:txBody>
      </p:sp>
    </p:spTree>
    <p:custDataLst>
      <p:tags r:id="rId1"/>
    </p:custData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noChangeArrowheads="1"/>
          </p:cNvSpPr>
          <p:nvPr>
            <p:ph type="title"/>
          </p:nvPr>
        </p:nvSpPr>
        <p:spPr>
          <a:xfrm>
            <a:off x="838200" y="755650"/>
            <a:ext cx="10515600" cy="973138"/>
          </a:xfrm>
        </p:spPr>
        <p:txBody>
          <a:bodyPr anchor="t"/>
          <a:lstStyle/>
          <a:p>
            <a:pPr eaLnBrk="1" hangingPunct="1"/>
            <a:r>
              <a:rPr lang="zh-CN" altLang="en-US" sz="3800">
                <a:solidFill>
                  <a:srgbClr val="C00000"/>
                </a:solidFill>
              </a:rPr>
              <a:t>二、经济全球化下的对外开放实践</a:t>
            </a:r>
            <a:endParaRPr lang="zh-CN" altLang="en-US" sz="3800"/>
          </a:p>
        </p:txBody>
      </p:sp>
      <p:sp>
        <p:nvSpPr>
          <p:cNvPr id="229378" name="Rectangle 3"/>
          <p:cNvSpPr>
            <a:spLocks noGrp="1" noChangeArrowheads="1"/>
          </p:cNvSpPr>
          <p:nvPr>
            <p:ph idx="1"/>
          </p:nvPr>
        </p:nvSpPr>
        <p:spPr>
          <a:xfrm>
            <a:off x="1608138" y="1620838"/>
            <a:ext cx="10514012" cy="4179887"/>
          </a:xfrm>
        </p:spPr>
        <p:txBody>
          <a:bodyPr/>
          <a:lstStyle/>
          <a:p>
            <a:pPr marL="0" indent="0" eaLnBrk="1" hangingPunct="1">
              <a:lnSpc>
                <a:spcPct val="160000"/>
              </a:lnSpc>
              <a:buFont typeface="Arial" panose="020B0604020202090204" pitchFamily="34" charset="0"/>
              <a:buNone/>
            </a:pPr>
            <a:r>
              <a:rPr lang="zh-CN" altLang="en-US"/>
              <a:t>   </a:t>
            </a:r>
            <a:r>
              <a:rPr lang="zh-CN" altLang="en-US" b="1"/>
              <a:t>（一）经济全球化    </a:t>
            </a:r>
          </a:p>
          <a:p>
            <a:pPr marL="0" indent="0" eaLnBrk="1" hangingPunct="1">
              <a:lnSpc>
                <a:spcPct val="160000"/>
              </a:lnSpc>
              <a:buFont typeface="Arial" panose="020B0604020202090204" pitchFamily="34" charset="0"/>
              <a:buNone/>
            </a:pPr>
            <a:r>
              <a:rPr lang="zh-CN" altLang="en-US" b="1"/>
              <a:t>     </a:t>
            </a:r>
            <a:r>
              <a:rPr lang="en-US" altLang="zh-CN" b="1"/>
              <a:t>3</a:t>
            </a:r>
            <a:r>
              <a:rPr lang="zh-CN" altLang="en-US" b="1"/>
              <a:t>．当前的特征</a:t>
            </a:r>
            <a:r>
              <a:rPr lang="en-US" altLang="zh-CN" b="1"/>
              <a:t>——</a:t>
            </a:r>
            <a:r>
              <a:rPr lang="zh-CN" altLang="en-US" b="1"/>
              <a:t>国际贸易和投资的规模与影响迅速上升；</a:t>
            </a:r>
          </a:p>
          <a:p>
            <a:pPr marL="0" indent="0" eaLnBrk="1" hangingPunct="1">
              <a:lnSpc>
                <a:spcPct val="160000"/>
              </a:lnSpc>
              <a:buFont typeface="Arial" panose="020B0604020202090204" pitchFamily="34" charset="0"/>
              <a:buNone/>
            </a:pPr>
            <a:r>
              <a:rPr lang="zh-CN" altLang="en-US" b="1"/>
              <a:t>                                    发展中经济体的参与度不断提高；</a:t>
            </a:r>
          </a:p>
          <a:p>
            <a:pPr marL="0" indent="0" eaLnBrk="1" hangingPunct="1">
              <a:lnSpc>
                <a:spcPct val="160000"/>
              </a:lnSpc>
              <a:buFont typeface="Arial" panose="020B0604020202090204" pitchFamily="34" charset="0"/>
              <a:buNone/>
            </a:pPr>
            <a:r>
              <a:rPr lang="zh-CN" altLang="en-US" b="1"/>
              <a:t>                                     国家间的联系以产业转移为纽带；</a:t>
            </a:r>
          </a:p>
          <a:p>
            <a:pPr marL="0" indent="0" eaLnBrk="1" hangingPunct="1">
              <a:lnSpc>
                <a:spcPct val="160000"/>
              </a:lnSpc>
              <a:buFont typeface="Arial" panose="020B0604020202090204" pitchFamily="34" charset="0"/>
              <a:buNone/>
            </a:pPr>
            <a:r>
              <a:rPr lang="zh-CN" altLang="en-US" b="1"/>
              <a:t>                                     产品贸易、服务贸易与国际投资间的依存度增加；      </a:t>
            </a:r>
          </a:p>
          <a:p>
            <a:pPr marL="0" indent="0" eaLnBrk="1" hangingPunct="1">
              <a:lnSpc>
                <a:spcPct val="160000"/>
              </a:lnSpc>
              <a:buFont typeface="Arial" panose="020B0604020202090204" pitchFamily="34" charset="0"/>
              <a:buNone/>
            </a:pPr>
            <a:r>
              <a:rPr lang="zh-CN" altLang="en-US" b="1"/>
              <a:t>                                     深度一体化的国际合作</a:t>
            </a:r>
            <a:r>
              <a:rPr lang="en-US" altLang="zh-CN" b="1"/>
              <a:t>        </a:t>
            </a:r>
          </a:p>
        </p:txBody>
      </p:sp>
    </p:spTree>
    <p:custDataLst>
      <p:tags r:id="rId1"/>
    </p:custData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ChangeArrowheads="1"/>
          </p:cNvSpPr>
          <p:nvPr>
            <p:ph type="title"/>
          </p:nvPr>
        </p:nvSpPr>
        <p:spPr/>
        <p:txBody>
          <a:bodyPr/>
          <a:lstStyle/>
          <a:p>
            <a:pPr eaLnBrk="1" hangingPunct="1"/>
            <a:r>
              <a:rPr lang="zh-CN" altLang="en-US"/>
              <a:t>成因</a:t>
            </a:r>
          </a:p>
        </p:txBody>
      </p:sp>
      <p:sp>
        <p:nvSpPr>
          <p:cNvPr id="230402" name="Rectangle 3"/>
          <p:cNvSpPr>
            <a:spLocks noGrp="1" noChangeArrowheads="1"/>
          </p:cNvSpPr>
          <p:nvPr>
            <p:ph type="body" idx="1"/>
          </p:nvPr>
        </p:nvSpPr>
        <p:spPr>
          <a:xfrm>
            <a:off x="1822450" y="1720850"/>
            <a:ext cx="8424863" cy="5137150"/>
          </a:xfrm>
        </p:spPr>
        <p:txBody>
          <a:bodyPr/>
          <a:lstStyle/>
          <a:p>
            <a:pPr eaLnBrk="1" hangingPunct="1">
              <a:lnSpc>
                <a:spcPct val="150000"/>
              </a:lnSpc>
              <a:buFont typeface="Wingdings" panose="05000000000000000000" pitchFamily="2" charset="2"/>
              <a:buNone/>
            </a:pPr>
            <a:r>
              <a:rPr lang="zh-CN" altLang="en-US" sz="1900">
                <a:solidFill>
                  <a:srgbClr val="009900"/>
                </a:solidFill>
              </a:rPr>
              <a:t>◆</a:t>
            </a:r>
            <a:r>
              <a:rPr lang="zh-CN" altLang="en-US">
                <a:solidFill>
                  <a:srgbClr val="009900"/>
                </a:solidFill>
                <a:latin typeface="楷体_GB2312"/>
              </a:rPr>
              <a:t>世界各国</a:t>
            </a:r>
            <a:r>
              <a:rPr lang="zh-CN" altLang="en-US" u="sng">
                <a:solidFill>
                  <a:schemeClr val="accent2"/>
                </a:solidFill>
                <a:latin typeface="楷体_GB2312"/>
              </a:rPr>
              <a:t>经济体制的趋同化</a:t>
            </a:r>
            <a:r>
              <a:rPr lang="zh-CN" altLang="en-US">
                <a:solidFill>
                  <a:srgbClr val="009900"/>
                </a:solidFill>
                <a:latin typeface="楷体_GB2312"/>
              </a:rPr>
              <a:t>消除了体制障碍；</a:t>
            </a:r>
          </a:p>
          <a:p>
            <a:pPr eaLnBrk="1" hangingPunct="1">
              <a:lnSpc>
                <a:spcPct val="150000"/>
              </a:lnSpc>
              <a:buFont typeface="Wingdings" panose="05000000000000000000" pitchFamily="2" charset="2"/>
              <a:buNone/>
            </a:pPr>
            <a:r>
              <a:rPr lang="zh-CN" altLang="en-US">
                <a:solidFill>
                  <a:srgbClr val="009900"/>
                </a:solidFill>
              </a:rPr>
              <a:t>◆</a:t>
            </a:r>
            <a:r>
              <a:rPr lang="zh-CN" altLang="en-US">
                <a:solidFill>
                  <a:srgbClr val="009900"/>
                </a:solidFill>
                <a:latin typeface="楷体_GB2312"/>
              </a:rPr>
              <a:t>微观经济主体的趋利性动机推动了经济全球化发展；</a:t>
            </a:r>
          </a:p>
          <a:p>
            <a:pPr eaLnBrk="1" hangingPunct="1">
              <a:lnSpc>
                <a:spcPct val="150000"/>
              </a:lnSpc>
              <a:buFont typeface="Wingdings" panose="05000000000000000000" pitchFamily="2" charset="2"/>
              <a:buNone/>
            </a:pPr>
            <a:r>
              <a:rPr lang="zh-CN" altLang="en-US"/>
              <a:t>◆</a:t>
            </a:r>
            <a:r>
              <a:rPr lang="zh-CN" altLang="en-US">
                <a:latin typeface="楷体_GB2312"/>
              </a:rPr>
              <a:t>科学技术的进步降低了远距离控制的成本；</a:t>
            </a:r>
          </a:p>
          <a:p>
            <a:pPr eaLnBrk="1" hangingPunct="1">
              <a:lnSpc>
                <a:spcPct val="150000"/>
              </a:lnSpc>
              <a:buFontTx/>
              <a:buNone/>
            </a:pPr>
            <a:r>
              <a:rPr lang="zh-CN" altLang="en-US"/>
              <a:t>◆</a:t>
            </a:r>
            <a:r>
              <a:rPr lang="zh-CN" altLang="en-US">
                <a:latin typeface="楷体_GB2312"/>
              </a:rPr>
              <a:t>国际贸易自由化程度提高，为国际贸易发展扫清障碍。</a:t>
            </a:r>
          </a:p>
          <a:p>
            <a:pPr eaLnBrk="1" hangingPunct="1">
              <a:lnSpc>
                <a:spcPct val="150000"/>
              </a:lnSpc>
              <a:buFontTx/>
              <a:buNone/>
            </a:pPr>
            <a:r>
              <a:rPr lang="zh-CN" altLang="en-US"/>
              <a:t>◆</a:t>
            </a:r>
            <a:r>
              <a:rPr lang="zh-CN" altLang="en-US">
                <a:latin typeface="楷体_GB2312"/>
              </a:rPr>
              <a:t>新技术革命引起了世界范围内的产业结构调整。</a:t>
            </a:r>
          </a:p>
          <a:p>
            <a:pPr eaLnBrk="1" hangingPunct="1">
              <a:lnSpc>
                <a:spcPct val="115000"/>
              </a:lnSpc>
            </a:pPr>
            <a:endParaRPr lang="zh-CN" altLang="en-US"/>
          </a:p>
        </p:txBody>
      </p:sp>
    </p:spTree>
    <p:custDataLst>
      <p:tags r:id="rId1"/>
    </p:custData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2506927" y="947935"/>
            <a:ext cx="7880086" cy="5910065"/>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kumimoji="1" lang="zh-CN" altLang="en-US" dirty="0"/>
              <a:t>内容</a:t>
            </a:r>
          </a:p>
        </p:txBody>
      </p:sp>
      <p:sp>
        <p:nvSpPr>
          <p:cNvPr id="7" name="圆角矩形 6"/>
          <p:cNvSpPr/>
          <p:nvPr/>
        </p:nvSpPr>
        <p:spPr>
          <a:xfrm>
            <a:off x="4129088" y="1643063"/>
            <a:ext cx="4343400" cy="500062"/>
          </a:xfrm>
          <a:prstGeom prst="roundRect">
            <a:avLst/>
          </a:prstGeom>
          <a:solidFill>
            <a:srgbClr val="7030A0"/>
          </a:solidFill>
          <a:ln w="63500" cap="flat" cmpd="sng">
            <a:solidFill>
              <a:srgbClr val="7030A0"/>
            </a:solidFill>
            <a:miter lim="800000"/>
          </a:ln>
        </p:spPr>
        <p:txBody>
          <a:bodyPr rtlCol="0" anchor="ctr"/>
          <a:lstStyle/>
          <a:p>
            <a:pPr algn="ctr"/>
            <a:endParaRPr kumimoji="1" lang="zh-CN" altLang="en-US">
              <a:solidFill>
                <a:schemeClr val="tx1"/>
              </a:solidFill>
              <a:latin typeface="Arail" charset="0"/>
              <a:ea typeface="Arail" charset="0"/>
              <a:cs typeface="Arail" charset="0"/>
            </a:endParaRPr>
          </a:p>
        </p:txBody>
      </p:sp>
    </p:spTree>
    <p:custDataLst>
      <p:tags r:id="rId1"/>
    </p:custData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024" y="-10783"/>
            <a:ext cx="9744075" cy="6868783"/>
          </a:xfrm>
          <a:prstGeom prst="rect">
            <a:avLst/>
          </a:prstGeom>
        </p:spPr>
      </p:pic>
    </p:spTree>
    <p:custDataLst>
      <p:tags r:id="rId1"/>
    </p:custData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Grp="1" noChangeArrowheads="1"/>
          </p:cNvSpPr>
          <p:nvPr>
            <p:ph type="title"/>
          </p:nvPr>
        </p:nvSpPr>
        <p:spPr/>
        <p:txBody>
          <a:bodyPr/>
          <a:lstStyle/>
          <a:p>
            <a:pPr eaLnBrk="1" hangingPunct="1"/>
            <a:r>
              <a:rPr lang="zh-CN" altLang="en-US"/>
              <a:t>全球化对资源的重新配置</a:t>
            </a:r>
          </a:p>
        </p:txBody>
      </p:sp>
      <p:sp>
        <p:nvSpPr>
          <p:cNvPr id="237570" name="Rectangle 3"/>
          <p:cNvSpPr>
            <a:spLocks noGrp="1" noChangeArrowheads="1"/>
          </p:cNvSpPr>
          <p:nvPr>
            <p:ph type="body" idx="1"/>
          </p:nvPr>
        </p:nvSpPr>
        <p:spPr>
          <a:xfrm>
            <a:off x="1608138" y="1998663"/>
            <a:ext cx="9745662" cy="4178300"/>
          </a:xfrm>
        </p:spPr>
        <p:txBody>
          <a:bodyPr/>
          <a:lstStyle/>
          <a:p>
            <a:pPr eaLnBrk="1" hangingPunct="1">
              <a:buFontTx/>
              <a:buNone/>
            </a:pPr>
            <a:endParaRPr lang="zh-CN" altLang="en-US"/>
          </a:p>
          <a:p>
            <a:pPr eaLnBrk="1" hangingPunct="1">
              <a:lnSpc>
                <a:spcPct val="125000"/>
              </a:lnSpc>
              <a:buFontTx/>
              <a:buNone/>
            </a:pPr>
            <a:r>
              <a:rPr lang="zh-CN" altLang="en-US"/>
              <a:t>经济全球化的最大好处是实现了世界资源的最优配置，达到了以最有利的生产条件，在最有利的市场销售这一世界经济发展的最优状态。为发达垄断资本主义国家提供了产品销售市场、资本投资市场和廉价资源；为发展中国家引进技术，参与国际分工，发展对外贸易，推动国内经济的市场化提供了历史机遇。</a:t>
            </a:r>
          </a:p>
          <a:p>
            <a:pPr eaLnBrk="1" hangingPunct="1">
              <a:buFontTx/>
              <a:buNone/>
            </a:pPr>
            <a:endParaRPr lang="zh-CN" altLang="en-US"/>
          </a:p>
          <a:p>
            <a:pPr eaLnBrk="1" hangingPunct="1">
              <a:buFontTx/>
              <a:buNone/>
            </a:pPr>
            <a:endParaRPr lang="zh-CN" altLang="en-US"/>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3"/>
          <a:stretch>
            <a:fillRect/>
          </a:stretch>
        </p:blipFill>
        <p:spPr>
          <a:xfrm>
            <a:off x="0" y="0"/>
            <a:ext cx="7928610" cy="6867525"/>
          </a:xfrm>
          <a:prstGeom prst="rect">
            <a:avLst/>
          </a:prstGeom>
        </p:spPr>
      </p:pic>
      <p:sp>
        <p:nvSpPr>
          <p:cNvPr id="5" name="圆角矩形 4"/>
          <p:cNvSpPr/>
          <p:nvPr/>
        </p:nvSpPr>
        <p:spPr>
          <a:xfrm>
            <a:off x="8294370" y="377825"/>
            <a:ext cx="2894965" cy="1155065"/>
          </a:xfrm>
          <a:prstGeom prst="roundRect">
            <a:avLst/>
          </a:prstGeom>
          <a:noFill/>
          <a:ln w="63500" cap="flat" cmpd="sng">
            <a:solidFill>
              <a:schemeClr val="accent1"/>
            </a:solidFill>
            <a:miter lim="800000"/>
          </a:ln>
        </p:spPr>
        <p:txBody>
          <a:bodyPr anchor="ctr"/>
          <a:lstStyle/>
          <a:p>
            <a:pPr algn="ctr"/>
            <a:r>
              <a:rPr lang="zh-CN" altLang="en-US" sz="2400" b="1">
                <a:solidFill>
                  <a:srgbClr val="C00000"/>
                </a:solidFill>
                <a:latin typeface="Arail" charset="0"/>
                <a:ea typeface="Arail" charset="0"/>
                <a:cs typeface="Arail" charset="0"/>
              </a:rPr>
              <a:t>疫情对</a:t>
            </a:r>
            <a:r>
              <a:rPr lang="en-US" altLang="zh-CN" sz="2400" b="1">
                <a:solidFill>
                  <a:srgbClr val="C00000"/>
                </a:solidFill>
                <a:latin typeface="Arail" charset="0"/>
                <a:ea typeface="Arail" charset="0"/>
                <a:cs typeface="Arail" charset="0"/>
              </a:rPr>
              <a:t>GDP</a:t>
            </a:r>
            <a:r>
              <a:rPr lang="zh-CN" altLang="en-US" sz="2400" b="1">
                <a:solidFill>
                  <a:srgbClr val="C00000"/>
                </a:solidFill>
                <a:latin typeface="Arail" charset="0"/>
                <a:ea typeface="Arail" charset="0"/>
                <a:cs typeface="Arail" charset="0"/>
              </a:rPr>
              <a:t>的影响</a:t>
            </a:r>
          </a:p>
        </p:txBody>
      </p:sp>
    </p:spTree>
    <p:custDataLst>
      <p:tags r:id="rId1"/>
    </p:custData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p:nvPr>
        </p:nvSpPr>
        <p:spPr/>
        <p:txBody>
          <a:bodyPr/>
          <a:lstStyle/>
          <a:p>
            <a:pPr eaLnBrk="1" hangingPunct="1"/>
            <a:r>
              <a:rPr lang="zh-CN" altLang="en-US" dirty="0"/>
              <a:t>全球化更有利于发达国家</a:t>
            </a:r>
          </a:p>
        </p:txBody>
      </p:sp>
      <p:sp>
        <p:nvSpPr>
          <p:cNvPr id="120835" name="Rectangle 3"/>
          <p:cNvSpPr>
            <a:spLocks noGrp="1" noChangeArrowheads="1"/>
          </p:cNvSpPr>
          <p:nvPr>
            <p:ph type="body" idx="1"/>
          </p:nvPr>
        </p:nvSpPr>
        <p:spPr>
          <a:xfrm>
            <a:off x="1933575" y="1338263"/>
            <a:ext cx="8577263" cy="5262562"/>
          </a:xfrm>
        </p:spPr>
        <p:txBody>
          <a:bodyPr rtlCol="0">
            <a:normAutofit lnSpcReduction="10000"/>
          </a:bodyPr>
          <a:lstStyle/>
          <a:p>
            <a:pPr eaLnBrk="1" fontAlgn="auto" hangingPunct="1">
              <a:lnSpc>
                <a:spcPct val="80000"/>
              </a:lnSpc>
              <a:spcAft>
                <a:spcPts val="0"/>
              </a:spcAft>
              <a:buFontTx/>
              <a:buNone/>
              <a:defRPr/>
            </a:pPr>
            <a:r>
              <a:rPr lang="zh-CN" altLang="en-US" b="1" dirty="0">
                <a:solidFill>
                  <a:srgbClr val="C00000"/>
                </a:solidFill>
                <a:latin typeface="黑体" panose="02010609060101010101" pitchFamily="49" charset="-122"/>
              </a:rPr>
              <a:t>真实面目</a:t>
            </a:r>
            <a:r>
              <a:rPr lang="en-US" altLang="zh-CN" b="1" dirty="0">
                <a:solidFill>
                  <a:srgbClr val="C00000"/>
                </a:solidFill>
                <a:latin typeface="宋体" panose="02010600030101010101" pitchFamily="2" charset="-122"/>
              </a:rPr>
              <a:t>——</a:t>
            </a:r>
            <a:endParaRPr lang="en-US" altLang="zh-CN" b="1" dirty="0">
              <a:solidFill>
                <a:srgbClr val="C00000"/>
              </a:solidFill>
              <a:latin typeface="黑体" panose="02010609060101010101" pitchFamily="49" charset="-122"/>
            </a:endParaRPr>
          </a:p>
          <a:p>
            <a:pPr eaLnBrk="1" fontAlgn="auto" hangingPunct="1">
              <a:spcAft>
                <a:spcPts val="0"/>
              </a:spcAft>
              <a:buFontTx/>
              <a:buNone/>
              <a:defRPr/>
            </a:pPr>
            <a:r>
              <a:rPr lang="en-US" altLang="zh-CN" dirty="0">
                <a:solidFill>
                  <a:schemeClr val="tx1">
                    <a:lumMod val="75000"/>
                    <a:lumOff val="25000"/>
                  </a:schemeClr>
                </a:solidFill>
                <a:latin typeface="黑体" panose="02010609060101010101" pitchFamily="49" charset="-122"/>
              </a:rPr>
              <a:t>A</a:t>
            </a:r>
            <a:r>
              <a:rPr lang="zh-CN" altLang="en-US" dirty="0">
                <a:solidFill>
                  <a:schemeClr val="tx1">
                    <a:lumMod val="75000"/>
                    <a:lumOff val="25000"/>
                  </a:schemeClr>
                </a:solidFill>
                <a:latin typeface="黑体" panose="02010609060101010101" pitchFamily="49" charset="-122"/>
              </a:rPr>
              <a:t>、</a:t>
            </a:r>
            <a:r>
              <a:rPr lang="en-US" altLang="zh-CN" dirty="0">
                <a:solidFill>
                  <a:schemeClr val="tx1">
                    <a:lumMod val="75000"/>
                    <a:lumOff val="25000"/>
                  </a:schemeClr>
                </a:solidFill>
                <a:latin typeface="黑体" panose="02010609060101010101" pitchFamily="49" charset="-122"/>
              </a:rPr>
              <a:t>OECD(</a:t>
            </a:r>
            <a:r>
              <a:rPr lang="zh-CN" altLang="en-US" dirty="0">
                <a:solidFill>
                  <a:schemeClr val="tx1">
                    <a:lumMod val="75000"/>
                    <a:lumOff val="25000"/>
                  </a:schemeClr>
                </a:solidFill>
                <a:latin typeface="黑体" panose="02010609060101010101" pitchFamily="49" charset="-122"/>
              </a:rPr>
              <a:t>由</a:t>
            </a:r>
            <a:r>
              <a:rPr lang="en-US" altLang="zh-CN" dirty="0">
                <a:solidFill>
                  <a:schemeClr val="tx1">
                    <a:lumMod val="75000"/>
                    <a:lumOff val="25000"/>
                  </a:schemeClr>
                </a:solidFill>
                <a:latin typeface="黑体" panose="02010609060101010101" pitchFamily="49" charset="-122"/>
              </a:rPr>
              <a:t>29</a:t>
            </a:r>
            <a:r>
              <a:rPr lang="zh-CN" altLang="en-US" dirty="0">
                <a:solidFill>
                  <a:schemeClr val="tx1">
                    <a:lumMod val="75000"/>
                    <a:lumOff val="25000"/>
                  </a:schemeClr>
                </a:solidFill>
                <a:latin typeface="黑体" panose="02010609060101010101" pitchFamily="49" charset="-122"/>
              </a:rPr>
              <a:t>个发达国家组成的</a:t>
            </a:r>
            <a:r>
              <a:rPr lang="zh-CN" altLang="en-US" dirty="0">
                <a:solidFill>
                  <a:schemeClr val="tx1">
                    <a:lumMod val="75000"/>
                    <a:lumOff val="25000"/>
                  </a:schemeClr>
                </a:solidFill>
                <a:latin typeface="宋体" panose="02010600030101010101" pitchFamily="2" charset="-122"/>
              </a:rPr>
              <a:t>“</a:t>
            </a:r>
            <a:r>
              <a:rPr lang="zh-CN" altLang="en-US" dirty="0">
                <a:solidFill>
                  <a:schemeClr val="tx1">
                    <a:lumMod val="75000"/>
                    <a:lumOff val="25000"/>
                  </a:schemeClr>
                </a:solidFill>
                <a:latin typeface="黑体" panose="02010609060101010101" pitchFamily="49" charset="-122"/>
              </a:rPr>
              <a:t>经合组织</a:t>
            </a:r>
            <a:r>
              <a:rPr lang="zh-CN" altLang="en-US" dirty="0">
                <a:solidFill>
                  <a:schemeClr val="tx1">
                    <a:lumMod val="75000"/>
                    <a:lumOff val="25000"/>
                  </a:schemeClr>
                </a:solidFill>
                <a:latin typeface="宋体" panose="02010600030101010101" pitchFamily="2" charset="-122"/>
              </a:rPr>
              <a:t>”</a:t>
            </a:r>
            <a:r>
              <a:rPr lang="zh-CN" altLang="en-US" dirty="0">
                <a:solidFill>
                  <a:schemeClr val="tx1">
                    <a:lumMod val="75000"/>
                    <a:lumOff val="25000"/>
                  </a:schemeClr>
                </a:solidFill>
                <a:latin typeface="黑体" panose="02010609060101010101" pitchFamily="49" charset="-122"/>
              </a:rPr>
              <a:t>，外号</a:t>
            </a:r>
            <a:r>
              <a:rPr lang="zh-CN" altLang="en-US" dirty="0">
                <a:solidFill>
                  <a:schemeClr val="tx1">
                    <a:lumMod val="75000"/>
                    <a:lumOff val="25000"/>
                  </a:schemeClr>
                </a:solidFill>
                <a:latin typeface="宋体" panose="02010600030101010101" pitchFamily="2" charset="-122"/>
              </a:rPr>
              <a:t>“</a:t>
            </a:r>
            <a:r>
              <a:rPr lang="zh-CN" altLang="en-US" dirty="0">
                <a:solidFill>
                  <a:schemeClr val="tx1">
                    <a:lumMod val="75000"/>
                    <a:lumOff val="25000"/>
                  </a:schemeClr>
                </a:solidFill>
                <a:latin typeface="黑体" panose="02010609060101010101" pitchFamily="49" charset="-122"/>
              </a:rPr>
              <a:t>富国俱乐部</a:t>
            </a:r>
            <a:r>
              <a:rPr lang="zh-CN" altLang="en-US" dirty="0">
                <a:solidFill>
                  <a:schemeClr val="tx1">
                    <a:lumMod val="75000"/>
                    <a:lumOff val="25000"/>
                  </a:schemeClr>
                </a:solidFill>
                <a:latin typeface="宋体" panose="02010600030101010101" pitchFamily="2" charset="-122"/>
              </a:rPr>
              <a:t>”</a:t>
            </a:r>
            <a:r>
              <a:rPr lang="en-US" altLang="zh-CN" dirty="0">
                <a:solidFill>
                  <a:schemeClr val="tx1">
                    <a:lumMod val="75000"/>
                    <a:lumOff val="25000"/>
                  </a:schemeClr>
                </a:solidFill>
                <a:latin typeface="黑体" panose="02010609060101010101" pitchFamily="49" charset="-122"/>
              </a:rPr>
              <a:t>)</a:t>
            </a:r>
            <a:r>
              <a:rPr lang="zh-CN" altLang="en-US" dirty="0">
                <a:solidFill>
                  <a:schemeClr val="tx1">
                    <a:lumMod val="75000"/>
                    <a:lumOff val="25000"/>
                  </a:schemeClr>
                </a:solidFill>
                <a:latin typeface="黑体" panose="02010609060101010101" pitchFamily="49" charset="-122"/>
              </a:rPr>
              <a:t>公开承认：</a:t>
            </a:r>
            <a:r>
              <a:rPr lang="zh-CN" altLang="en-US" dirty="0">
                <a:solidFill>
                  <a:schemeClr val="tx1">
                    <a:lumMod val="75000"/>
                    <a:lumOff val="25000"/>
                  </a:schemeClr>
                </a:solidFill>
                <a:latin typeface="宋体" panose="02010600030101010101" pitchFamily="2" charset="-122"/>
              </a:rPr>
              <a:t>“</a:t>
            </a:r>
            <a:r>
              <a:rPr lang="zh-CN" altLang="en-US" dirty="0">
                <a:solidFill>
                  <a:schemeClr val="tx1">
                    <a:lumMod val="75000"/>
                    <a:lumOff val="25000"/>
                  </a:schemeClr>
                </a:solidFill>
                <a:latin typeface="黑体" panose="02010609060101010101" pitchFamily="49" charset="-122"/>
              </a:rPr>
              <a:t>经济全球化，是处于美国主导之下的</a:t>
            </a:r>
            <a:r>
              <a:rPr lang="zh-CN" altLang="en-US" dirty="0">
                <a:solidFill>
                  <a:schemeClr val="tx1">
                    <a:lumMod val="75000"/>
                    <a:lumOff val="25000"/>
                  </a:schemeClr>
                </a:solidFill>
                <a:latin typeface="宋体" panose="02010600030101010101" pitchFamily="2" charset="-122"/>
              </a:rPr>
              <a:t>”</a:t>
            </a:r>
            <a:r>
              <a:rPr lang="zh-CN" altLang="en-US" dirty="0">
                <a:solidFill>
                  <a:schemeClr val="tx1">
                    <a:lumMod val="75000"/>
                    <a:lumOff val="25000"/>
                  </a:schemeClr>
                </a:solidFill>
                <a:latin typeface="黑体" panose="02010609060101010101" pitchFamily="49" charset="-122"/>
              </a:rPr>
              <a:t>。</a:t>
            </a:r>
          </a:p>
          <a:p>
            <a:pPr eaLnBrk="1" fontAlgn="auto" hangingPunct="1">
              <a:spcAft>
                <a:spcPts val="0"/>
              </a:spcAft>
              <a:buFontTx/>
              <a:buNone/>
              <a:defRPr/>
            </a:pPr>
            <a:r>
              <a:rPr lang="en-US" altLang="zh-CN" dirty="0">
                <a:solidFill>
                  <a:schemeClr val="tx1">
                    <a:lumMod val="75000"/>
                    <a:lumOff val="25000"/>
                  </a:schemeClr>
                </a:solidFill>
                <a:latin typeface="黑体" panose="02010609060101010101" pitchFamily="49" charset="-122"/>
              </a:rPr>
              <a:t>B</a:t>
            </a:r>
            <a:r>
              <a:rPr lang="zh-CN" altLang="en-US" dirty="0">
                <a:solidFill>
                  <a:schemeClr val="tx1">
                    <a:lumMod val="75000"/>
                    <a:lumOff val="25000"/>
                  </a:schemeClr>
                </a:solidFill>
                <a:latin typeface="黑体" panose="02010609060101010101" pitchFamily="49" charset="-122"/>
              </a:rPr>
              <a:t>、美国前国务卿基辛格在</a:t>
            </a:r>
            <a:r>
              <a:rPr lang="en-US" altLang="zh-CN" dirty="0">
                <a:solidFill>
                  <a:schemeClr val="tx1">
                    <a:lumMod val="75000"/>
                    <a:lumOff val="25000"/>
                  </a:schemeClr>
                </a:solidFill>
                <a:latin typeface="黑体" panose="02010609060101010101" pitchFamily="49" charset="-122"/>
              </a:rPr>
              <a:t>2000</a:t>
            </a:r>
            <a:r>
              <a:rPr lang="zh-CN" altLang="en-US" dirty="0">
                <a:solidFill>
                  <a:schemeClr val="tx1">
                    <a:lumMod val="75000"/>
                    <a:lumOff val="25000"/>
                  </a:schemeClr>
                </a:solidFill>
                <a:latin typeface="黑体" panose="02010609060101010101" pitchFamily="49" charset="-122"/>
              </a:rPr>
              <a:t>年</a:t>
            </a:r>
            <a:r>
              <a:rPr lang="en-US" altLang="zh-CN" dirty="0">
                <a:solidFill>
                  <a:schemeClr val="tx1">
                    <a:lumMod val="75000"/>
                    <a:lumOff val="25000"/>
                  </a:schemeClr>
                </a:solidFill>
                <a:latin typeface="黑体" panose="02010609060101010101" pitchFamily="49" charset="-122"/>
              </a:rPr>
              <a:t>8</a:t>
            </a:r>
            <a:r>
              <a:rPr lang="zh-CN" altLang="en-US" dirty="0">
                <a:solidFill>
                  <a:schemeClr val="tx1">
                    <a:lumMod val="75000"/>
                    <a:lumOff val="25000"/>
                  </a:schemeClr>
                </a:solidFill>
                <a:latin typeface="黑体" panose="02010609060101010101" pitchFamily="49" charset="-122"/>
              </a:rPr>
              <a:t>月的一次谈话中说，</a:t>
            </a:r>
            <a:r>
              <a:rPr lang="zh-CN" altLang="en-US" dirty="0">
                <a:solidFill>
                  <a:schemeClr val="tx1">
                    <a:lumMod val="75000"/>
                    <a:lumOff val="25000"/>
                  </a:schemeClr>
                </a:solidFill>
                <a:latin typeface="宋体" panose="02010600030101010101" pitchFamily="2" charset="-122"/>
              </a:rPr>
              <a:t>“</a:t>
            </a:r>
            <a:r>
              <a:rPr lang="zh-CN" altLang="en-US" dirty="0">
                <a:solidFill>
                  <a:schemeClr val="tx1">
                    <a:lumMod val="75000"/>
                    <a:lumOff val="25000"/>
                  </a:schemeClr>
                </a:solidFill>
                <a:latin typeface="黑体" panose="02010609060101010101" pitchFamily="49" charset="-122"/>
              </a:rPr>
              <a:t>经济全球化对美国是好事，对其他国家是坏事，因为它加深了贫</a:t>
            </a:r>
            <a:r>
              <a:rPr lang="en-US" altLang="zh-CN" dirty="0">
                <a:solidFill>
                  <a:schemeClr val="tx1">
                    <a:lumMod val="75000"/>
                    <a:lumOff val="25000"/>
                  </a:schemeClr>
                </a:solidFill>
                <a:latin typeface="黑体" panose="02010609060101010101" pitchFamily="49" charset="-122"/>
              </a:rPr>
              <a:t>(</a:t>
            </a:r>
            <a:r>
              <a:rPr lang="zh-CN" altLang="en-US" dirty="0">
                <a:solidFill>
                  <a:schemeClr val="tx1">
                    <a:lumMod val="75000"/>
                    <a:lumOff val="25000"/>
                  </a:schemeClr>
                </a:solidFill>
                <a:latin typeface="黑体" panose="02010609060101010101" pitchFamily="49" charset="-122"/>
              </a:rPr>
              <a:t>国</a:t>
            </a:r>
            <a:r>
              <a:rPr lang="en-US" altLang="zh-CN" dirty="0">
                <a:solidFill>
                  <a:schemeClr val="tx1">
                    <a:lumMod val="75000"/>
                    <a:lumOff val="25000"/>
                  </a:schemeClr>
                </a:solidFill>
                <a:latin typeface="黑体" panose="02010609060101010101" pitchFamily="49" charset="-122"/>
              </a:rPr>
              <a:t>)</a:t>
            </a:r>
            <a:r>
              <a:rPr lang="zh-CN" altLang="en-US" dirty="0">
                <a:solidFill>
                  <a:schemeClr val="tx1">
                    <a:lumMod val="75000"/>
                    <a:lumOff val="25000"/>
                  </a:schemeClr>
                </a:solidFill>
                <a:latin typeface="黑体" panose="02010609060101010101" pitchFamily="49" charset="-122"/>
              </a:rPr>
              <a:t>富</a:t>
            </a:r>
            <a:r>
              <a:rPr lang="en-US" altLang="zh-CN" dirty="0">
                <a:solidFill>
                  <a:schemeClr val="tx1">
                    <a:lumMod val="75000"/>
                    <a:lumOff val="25000"/>
                  </a:schemeClr>
                </a:solidFill>
                <a:latin typeface="黑体" panose="02010609060101010101" pitchFamily="49" charset="-122"/>
              </a:rPr>
              <a:t>(</a:t>
            </a:r>
            <a:r>
              <a:rPr lang="zh-CN" altLang="en-US" dirty="0">
                <a:solidFill>
                  <a:schemeClr val="tx1">
                    <a:lumMod val="75000"/>
                    <a:lumOff val="25000"/>
                  </a:schemeClr>
                </a:solidFill>
                <a:latin typeface="黑体" panose="02010609060101010101" pitchFamily="49" charset="-122"/>
              </a:rPr>
              <a:t>国</a:t>
            </a:r>
            <a:r>
              <a:rPr lang="en-US" altLang="zh-CN" dirty="0">
                <a:solidFill>
                  <a:schemeClr val="tx1">
                    <a:lumMod val="75000"/>
                    <a:lumOff val="25000"/>
                  </a:schemeClr>
                </a:solidFill>
                <a:latin typeface="黑体" panose="02010609060101010101" pitchFamily="49" charset="-122"/>
              </a:rPr>
              <a:t>)</a:t>
            </a:r>
            <a:r>
              <a:rPr lang="zh-CN" altLang="en-US" dirty="0">
                <a:solidFill>
                  <a:schemeClr val="tx1">
                    <a:lumMod val="75000"/>
                    <a:lumOff val="25000"/>
                  </a:schemeClr>
                </a:solidFill>
                <a:latin typeface="黑体" panose="02010609060101010101" pitchFamily="49" charset="-122"/>
              </a:rPr>
              <a:t>之间的鸿沟</a:t>
            </a:r>
            <a:r>
              <a:rPr lang="zh-CN" altLang="en-US" dirty="0">
                <a:solidFill>
                  <a:schemeClr val="tx1">
                    <a:lumMod val="75000"/>
                    <a:lumOff val="25000"/>
                  </a:schemeClr>
                </a:solidFill>
                <a:latin typeface="宋体" panose="02010600030101010101" pitchFamily="2" charset="-122"/>
              </a:rPr>
              <a:t>”</a:t>
            </a:r>
            <a:r>
              <a:rPr lang="zh-CN" altLang="en-US" dirty="0">
                <a:solidFill>
                  <a:schemeClr val="tx1">
                    <a:lumMod val="75000"/>
                    <a:lumOff val="25000"/>
                  </a:schemeClr>
                </a:solidFill>
                <a:latin typeface="黑体" panose="02010609060101010101" pitchFamily="49" charset="-122"/>
              </a:rPr>
              <a:t>。</a:t>
            </a:r>
          </a:p>
          <a:p>
            <a:pPr eaLnBrk="1" fontAlgn="auto" hangingPunct="1">
              <a:spcAft>
                <a:spcPts val="0"/>
              </a:spcAft>
              <a:buFontTx/>
              <a:buNone/>
              <a:defRPr/>
            </a:pPr>
            <a:r>
              <a:rPr lang="en-US" altLang="zh-CN" dirty="0">
                <a:solidFill>
                  <a:schemeClr val="tx1">
                    <a:lumMod val="75000"/>
                    <a:lumOff val="25000"/>
                  </a:schemeClr>
                </a:solidFill>
                <a:latin typeface="黑体" panose="02010609060101010101" pitchFamily="49" charset="-122"/>
              </a:rPr>
              <a:t>C</a:t>
            </a:r>
            <a:r>
              <a:rPr lang="zh-CN" altLang="en-US" dirty="0">
                <a:solidFill>
                  <a:schemeClr val="tx1">
                    <a:lumMod val="75000"/>
                    <a:lumOff val="25000"/>
                  </a:schemeClr>
                </a:solidFill>
                <a:latin typeface="黑体" panose="02010609060101010101" pitchFamily="49" charset="-122"/>
              </a:rPr>
              <a:t>、世界银行在</a:t>
            </a:r>
            <a:r>
              <a:rPr lang="en-US" altLang="zh-CN" dirty="0">
                <a:solidFill>
                  <a:schemeClr val="tx1">
                    <a:lumMod val="75000"/>
                    <a:lumOff val="25000"/>
                  </a:schemeClr>
                </a:solidFill>
                <a:latin typeface="黑体" panose="02010609060101010101" pitchFamily="49" charset="-122"/>
              </a:rPr>
              <a:t>2000</a:t>
            </a:r>
            <a:r>
              <a:rPr lang="zh-CN" altLang="en-US" dirty="0">
                <a:solidFill>
                  <a:schemeClr val="tx1">
                    <a:lumMod val="75000"/>
                    <a:lumOff val="25000"/>
                  </a:schemeClr>
                </a:solidFill>
                <a:latin typeface="黑体" panose="02010609060101010101" pitchFamily="49" charset="-122"/>
              </a:rPr>
              <a:t>年</a:t>
            </a:r>
            <a:r>
              <a:rPr lang="en-US" altLang="zh-CN" dirty="0">
                <a:solidFill>
                  <a:schemeClr val="tx1">
                    <a:lumMod val="75000"/>
                    <a:lumOff val="25000"/>
                  </a:schemeClr>
                </a:solidFill>
                <a:latin typeface="黑体" panose="02010609060101010101" pitchFamily="49" charset="-122"/>
              </a:rPr>
              <a:t>4</a:t>
            </a:r>
            <a:r>
              <a:rPr lang="zh-CN" altLang="en-US" dirty="0">
                <a:solidFill>
                  <a:schemeClr val="tx1">
                    <a:lumMod val="75000"/>
                    <a:lumOff val="25000"/>
                  </a:schemeClr>
                </a:solidFill>
                <a:latin typeface="黑体" panose="02010609060101010101" pitchFamily="49" charset="-122"/>
              </a:rPr>
              <a:t>月</a:t>
            </a:r>
            <a:r>
              <a:rPr lang="en-US" altLang="zh-CN" dirty="0">
                <a:solidFill>
                  <a:schemeClr val="tx1">
                    <a:lumMod val="75000"/>
                    <a:lumOff val="25000"/>
                  </a:schemeClr>
                </a:solidFill>
                <a:latin typeface="黑体" panose="02010609060101010101" pitchFamily="49" charset="-122"/>
              </a:rPr>
              <a:t>13</a:t>
            </a:r>
            <a:r>
              <a:rPr lang="zh-CN" altLang="en-US" dirty="0">
                <a:solidFill>
                  <a:schemeClr val="tx1">
                    <a:lumMod val="75000"/>
                    <a:lumOff val="25000"/>
                  </a:schemeClr>
                </a:solidFill>
                <a:latin typeface="黑体" panose="02010609060101010101" pitchFamily="49" charset="-122"/>
              </a:rPr>
              <a:t>日发表的</a:t>
            </a:r>
            <a:r>
              <a:rPr lang="en-US" altLang="zh-CN" dirty="0">
                <a:solidFill>
                  <a:schemeClr val="tx1">
                    <a:lumMod val="75000"/>
                    <a:lumOff val="25000"/>
                  </a:schemeClr>
                </a:solidFill>
                <a:latin typeface="黑体" panose="02010609060101010101" pitchFamily="49" charset="-122"/>
              </a:rPr>
              <a:t>《</a:t>
            </a:r>
            <a:r>
              <a:rPr lang="zh-CN" altLang="en-US" dirty="0">
                <a:solidFill>
                  <a:schemeClr val="tx1">
                    <a:lumMod val="75000"/>
                    <a:lumOff val="25000"/>
                  </a:schemeClr>
                </a:solidFill>
                <a:latin typeface="黑体" panose="02010609060101010101" pitchFamily="49" charset="-122"/>
              </a:rPr>
              <a:t>世界发展指数</a:t>
            </a:r>
            <a:r>
              <a:rPr lang="en-US" altLang="zh-CN" dirty="0">
                <a:solidFill>
                  <a:schemeClr val="tx1">
                    <a:lumMod val="75000"/>
                    <a:lumOff val="25000"/>
                  </a:schemeClr>
                </a:solidFill>
                <a:latin typeface="黑体" panose="02010609060101010101" pitchFamily="49" charset="-122"/>
              </a:rPr>
              <a:t>》</a:t>
            </a:r>
            <a:r>
              <a:rPr lang="zh-CN" altLang="en-US" dirty="0">
                <a:solidFill>
                  <a:schemeClr val="tx1">
                    <a:lumMod val="75000"/>
                    <a:lumOff val="25000"/>
                  </a:schemeClr>
                </a:solidFill>
                <a:latin typeface="黑体" panose="02010609060101010101" pitchFamily="49" charset="-122"/>
              </a:rPr>
              <a:t>的报告中也公开承认：</a:t>
            </a:r>
            <a:r>
              <a:rPr lang="zh-CN" altLang="en-US" dirty="0">
                <a:solidFill>
                  <a:schemeClr val="tx1">
                    <a:lumMod val="75000"/>
                    <a:lumOff val="25000"/>
                  </a:schemeClr>
                </a:solidFill>
                <a:latin typeface="宋体" panose="02010600030101010101" pitchFamily="2" charset="-122"/>
              </a:rPr>
              <a:t>“</a:t>
            </a:r>
            <a:r>
              <a:rPr lang="zh-CN" altLang="en-US" dirty="0">
                <a:solidFill>
                  <a:schemeClr val="tx1">
                    <a:lumMod val="75000"/>
                    <a:lumOff val="25000"/>
                  </a:schemeClr>
                </a:solidFill>
                <a:latin typeface="黑体" panose="02010609060101010101" pitchFamily="49" charset="-122"/>
              </a:rPr>
              <a:t>经济全球化已使最贫穷国家受到损害</a:t>
            </a:r>
            <a:r>
              <a:rPr lang="zh-CN" altLang="en-US" dirty="0">
                <a:solidFill>
                  <a:schemeClr val="tx1">
                    <a:lumMod val="75000"/>
                    <a:lumOff val="25000"/>
                  </a:schemeClr>
                </a:solidFill>
                <a:latin typeface="宋体" panose="02010600030101010101" pitchFamily="2" charset="-122"/>
              </a:rPr>
              <a:t>”</a:t>
            </a:r>
            <a:r>
              <a:rPr lang="zh-CN" altLang="en-US" dirty="0">
                <a:solidFill>
                  <a:schemeClr val="tx1">
                    <a:lumMod val="75000"/>
                    <a:lumOff val="25000"/>
                  </a:schemeClr>
                </a:solidFill>
                <a:latin typeface="黑体" panose="02010609060101010101" pitchFamily="49" charset="-122"/>
              </a:rPr>
              <a:t>，</a:t>
            </a:r>
            <a:r>
              <a:rPr lang="zh-CN" altLang="en-US" dirty="0">
                <a:solidFill>
                  <a:schemeClr val="tx1">
                    <a:lumMod val="75000"/>
                    <a:lumOff val="25000"/>
                  </a:schemeClr>
                </a:solidFill>
                <a:latin typeface="宋体" panose="02010600030101010101" pitchFamily="2" charset="-122"/>
              </a:rPr>
              <a:t>“</a:t>
            </a:r>
            <a:r>
              <a:rPr lang="zh-CN" altLang="en-US" dirty="0">
                <a:solidFill>
                  <a:schemeClr val="tx1">
                    <a:lumMod val="75000"/>
                    <a:lumOff val="25000"/>
                  </a:schemeClr>
                </a:solidFill>
                <a:latin typeface="黑体" panose="02010609060101010101" pitchFamily="49" charset="-122"/>
              </a:rPr>
              <a:t>经济全球化，造成富国与穷国之间的差距越来越大</a:t>
            </a:r>
            <a:r>
              <a:rPr lang="zh-CN" altLang="en-US" dirty="0">
                <a:solidFill>
                  <a:schemeClr val="tx1">
                    <a:lumMod val="75000"/>
                    <a:lumOff val="25000"/>
                  </a:schemeClr>
                </a:solidFill>
                <a:latin typeface="宋体" panose="02010600030101010101" pitchFamily="2" charset="-122"/>
              </a:rPr>
              <a:t>”</a:t>
            </a:r>
            <a:r>
              <a:rPr lang="zh-CN" altLang="en-US" dirty="0">
                <a:solidFill>
                  <a:schemeClr val="tx1">
                    <a:lumMod val="75000"/>
                    <a:lumOff val="25000"/>
                  </a:schemeClr>
                </a:solidFill>
                <a:latin typeface="黑体" panose="02010609060101010101" pitchFamily="49" charset="-122"/>
              </a:rPr>
              <a:t>。</a:t>
            </a:r>
          </a:p>
          <a:p>
            <a:pPr eaLnBrk="1" fontAlgn="auto" hangingPunct="1">
              <a:spcAft>
                <a:spcPts val="0"/>
              </a:spcAft>
              <a:buFontTx/>
              <a:buNone/>
              <a:defRPr/>
            </a:pPr>
            <a:r>
              <a:rPr lang="en-US" altLang="zh-CN" dirty="0">
                <a:solidFill>
                  <a:schemeClr val="tx1">
                    <a:lumMod val="75000"/>
                    <a:lumOff val="25000"/>
                  </a:schemeClr>
                </a:solidFill>
                <a:latin typeface="黑体" panose="02010609060101010101" pitchFamily="49" charset="-122"/>
              </a:rPr>
              <a:t>D</a:t>
            </a:r>
            <a:r>
              <a:rPr lang="zh-CN" altLang="en-US" dirty="0">
                <a:solidFill>
                  <a:schemeClr val="tx1">
                    <a:lumMod val="75000"/>
                    <a:lumOff val="25000"/>
                  </a:schemeClr>
                </a:solidFill>
                <a:latin typeface="黑体" panose="02010609060101010101" pitchFamily="49" charset="-122"/>
              </a:rPr>
              <a:t>、联合国秘书长安南在</a:t>
            </a:r>
            <a:r>
              <a:rPr lang="en-US" altLang="zh-CN" dirty="0">
                <a:solidFill>
                  <a:schemeClr val="tx1">
                    <a:lumMod val="75000"/>
                    <a:lumOff val="25000"/>
                  </a:schemeClr>
                </a:solidFill>
                <a:latin typeface="黑体" panose="02010609060101010101" pitchFamily="49" charset="-122"/>
              </a:rPr>
              <a:t>2000</a:t>
            </a:r>
            <a:r>
              <a:rPr lang="zh-CN" altLang="en-US" dirty="0">
                <a:solidFill>
                  <a:schemeClr val="tx1">
                    <a:lumMod val="75000"/>
                    <a:lumOff val="25000"/>
                  </a:schemeClr>
                </a:solidFill>
                <a:latin typeface="黑体" panose="02010609060101010101" pitchFamily="49" charset="-122"/>
              </a:rPr>
              <a:t>年</a:t>
            </a:r>
            <a:r>
              <a:rPr lang="en-US" altLang="zh-CN" dirty="0">
                <a:solidFill>
                  <a:schemeClr val="tx1">
                    <a:lumMod val="75000"/>
                    <a:lumOff val="25000"/>
                  </a:schemeClr>
                </a:solidFill>
                <a:latin typeface="黑体" panose="02010609060101010101" pitchFamily="49" charset="-122"/>
              </a:rPr>
              <a:t>4</a:t>
            </a:r>
            <a:r>
              <a:rPr lang="zh-CN" altLang="en-US" dirty="0">
                <a:solidFill>
                  <a:schemeClr val="tx1">
                    <a:lumMod val="75000"/>
                    <a:lumOff val="25000"/>
                  </a:schemeClr>
                </a:solidFill>
                <a:latin typeface="黑体" panose="02010609060101010101" pitchFamily="49" charset="-122"/>
              </a:rPr>
              <a:t>月</a:t>
            </a:r>
            <a:r>
              <a:rPr lang="en-US" altLang="zh-CN" dirty="0">
                <a:solidFill>
                  <a:schemeClr val="tx1">
                    <a:lumMod val="75000"/>
                    <a:lumOff val="25000"/>
                  </a:schemeClr>
                </a:solidFill>
                <a:latin typeface="黑体" panose="02010609060101010101" pitchFamily="49" charset="-122"/>
              </a:rPr>
              <a:t>18</a:t>
            </a:r>
            <a:r>
              <a:rPr lang="zh-CN" altLang="en-US" dirty="0">
                <a:solidFill>
                  <a:schemeClr val="tx1">
                    <a:lumMod val="75000"/>
                    <a:lumOff val="25000"/>
                  </a:schemeClr>
                </a:solidFill>
                <a:latin typeface="黑体" panose="02010609060101010101" pitchFamily="49" charset="-122"/>
              </a:rPr>
              <a:t>日的</a:t>
            </a:r>
            <a:r>
              <a:rPr lang="en-US" altLang="zh-CN" dirty="0">
                <a:solidFill>
                  <a:schemeClr val="tx1">
                    <a:lumMod val="75000"/>
                    <a:lumOff val="25000"/>
                  </a:schemeClr>
                </a:solidFill>
                <a:latin typeface="宋体" panose="02010600030101010101" pitchFamily="2" charset="-122"/>
              </a:rPr>
              <a:t>—</a:t>
            </a:r>
            <a:r>
              <a:rPr lang="zh-CN" altLang="en-US" dirty="0">
                <a:solidFill>
                  <a:schemeClr val="tx1">
                    <a:lumMod val="75000"/>
                    <a:lumOff val="25000"/>
                  </a:schemeClr>
                </a:solidFill>
                <a:latin typeface="黑体" panose="02010609060101010101" pitchFamily="49" charset="-122"/>
              </a:rPr>
              <a:t>次讲话中，也明确指出：</a:t>
            </a:r>
            <a:r>
              <a:rPr lang="zh-CN" altLang="en-US" dirty="0">
                <a:solidFill>
                  <a:schemeClr val="tx1">
                    <a:lumMod val="75000"/>
                    <a:lumOff val="25000"/>
                  </a:schemeClr>
                </a:solidFill>
                <a:latin typeface="宋体" panose="02010600030101010101" pitchFamily="2" charset="-122"/>
              </a:rPr>
              <a:t>“</a:t>
            </a:r>
            <a:r>
              <a:rPr lang="zh-CN" altLang="en-US" dirty="0">
                <a:solidFill>
                  <a:schemeClr val="tx1">
                    <a:lumMod val="75000"/>
                    <a:lumOff val="25000"/>
                  </a:schemeClr>
                </a:solidFill>
                <a:latin typeface="黑体" panose="02010609060101010101" pitchFamily="49" charset="-122"/>
              </a:rPr>
              <a:t>全世界大多数人没有享受到经济全球化的好处</a:t>
            </a:r>
            <a:r>
              <a:rPr lang="zh-CN" altLang="en-US" dirty="0">
                <a:solidFill>
                  <a:schemeClr val="tx1">
                    <a:lumMod val="75000"/>
                    <a:lumOff val="25000"/>
                  </a:schemeClr>
                </a:solidFill>
                <a:latin typeface="宋体" panose="02010600030101010101" pitchFamily="2" charset="-122"/>
              </a:rPr>
              <a:t>”</a:t>
            </a:r>
            <a:r>
              <a:rPr lang="zh-CN" altLang="en-US" dirty="0">
                <a:solidFill>
                  <a:schemeClr val="tx1">
                    <a:lumMod val="75000"/>
                    <a:lumOff val="25000"/>
                  </a:schemeClr>
                </a:solidFill>
                <a:latin typeface="黑体" panose="02010609060101010101" pitchFamily="49" charset="-122"/>
              </a:rPr>
              <a:t>。 </a:t>
            </a:r>
            <a:endParaRPr lang="zh-CN" altLang="en-US" dirty="0">
              <a:solidFill>
                <a:schemeClr val="accent2"/>
              </a:solidFill>
              <a:latin typeface="黑体" panose="02010609060101010101" pitchFamily="49" charset="-122"/>
            </a:endParaRPr>
          </a:p>
        </p:txBody>
      </p:sp>
    </p:spTree>
    <p:custDataLst>
      <p:tags r:id="rId1"/>
    </p:custData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title"/>
          </p:nvPr>
        </p:nvSpPr>
        <p:spPr/>
        <p:txBody>
          <a:bodyPr/>
          <a:lstStyle/>
          <a:p>
            <a:pPr eaLnBrk="1" hangingPunct="1"/>
            <a:r>
              <a:rPr lang="zh-CN" altLang="en-US" dirty="0"/>
              <a:t>全球化的实质和后果</a:t>
            </a:r>
          </a:p>
        </p:txBody>
      </p:sp>
      <p:sp>
        <p:nvSpPr>
          <p:cNvPr id="121859" name="Rectangle 3"/>
          <p:cNvSpPr>
            <a:spLocks noGrp="1" noChangeArrowheads="1"/>
          </p:cNvSpPr>
          <p:nvPr>
            <p:ph type="body" idx="1"/>
          </p:nvPr>
        </p:nvSpPr>
        <p:spPr>
          <a:xfrm>
            <a:off x="2057400" y="1752600"/>
            <a:ext cx="9502775" cy="4740275"/>
          </a:xfrm>
        </p:spPr>
        <p:txBody>
          <a:bodyPr rtlCol="0">
            <a:normAutofit fontScale="85000" lnSpcReduction="20000"/>
          </a:bodyPr>
          <a:lstStyle/>
          <a:p>
            <a:pPr eaLnBrk="1" fontAlgn="auto" hangingPunct="1">
              <a:lnSpc>
                <a:spcPct val="170000"/>
              </a:lnSpc>
              <a:spcAft>
                <a:spcPts val="0"/>
              </a:spcAft>
              <a:buFontTx/>
              <a:buNone/>
              <a:defRPr/>
            </a:pPr>
            <a:r>
              <a:rPr lang="zh-CN" altLang="en-US" dirty="0">
                <a:solidFill>
                  <a:srgbClr val="C00000"/>
                </a:solidFill>
                <a:latin typeface="黑体" panose="02010609060101010101" pitchFamily="49" charset="-122"/>
              </a:rPr>
              <a:t>实质就</a:t>
            </a:r>
            <a:r>
              <a:rPr lang="zh-CN" altLang="en-US" dirty="0">
                <a:solidFill>
                  <a:schemeClr val="tx1">
                    <a:lumMod val="75000"/>
                    <a:lumOff val="25000"/>
                  </a:schemeClr>
                </a:solidFill>
                <a:latin typeface="黑体" panose="02010609060101010101" pitchFamily="49" charset="-122"/>
              </a:rPr>
              <a:t>是一场以发达国家为主导、跨国公司为主角、以技术和制度创新优势为支撑、以资本为纽带、以生产和贸易为基础、世界范围内</a:t>
            </a:r>
          </a:p>
          <a:p>
            <a:pPr eaLnBrk="1" fontAlgn="auto" hangingPunct="1">
              <a:lnSpc>
                <a:spcPct val="170000"/>
              </a:lnSpc>
              <a:spcAft>
                <a:spcPts val="0"/>
              </a:spcAft>
              <a:buFontTx/>
              <a:buNone/>
              <a:defRPr/>
            </a:pPr>
            <a:r>
              <a:rPr lang="zh-CN" altLang="en-US" dirty="0">
                <a:solidFill>
                  <a:schemeClr val="tx1">
                    <a:lumMod val="75000"/>
                    <a:lumOff val="25000"/>
                  </a:schemeClr>
                </a:solidFill>
                <a:latin typeface="黑体" panose="02010609060101010101" pitchFamily="49" charset="-122"/>
              </a:rPr>
              <a:t>  的产业结构调整和资源的重新配置。</a:t>
            </a:r>
          </a:p>
          <a:p>
            <a:pPr eaLnBrk="1" fontAlgn="auto" hangingPunct="1">
              <a:lnSpc>
                <a:spcPct val="170000"/>
              </a:lnSpc>
              <a:spcAft>
                <a:spcPts val="0"/>
              </a:spcAft>
              <a:buFontTx/>
              <a:buNone/>
              <a:defRPr/>
            </a:pPr>
            <a:endParaRPr lang="zh-CN" altLang="en-US" dirty="0">
              <a:solidFill>
                <a:srgbClr val="009900"/>
              </a:solidFill>
              <a:latin typeface="黑体" panose="02010609060101010101" pitchFamily="49" charset="-122"/>
            </a:endParaRPr>
          </a:p>
          <a:p>
            <a:pPr eaLnBrk="1" fontAlgn="auto" hangingPunct="1">
              <a:lnSpc>
                <a:spcPct val="170000"/>
              </a:lnSpc>
              <a:spcAft>
                <a:spcPts val="0"/>
              </a:spcAft>
              <a:buFontTx/>
              <a:buNone/>
              <a:defRPr/>
            </a:pPr>
            <a:r>
              <a:rPr lang="zh-CN" altLang="en-US" dirty="0">
                <a:solidFill>
                  <a:srgbClr val="7030A0"/>
                </a:solidFill>
                <a:latin typeface="黑体" panose="02010609060101010101" pitchFamily="49" charset="-122"/>
              </a:rPr>
              <a:t>经济全球化是一种</a:t>
            </a:r>
            <a:r>
              <a:rPr lang="zh-CN" altLang="en-US" dirty="0">
                <a:solidFill>
                  <a:srgbClr val="7030A0"/>
                </a:solidFill>
                <a:latin typeface="宋体" panose="02010600030101010101" pitchFamily="2" charset="-122"/>
              </a:rPr>
              <a:t>“</a:t>
            </a:r>
            <a:r>
              <a:rPr lang="zh-CN" altLang="en-US" dirty="0">
                <a:solidFill>
                  <a:srgbClr val="7030A0"/>
                </a:solidFill>
                <a:latin typeface="黑体" panose="02010609060101010101" pitchFamily="49" charset="-122"/>
              </a:rPr>
              <a:t>新的全球殖民主义</a:t>
            </a:r>
            <a:r>
              <a:rPr lang="zh-CN" altLang="en-US" dirty="0">
                <a:solidFill>
                  <a:srgbClr val="7030A0"/>
                </a:solidFill>
                <a:latin typeface="宋体" panose="02010600030101010101" pitchFamily="2" charset="-122"/>
              </a:rPr>
              <a:t>”</a:t>
            </a:r>
            <a:r>
              <a:rPr lang="zh-CN" altLang="en-US" dirty="0">
                <a:solidFill>
                  <a:srgbClr val="7030A0"/>
                </a:solidFill>
                <a:latin typeface="黑体" panose="02010609060101010101" pitchFamily="49" charset="-122"/>
              </a:rPr>
              <a:t>、</a:t>
            </a:r>
            <a:r>
              <a:rPr lang="zh-CN" altLang="en-US" dirty="0">
                <a:solidFill>
                  <a:srgbClr val="7030A0"/>
                </a:solidFill>
                <a:latin typeface="宋体" panose="02010600030101010101" pitchFamily="2" charset="-122"/>
              </a:rPr>
              <a:t>“</a:t>
            </a:r>
            <a:r>
              <a:rPr lang="zh-CN" altLang="en-US" dirty="0">
                <a:solidFill>
                  <a:srgbClr val="7030A0"/>
                </a:solidFill>
                <a:latin typeface="黑体" panose="02010609060101010101" pitchFamily="49" charset="-122"/>
              </a:rPr>
              <a:t>导致更严重的贫富悬</a:t>
            </a:r>
            <a:r>
              <a:rPr lang="zh-CN" altLang="en-US" dirty="0">
                <a:solidFill>
                  <a:srgbClr val="7030A0"/>
                </a:solidFill>
                <a:latin typeface="宋体" panose="02010600030101010101" pitchFamily="2" charset="-122"/>
              </a:rPr>
              <a:t>”</a:t>
            </a:r>
            <a:r>
              <a:rPr lang="zh-CN" altLang="en-US" dirty="0">
                <a:solidFill>
                  <a:srgbClr val="7030A0"/>
                </a:solidFill>
                <a:latin typeface="黑体" panose="02010609060101010101" pitchFamily="49" charset="-122"/>
              </a:rPr>
              <a:t>、</a:t>
            </a:r>
            <a:r>
              <a:rPr lang="zh-CN" altLang="en-US" dirty="0">
                <a:solidFill>
                  <a:srgbClr val="7030A0"/>
                </a:solidFill>
                <a:latin typeface="宋体" panose="02010600030101010101" pitchFamily="2" charset="-122"/>
              </a:rPr>
              <a:t>“</a:t>
            </a:r>
            <a:r>
              <a:rPr lang="zh-CN" altLang="en-US" dirty="0">
                <a:solidFill>
                  <a:srgbClr val="7030A0"/>
                </a:solidFill>
                <a:latin typeface="黑体" panose="02010609060101010101" pitchFamily="49" charset="-122"/>
              </a:rPr>
              <a:t>将产生灾难性后果</a:t>
            </a:r>
            <a:r>
              <a:rPr lang="zh-CN" altLang="en-US" dirty="0">
                <a:solidFill>
                  <a:srgbClr val="7030A0"/>
                </a:solidFill>
                <a:latin typeface="宋体" panose="02010600030101010101" pitchFamily="2" charset="-122"/>
              </a:rPr>
              <a:t>”</a:t>
            </a:r>
            <a:r>
              <a:rPr lang="zh-CN" altLang="en-US" dirty="0">
                <a:solidFill>
                  <a:srgbClr val="7030A0"/>
                </a:solidFill>
                <a:latin typeface="黑体" panose="02010609060101010101" pitchFamily="49" charset="-122"/>
              </a:rPr>
              <a:t>。（</a:t>
            </a:r>
            <a:r>
              <a:rPr lang="zh-CN" altLang="en-US" dirty="0">
                <a:solidFill>
                  <a:srgbClr val="C00000"/>
                </a:solidFill>
                <a:latin typeface="黑体" panose="02010609060101010101" pitchFamily="49" charset="-122"/>
                <a:hlinkClick r:id="" action="ppaction://hlinkshowjump?jump=nextslide"/>
              </a:rPr>
              <a:t>反全球化</a:t>
            </a:r>
            <a:r>
              <a:rPr lang="zh-CN" altLang="en-US" dirty="0">
                <a:solidFill>
                  <a:srgbClr val="7030A0"/>
                </a:solidFill>
                <a:latin typeface="黑体" panose="02010609060101010101" pitchFamily="49" charset="-122"/>
              </a:rPr>
              <a:t>）</a:t>
            </a:r>
          </a:p>
          <a:p>
            <a:pPr eaLnBrk="1" fontAlgn="auto" hangingPunct="1">
              <a:spcAft>
                <a:spcPts val="0"/>
              </a:spcAft>
              <a:buFontTx/>
              <a:buNone/>
              <a:defRPr/>
            </a:pPr>
            <a:endParaRPr lang="zh-CN" altLang="en-US" dirty="0">
              <a:solidFill>
                <a:srgbClr val="7030A0"/>
              </a:solidFill>
              <a:latin typeface="黑体" panose="02010609060101010101" pitchFamily="49" charset="-122"/>
            </a:endParaRPr>
          </a:p>
          <a:p>
            <a:pPr eaLnBrk="1" fontAlgn="auto" hangingPunct="1">
              <a:spcAft>
                <a:spcPts val="0"/>
              </a:spcAft>
              <a:buFontTx/>
              <a:buNone/>
              <a:defRPr/>
            </a:pPr>
            <a:r>
              <a:rPr lang="zh-CN" altLang="en-US" dirty="0">
                <a:solidFill>
                  <a:srgbClr val="7030A0"/>
                </a:solidFill>
                <a:latin typeface="黑体" panose="02010609060101010101" pitchFamily="49" charset="-122"/>
              </a:rPr>
              <a:t>带来了四大问题</a:t>
            </a:r>
            <a:r>
              <a:rPr lang="en-US" altLang="zh-CN" dirty="0">
                <a:solidFill>
                  <a:srgbClr val="7030A0"/>
                </a:solidFill>
                <a:latin typeface="宋体" panose="02010600030101010101" pitchFamily="2" charset="-122"/>
              </a:rPr>
              <a:t>——</a:t>
            </a:r>
            <a:r>
              <a:rPr lang="zh-CN" altLang="en-US" dirty="0">
                <a:solidFill>
                  <a:srgbClr val="7030A0"/>
                </a:solidFill>
                <a:latin typeface="黑体" panose="02010609060101010101" pitchFamily="49" charset="-122"/>
              </a:rPr>
              <a:t>道义问题、收益问题、趋同与逐异问题、国际主                </a:t>
            </a:r>
          </a:p>
          <a:p>
            <a:pPr eaLnBrk="1" fontAlgn="auto" hangingPunct="1">
              <a:spcAft>
                <a:spcPts val="0"/>
              </a:spcAft>
              <a:buFontTx/>
              <a:buNone/>
              <a:defRPr/>
            </a:pPr>
            <a:r>
              <a:rPr lang="zh-CN" altLang="en-US" dirty="0">
                <a:solidFill>
                  <a:srgbClr val="7030A0"/>
                </a:solidFill>
                <a:latin typeface="黑体" panose="02010609060101010101" pitchFamily="49" charset="-122"/>
              </a:rPr>
              <a:t>                  义与民族主义问题。</a:t>
            </a:r>
          </a:p>
          <a:p>
            <a:pPr eaLnBrk="1" fontAlgn="auto" hangingPunct="1">
              <a:spcAft>
                <a:spcPts val="0"/>
              </a:spcAft>
              <a:buFontTx/>
              <a:buNone/>
              <a:defRPr/>
            </a:pPr>
            <a:endParaRPr lang="zh-CN" altLang="en-US" dirty="0">
              <a:solidFill>
                <a:srgbClr val="7030A0"/>
              </a:solidFill>
              <a:latin typeface="黑体" panose="02010609060101010101" pitchFamily="49" charset="-122"/>
            </a:endParaRPr>
          </a:p>
        </p:txBody>
      </p:sp>
    </p:spTree>
    <p:custDataLst>
      <p:tags r:id="rId1"/>
    </p:custData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“反全球化”</a:t>
            </a:r>
          </a:p>
        </p:txBody>
      </p:sp>
      <p:sp>
        <p:nvSpPr>
          <p:cNvPr id="3" name="内容占位符 2"/>
          <p:cNvSpPr>
            <a:spLocks noGrp="1"/>
          </p:cNvSpPr>
          <p:nvPr>
            <p:ph idx="1"/>
          </p:nvPr>
        </p:nvSpPr>
        <p:spPr/>
        <p:txBody>
          <a:bodyPr/>
          <a:lstStyle/>
          <a:p>
            <a:pPr>
              <a:lnSpc>
                <a:spcPct val="200000"/>
              </a:lnSpc>
            </a:pPr>
            <a:r>
              <a:rPr kumimoji="1" lang="zh-CN" altLang="en-US" dirty="0"/>
              <a:t>发展中国家的理由</a:t>
            </a:r>
            <a:endParaRPr kumimoji="1" lang="en-US" altLang="zh-CN" dirty="0"/>
          </a:p>
          <a:p>
            <a:pPr>
              <a:lnSpc>
                <a:spcPct val="200000"/>
              </a:lnSpc>
            </a:pPr>
            <a:r>
              <a:rPr kumimoji="1" lang="zh-CN" altLang="en-US" dirty="0"/>
              <a:t>发达国家的理由</a:t>
            </a:r>
            <a:endParaRPr kumimoji="1" lang="en-US" altLang="zh-CN" dirty="0"/>
          </a:p>
          <a:p>
            <a:pPr marL="0" indent="0">
              <a:lnSpc>
                <a:spcPct val="200000"/>
              </a:lnSpc>
              <a:buNone/>
            </a:pPr>
            <a:r>
              <a:rPr kumimoji="1" lang="zh-CN" altLang="en-US" dirty="0">
                <a:solidFill>
                  <a:srgbClr val="C00000"/>
                </a:solidFill>
              </a:rPr>
              <a:t>（思考：特朗普的政策）</a:t>
            </a:r>
          </a:p>
        </p:txBody>
      </p:sp>
    </p:spTree>
    <p:custDataLst>
      <p:tags r:id="rId1"/>
    </p:custData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链接：</a:t>
            </a:r>
            <a:r>
              <a:rPr kumimoji="1" lang="en-US" altLang="zh-CN" dirty="0">
                <a:solidFill>
                  <a:srgbClr val="C00000"/>
                </a:solidFill>
              </a:rPr>
              <a:t>RCEP</a:t>
            </a:r>
            <a:r>
              <a:rPr kumimoji="1" lang="zh-CN" altLang="en-US" dirty="0">
                <a:solidFill>
                  <a:srgbClr val="C00000"/>
                </a:solidFill>
              </a:rPr>
              <a:t>的签订</a:t>
            </a:r>
          </a:p>
        </p:txBody>
      </p:sp>
      <p:sp>
        <p:nvSpPr>
          <p:cNvPr id="3" name="内容占位符 2"/>
          <p:cNvSpPr>
            <a:spLocks noGrp="1"/>
          </p:cNvSpPr>
          <p:nvPr>
            <p:ph idx="1"/>
          </p:nvPr>
        </p:nvSpPr>
        <p:spPr/>
        <p:txBody>
          <a:bodyPr/>
          <a:lstStyle/>
          <a:p>
            <a:pPr>
              <a:lnSpc>
                <a:spcPct val="150000"/>
              </a:lnSpc>
            </a:pPr>
            <a:r>
              <a:rPr kumimoji="1" lang="en-US" altLang="zh-CN" dirty="0"/>
              <a:t>2020</a:t>
            </a:r>
            <a:r>
              <a:rPr kumimoji="1" lang="zh-CN" altLang="en-US" dirty="0"/>
              <a:t>年</a:t>
            </a:r>
            <a:r>
              <a:rPr kumimoji="1" lang="en-US" altLang="zh-CN" dirty="0"/>
              <a:t>11</a:t>
            </a:r>
            <a:r>
              <a:rPr kumimoji="1" lang="zh-CN" altLang="en-US" dirty="0"/>
              <a:t>月</a:t>
            </a:r>
            <a:r>
              <a:rPr kumimoji="1" lang="en-US" altLang="zh-CN" dirty="0"/>
              <a:t>15</a:t>
            </a:r>
            <a:r>
              <a:rPr kumimoji="1" lang="zh-CN" altLang="en-US" dirty="0"/>
              <a:t>日，东盟十国、中国、日本、韩国、澳大利亚、新西兰正式签署</a:t>
            </a:r>
            <a:r>
              <a:rPr kumimoji="1" lang="en-US" altLang="zh-CN" dirty="0"/>
              <a:t>《</a:t>
            </a:r>
            <a:r>
              <a:rPr kumimoji="1" lang="zh-CN" altLang="en-US" dirty="0"/>
              <a:t>区域全面经济伙伴关系协定</a:t>
            </a:r>
            <a:r>
              <a:rPr kumimoji="1" lang="en-US" altLang="zh-CN" dirty="0"/>
              <a:t>》</a:t>
            </a:r>
            <a:r>
              <a:rPr kumimoji="1" lang="zh-CN" altLang="en-US" dirty="0"/>
              <a:t>，全球最大自贸区诞生。</a:t>
            </a:r>
            <a:endParaRPr kumimoji="1" lang="en-US" altLang="zh-CN" dirty="0"/>
          </a:p>
          <a:p>
            <a:pPr>
              <a:lnSpc>
                <a:spcPct val="150000"/>
              </a:lnSpc>
            </a:pPr>
            <a:r>
              <a:rPr kumimoji="1" lang="en-US" altLang="zh-CN" dirty="0"/>
              <a:t>8</a:t>
            </a:r>
            <a:r>
              <a:rPr kumimoji="1" lang="zh-CN" altLang="en-US" dirty="0"/>
              <a:t>年谈判、</a:t>
            </a:r>
            <a:r>
              <a:rPr kumimoji="1" lang="en-US" altLang="zh-CN" dirty="0"/>
              <a:t>15</a:t>
            </a:r>
            <a:r>
              <a:rPr kumimoji="1" lang="zh-CN" altLang="en-US" dirty="0"/>
              <a:t>个国家、</a:t>
            </a:r>
            <a:r>
              <a:rPr kumimoji="1" lang="en-US" altLang="zh-CN" dirty="0"/>
              <a:t>23</a:t>
            </a:r>
            <a:r>
              <a:rPr kumimoji="1" lang="zh-CN" altLang="en-US" dirty="0"/>
              <a:t>亿人口、全球</a:t>
            </a:r>
            <a:r>
              <a:rPr kumimoji="1" lang="en-US" altLang="zh-CN" dirty="0"/>
              <a:t>1/3GDP</a:t>
            </a:r>
            <a:r>
              <a:rPr kumimoji="1" lang="zh-CN" altLang="en-US" dirty="0"/>
              <a:t>。</a:t>
            </a:r>
            <a:endParaRPr kumimoji="1" lang="en-US" altLang="zh-CN" dirty="0"/>
          </a:p>
          <a:p>
            <a:pPr>
              <a:lnSpc>
                <a:spcPct val="150000"/>
              </a:lnSpc>
            </a:pPr>
            <a:r>
              <a:rPr kumimoji="1" lang="zh-CN" altLang="en-US" dirty="0"/>
              <a:t>现代、全面、高质、互惠，提升东亚区域经济一体化水平。</a:t>
            </a:r>
            <a:endParaRPr kumimoji="1" lang="en-US" altLang="zh-CN" dirty="0"/>
          </a:p>
          <a:p>
            <a:pPr>
              <a:lnSpc>
                <a:spcPct val="150000"/>
              </a:lnSpc>
            </a:pPr>
            <a:r>
              <a:rPr kumimoji="1" lang="zh-CN" altLang="en-US" dirty="0"/>
              <a:t>新时期我国扩大对外开放的重要平台。</a:t>
            </a:r>
          </a:p>
        </p:txBody>
      </p:sp>
    </p:spTree>
    <p:custDataLst>
      <p:tags r:id="rId1"/>
    </p:custData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    “新型全球化”</a:t>
            </a:r>
          </a:p>
        </p:txBody>
      </p:sp>
      <p:sp>
        <p:nvSpPr>
          <p:cNvPr id="3" name="内容占位符 2"/>
          <p:cNvSpPr>
            <a:spLocks noGrp="1"/>
          </p:cNvSpPr>
          <p:nvPr>
            <p:ph idx="1"/>
          </p:nvPr>
        </p:nvSpPr>
        <p:spPr/>
        <p:txBody>
          <a:bodyPr/>
          <a:lstStyle/>
          <a:p>
            <a:r>
              <a:rPr kumimoji="1" lang="zh-CN" altLang="en-US" dirty="0"/>
              <a:t>全球化仍然是世界</a:t>
            </a:r>
            <a:r>
              <a:rPr kumimoji="1" lang="zh-CN" altLang="en-US" dirty="0">
                <a:hlinkClick r:id="" action="ppaction://hlinkshowjump?jump=nextslide"/>
              </a:rPr>
              <a:t>大趋势</a:t>
            </a:r>
            <a:r>
              <a:rPr kumimoji="1" lang="zh-CN" altLang="en-US" dirty="0"/>
              <a:t>：技术发展、通讯交通体系改进、世界经济活动会进一步一体化。</a:t>
            </a:r>
            <a:endParaRPr kumimoji="1" lang="en-US" altLang="zh-CN" dirty="0"/>
          </a:p>
          <a:p>
            <a:endParaRPr kumimoji="1" lang="en-US" altLang="zh-CN" dirty="0"/>
          </a:p>
          <a:p>
            <a:r>
              <a:rPr kumimoji="1" lang="zh-CN" altLang="en-US" dirty="0"/>
              <a:t>新型全球化：不仅仅是由美国为首的发达国家维系和推动，而可能是以中国为代表的新兴市场国家呼吁和推动。</a:t>
            </a:r>
            <a:endParaRPr kumimoji="1" lang="en-US" altLang="zh-CN" dirty="0"/>
          </a:p>
          <a:p>
            <a:endParaRPr kumimoji="1" lang="en-US" altLang="zh-CN" dirty="0"/>
          </a:p>
          <a:p>
            <a:r>
              <a:rPr kumimoji="1" lang="zh-CN" altLang="en-US" dirty="0"/>
              <a:t>中国的领导力主要来自于进口大市场。</a:t>
            </a:r>
          </a:p>
        </p:txBody>
      </p:sp>
    </p:spTree>
    <p:custDataLst>
      <p:tags r:id="rId1"/>
    </p:custData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ChangeArrowheads="1"/>
          </p:cNvSpPr>
          <p:nvPr>
            <p:ph type="title"/>
          </p:nvPr>
        </p:nvSpPr>
        <p:spPr>
          <a:xfrm>
            <a:off x="838200" y="755650"/>
            <a:ext cx="10515600" cy="973138"/>
          </a:xfrm>
        </p:spPr>
        <p:txBody>
          <a:bodyPr anchor="t"/>
          <a:lstStyle/>
          <a:p>
            <a:pPr eaLnBrk="1" hangingPunct="1"/>
            <a:r>
              <a:rPr lang="zh-CN" altLang="en-US" sz="3800">
                <a:solidFill>
                  <a:srgbClr val="C00000"/>
                </a:solidFill>
              </a:rPr>
              <a:t>二、经济全球化下的对外开放实践</a:t>
            </a:r>
            <a:endParaRPr lang="zh-CN" altLang="en-US" sz="3800"/>
          </a:p>
        </p:txBody>
      </p:sp>
      <p:sp>
        <p:nvSpPr>
          <p:cNvPr id="241666" name="Rectangle 3"/>
          <p:cNvSpPr>
            <a:spLocks noGrp="1" noChangeArrowheads="1"/>
          </p:cNvSpPr>
          <p:nvPr>
            <p:ph idx="1"/>
          </p:nvPr>
        </p:nvSpPr>
        <p:spPr>
          <a:xfrm>
            <a:off x="1498600" y="1484313"/>
            <a:ext cx="9745663" cy="4179887"/>
          </a:xfrm>
        </p:spPr>
        <p:txBody>
          <a:bodyPr/>
          <a:lstStyle/>
          <a:p>
            <a:pPr marL="0" indent="0" eaLnBrk="1" hangingPunct="1">
              <a:lnSpc>
                <a:spcPct val="160000"/>
              </a:lnSpc>
              <a:buFont typeface="Arial" panose="020B0604020202090204" pitchFamily="34" charset="0"/>
              <a:buNone/>
            </a:pPr>
            <a:r>
              <a:rPr lang="zh-CN" altLang="en-US"/>
              <a:t>   </a:t>
            </a:r>
            <a:r>
              <a:rPr lang="zh-CN" altLang="en-US" b="1"/>
              <a:t>（二）对外开放   </a:t>
            </a:r>
          </a:p>
          <a:p>
            <a:pPr marL="0" indent="0" eaLnBrk="1" hangingPunct="1">
              <a:lnSpc>
                <a:spcPct val="160000"/>
              </a:lnSpc>
              <a:buFont typeface="Arial" panose="020B0604020202090204" pitchFamily="34" charset="0"/>
              <a:buNone/>
            </a:pPr>
            <a:r>
              <a:rPr lang="zh-CN" altLang="en-US" b="1"/>
              <a:t>     </a:t>
            </a:r>
            <a:r>
              <a:rPr lang="en-US" altLang="zh-CN" b="1"/>
              <a:t>1</a:t>
            </a:r>
            <a:r>
              <a:rPr lang="zh-CN" altLang="en-US" b="1"/>
              <a:t>．基本形式</a:t>
            </a:r>
            <a:r>
              <a:rPr lang="en-US" altLang="zh-CN" b="1"/>
              <a:t>——</a:t>
            </a:r>
            <a:r>
              <a:rPr lang="zh-CN" altLang="en-US" b="1"/>
              <a:t>对外贸易；</a:t>
            </a:r>
          </a:p>
          <a:p>
            <a:pPr marL="0" indent="0" eaLnBrk="1" hangingPunct="1">
              <a:lnSpc>
                <a:spcPct val="160000"/>
              </a:lnSpc>
              <a:buFont typeface="Arial" panose="020B0604020202090204" pitchFamily="34" charset="0"/>
              <a:buNone/>
            </a:pPr>
            <a:r>
              <a:rPr lang="zh-CN" altLang="en-US" b="1"/>
              <a:t>                                 利用外资和对外投资；</a:t>
            </a:r>
          </a:p>
          <a:p>
            <a:pPr marL="0" indent="0" eaLnBrk="1" hangingPunct="1">
              <a:lnSpc>
                <a:spcPct val="160000"/>
              </a:lnSpc>
              <a:buFont typeface="Arial" panose="020B0604020202090204" pitchFamily="34" charset="0"/>
              <a:buNone/>
            </a:pPr>
            <a:r>
              <a:rPr lang="zh-CN" altLang="en-US" b="1"/>
              <a:t>                                  引进技术和技术出口；</a:t>
            </a:r>
          </a:p>
          <a:p>
            <a:pPr marL="0" indent="0" eaLnBrk="1" hangingPunct="1">
              <a:lnSpc>
                <a:spcPct val="160000"/>
              </a:lnSpc>
              <a:buFont typeface="Arial" panose="020B0604020202090204" pitchFamily="34" charset="0"/>
              <a:buNone/>
            </a:pPr>
            <a:r>
              <a:rPr lang="zh-CN" altLang="en-US" b="1"/>
              <a:t>                                   对外承包工程和劳务合作；</a:t>
            </a:r>
          </a:p>
          <a:p>
            <a:pPr marL="0" indent="0" eaLnBrk="1" hangingPunct="1">
              <a:lnSpc>
                <a:spcPct val="160000"/>
              </a:lnSpc>
              <a:buFont typeface="Arial" panose="020B0604020202090204" pitchFamily="34" charset="0"/>
              <a:buNone/>
            </a:pPr>
            <a:r>
              <a:rPr lang="zh-CN" altLang="en-US" b="1"/>
              <a:t>                                   发展服务贸易。</a:t>
            </a:r>
          </a:p>
        </p:txBody>
      </p:sp>
    </p:spTree>
    <p:custDataLst>
      <p:tags r:id="rId1"/>
    </p:custData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p:nvPr>
        </p:nvSpPr>
        <p:spPr>
          <a:xfrm>
            <a:off x="838200" y="755650"/>
            <a:ext cx="10515600" cy="973138"/>
          </a:xfrm>
        </p:spPr>
        <p:txBody>
          <a:bodyPr anchor="t"/>
          <a:lstStyle/>
          <a:p>
            <a:pPr eaLnBrk="1" hangingPunct="1"/>
            <a:r>
              <a:rPr lang="zh-CN" altLang="en-US" sz="3800">
                <a:solidFill>
                  <a:srgbClr val="C00000"/>
                </a:solidFill>
              </a:rPr>
              <a:t>二、经济全球化下的对外开放实践</a:t>
            </a:r>
            <a:endParaRPr lang="zh-CN" altLang="en-US" sz="3800"/>
          </a:p>
        </p:txBody>
      </p:sp>
      <p:sp>
        <p:nvSpPr>
          <p:cNvPr id="110594" name="Rectangle 3"/>
          <p:cNvSpPr>
            <a:spLocks noGrp="1"/>
          </p:cNvSpPr>
          <p:nvPr>
            <p:ph idx="1"/>
          </p:nvPr>
        </p:nvSpPr>
        <p:spPr>
          <a:xfrm>
            <a:off x="1498600" y="1484313"/>
            <a:ext cx="9745663" cy="4848225"/>
          </a:xfrm>
        </p:spPr>
        <p:txBody>
          <a:bodyPr rtlCol="0">
            <a:normAutofit lnSpcReduction="10000"/>
          </a:bodyPr>
          <a:lstStyle/>
          <a:p>
            <a:pPr marL="0" indent="0" eaLnBrk="1" fontAlgn="auto" hangingPunct="1">
              <a:lnSpc>
                <a:spcPct val="160000"/>
              </a:lnSpc>
              <a:spcAft>
                <a:spcPts val="0"/>
              </a:spcAft>
              <a:buFont typeface="Arial" panose="020B0604020202090204" pitchFamily="34" charset="0"/>
              <a:buNone/>
              <a:defRPr/>
            </a:pPr>
            <a:r>
              <a:rPr lang="zh-CN" altLang="en-US" dirty="0">
                <a:solidFill>
                  <a:schemeClr val="tx1">
                    <a:lumMod val="75000"/>
                    <a:lumOff val="25000"/>
                  </a:schemeClr>
                </a:solidFill>
              </a:rPr>
              <a:t>   </a:t>
            </a:r>
            <a:r>
              <a:rPr lang="zh-CN" altLang="en-US" b="1" dirty="0">
                <a:solidFill>
                  <a:schemeClr val="tx1">
                    <a:lumMod val="75000"/>
                    <a:lumOff val="25000"/>
                  </a:schemeClr>
                </a:solidFill>
              </a:rPr>
              <a:t>（二）对外开放   </a:t>
            </a:r>
          </a:p>
          <a:p>
            <a:pPr marL="0" indent="0" eaLnBrk="1" fontAlgn="auto" hangingPunct="1">
              <a:lnSpc>
                <a:spcPct val="160000"/>
              </a:lnSpc>
              <a:spcAft>
                <a:spcPts val="0"/>
              </a:spcAft>
              <a:buFont typeface="Arial" panose="020B0604020202090204" pitchFamily="34" charset="0"/>
              <a:buNone/>
              <a:defRPr/>
            </a:pPr>
            <a:r>
              <a:rPr lang="zh-CN" altLang="en-US" b="1" dirty="0">
                <a:solidFill>
                  <a:schemeClr val="tx1">
                    <a:lumMod val="75000"/>
                    <a:lumOff val="25000"/>
                  </a:schemeClr>
                </a:solidFill>
              </a:rPr>
              <a:t>     </a:t>
            </a:r>
            <a:r>
              <a:rPr lang="en-US" altLang="zh-CN" b="1" dirty="0">
                <a:solidFill>
                  <a:schemeClr val="tx1">
                    <a:lumMod val="75000"/>
                    <a:lumOff val="25000"/>
                  </a:schemeClr>
                </a:solidFill>
              </a:rPr>
              <a:t>2</a:t>
            </a:r>
            <a:r>
              <a:rPr lang="zh-CN" altLang="en-US" b="1" dirty="0">
                <a:solidFill>
                  <a:schemeClr val="tx1">
                    <a:lumMod val="75000"/>
                    <a:lumOff val="25000"/>
                  </a:schemeClr>
                </a:solidFill>
              </a:rPr>
              <a:t>．基本格局</a:t>
            </a:r>
            <a:r>
              <a:rPr lang="en-US" altLang="zh-CN" b="1" dirty="0">
                <a:solidFill>
                  <a:schemeClr val="tx1">
                    <a:lumMod val="75000"/>
                    <a:lumOff val="25000"/>
                  </a:schemeClr>
                </a:solidFill>
              </a:rPr>
              <a:t>—— </a:t>
            </a:r>
            <a:r>
              <a:rPr lang="zh-CN" altLang="en-US" b="1" dirty="0">
                <a:solidFill>
                  <a:schemeClr val="tx1">
                    <a:lumMod val="75000"/>
                    <a:lumOff val="25000"/>
                  </a:schemeClr>
                </a:solidFill>
              </a:rPr>
              <a:t>经济特区；</a:t>
            </a:r>
          </a:p>
          <a:p>
            <a:pPr marL="0" indent="0" eaLnBrk="1" fontAlgn="auto" hangingPunct="1">
              <a:lnSpc>
                <a:spcPct val="160000"/>
              </a:lnSpc>
              <a:spcAft>
                <a:spcPts val="0"/>
              </a:spcAft>
              <a:buFont typeface="Arial" panose="020B0604020202090204" pitchFamily="34" charset="0"/>
              <a:buNone/>
              <a:defRPr/>
            </a:pPr>
            <a:r>
              <a:rPr lang="zh-CN" altLang="en-US" b="1" dirty="0">
                <a:solidFill>
                  <a:schemeClr val="tx1">
                    <a:lumMod val="75000"/>
                    <a:lumOff val="25000"/>
                  </a:schemeClr>
                </a:solidFill>
              </a:rPr>
              <a:t>                                 沿海开放城市；</a:t>
            </a:r>
          </a:p>
          <a:p>
            <a:pPr marL="0" indent="0" eaLnBrk="1" fontAlgn="auto" hangingPunct="1">
              <a:lnSpc>
                <a:spcPct val="160000"/>
              </a:lnSpc>
              <a:spcAft>
                <a:spcPts val="0"/>
              </a:spcAft>
              <a:buFont typeface="Arial" panose="020B0604020202090204" pitchFamily="34" charset="0"/>
              <a:buNone/>
              <a:defRPr/>
            </a:pPr>
            <a:r>
              <a:rPr lang="zh-CN" altLang="en-US" b="1" dirty="0">
                <a:solidFill>
                  <a:schemeClr val="tx1">
                    <a:lumMod val="75000"/>
                    <a:lumOff val="25000"/>
                  </a:schemeClr>
                </a:solidFill>
              </a:rPr>
              <a:t>                                  沿海经济开发区；</a:t>
            </a:r>
          </a:p>
          <a:p>
            <a:pPr marL="0" indent="0" eaLnBrk="1" fontAlgn="auto" hangingPunct="1">
              <a:lnSpc>
                <a:spcPct val="160000"/>
              </a:lnSpc>
              <a:spcAft>
                <a:spcPts val="0"/>
              </a:spcAft>
              <a:buFont typeface="Arial" panose="020B0604020202090204" pitchFamily="34" charset="0"/>
              <a:buNone/>
              <a:defRPr/>
            </a:pPr>
            <a:r>
              <a:rPr lang="zh-CN" altLang="en-US" b="1" dirty="0">
                <a:solidFill>
                  <a:schemeClr val="tx1">
                    <a:lumMod val="75000"/>
                    <a:lumOff val="25000"/>
                  </a:schemeClr>
                </a:solidFill>
              </a:rPr>
              <a:t>                                  沿江沿边开放地带及内陆省市开发区。</a:t>
            </a:r>
            <a:endParaRPr lang="en-US" altLang="zh-CN" b="1" dirty="0">
              <a:solidFill>
                <a:schemeClr val="tx1">
                  <a:lumMod val="75000"/>
                  <a:lumOff val="25000"/>
                </a:schemeClr>
              </a:solidFill>
            </a:endParaRPr>
          </a:p>
          <a:p>
            <a:pPr marL="0" indent="0" eaLnBrk="1" fontAlgn="auto" hangingPunct="1">
              <a:lnSpc>
                <a:spcPct val="160000"/>
              </a:lnSpc>
              <a:spcAft>
                <a:spcPts val="0"/>
              </a:spcAft>
              <a:buFont typeface="Arial" panose="020B0604020202090204" pitchFamily="34" charset="0"/>
              <a:buNone/>
              <a:defRPr/>
            </a:pPr>
            <a:r>
              <a:rPr lang="zh-CN" altLang="en-US" b="1" dirty="0">
                <a:solidFill>
                  <a:schemeClr val="tx1">
                    <a:lumMod val="75000"/>
                    <a:lumOff val="25000"/>
                  </a:schemeClr>
                </a:solidFill>
              </a:rPr>
              <a:t>      </a:t>
            </a:r>
            <a:endParaRPr lang="en-US" altLang="zh-CN" b="1" dirty="0">
              <a:solidFill>
                <a:schemeClr val="tx1">
                  <a:lumMod val="75000"/>
                  <a:lumOff val="25000"/>
                </a:schemeClr>
              </a:solidFill>
            </a:endParaRPr>
          </a:p>
          <a:p>
            <a:pPr marL="0" indent="0" eaLnBrk="1" fontAlgn="auto" hangingPunct="1">
              <a:lnSpc>
                <a:spcPct val="160000"/>
              </a:lnSpc>
              <a:spcAft>
                <a:spcPts val="0"/>
              </a:spcAft>
              <a:buFont typeface="Arial" panose="020B0604020202090204" pitchFamily="34" charset="0"/>
              <a:buNone/>
              <a:defRPr/>
            </a:pPr>
            <a:r>
              <a:rPr lang="zh-CN" altLang="en-US" b="1" dirty="0">
                <a:solidFill>
                  <a:srgbClr val="C00000"/>
                </a:solidFill>
              </a:rPr>
              <a:t>春风几度玉门关：深圳学香港</a:t>
            </a:r>
            <a:r>
              <a:rPr lang="en-US" altLang="zh-CN" b="1" dirty="0">
                <a:solidFill>
                  <a:srgbClr val="C00000"/>
                </a:solidFill>
              </a:rPr>
              <a:t>——</a:t>
            </a:r>
            <a:r>
              <a:rPr lang="zh-CN" altLang="en-US" b="1" dirty="0">
                <a:solidFill>
                  <a:srgbClr val="C00000"/>
                </a:solidFill>
              </a:rPr>
              <a:t>沿海学特区</a:t>
            </a:r>
            <a:r>
              <a:rPr lang="en-US" altLang="zh-CN" b="1" dirty="0">
                <a:solidFill>
                  <a:srgbClr val="C00000"/>
                </a:solidFill>
              </a:rPr>
              <a:t>——</a:t>
            </a:r>
            <a:r>
              <a:rPr lang="zh-CN" altLang="en-US" b="1" dirty="0">
                <a:solidFill>
                  <a:srgbClr val="C00000"/>
                </a:solidFill>
              </a:rPr>
              <a:t>内陆学沿海                          </a:t>
            </a:r>
          </a:p>
        </p:txBody>
      </p:sp>
    </p:spTree>
    <p:custDataLst>
      <p:tags r:id="rId1"/>
    </p:custData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a:xfrm>
            <a:off x="838200" y="755650"/>
            <a:ext cx="10515600" cy="973138"/>
          </a:xfrm>
        </p:spPr>
        <p:txBody>
          <a:bodyPr anchor="t"/>
          <a:lstStyle/>
          <a:p>
            <a:pPr eaLnBrk="1" hangingPunct="1"/>
            <a:r>
              <a:rPr lang="zh-CN" altLang="en-US" sz="3800">
                <a:solidFill>
                  <a:srgbClr val="C00000"/>
                </a:solidFill>
              </a:rPr>
              <a:t>二、经济全球化下的对外开放实践</a:t>
            </a:r>
            <a:endParaRPr lang="zh-CN" altLang="en-US" sz="3800"/>
          </a:p>
        </p:txBody>
      </p:sp>
      <p:sp>
        <p:nvSpPr>
          <p:cNvPr id="243714" name="Rectangle 3"/>
          <p:cNvSpPr>
            <a:spLocks noGrp="1" noChangeArrowheads="1"/>
          </p:cNvSpPr>
          <p:nvPr>
            <p:ph idx="1"/>
          </p:nvPr>
        </p:nvSpPr>
        <p:spPr>
          <a:xfrm>
            <a:off x="1498600" y="1484313"/>
            <a:ext cx="9745663" cy="4179887"/>
          </a:xfrm>
        </p:spPr>
        <p:txBody>
          <a:bodyPr/>
          <a:lstStyle/>
          <a:p>
            <a:pPr marL="0" indent="0" eaLnBrk="1" hangingPunct="1">
              <a:lnSpc>
                <a:spcPct val="160000"/>
              </a:lnSpc>
              <a:buFont typeface="Arial" panose="020B0604020202090204" pitchFamily="34" charset="0"/>
              <a:buNone/>
            </a:pPr>
            <a:r>
              <a:rPr lang="zh-CN" altLang="en-US" dirty="0"/>
              <a:t>   </a:t>
            </a:r>
            <a:r>
              <a:rPr lang="zh-CN" altLang="en-US" b="1" dirty="0"/>
              <a:t>（三）对外开放的实践过程   </a:t>
            </a:r>
          </a:p>
          <a:p>
            <a:pPr marL="0" indent="0" eaLnBrk="1" hangingPunct="1">
              <a:lnSpc>
                <a:spcPct val="160000"/>
              </a:lnSpc>
              <a:buFont typeface="Arial" panose="020B0604020202090204" pitchFamily="34" charset="0"/>
              <a:buNone/>
            </a:pPr>
            <a:r>
              <a:rPr lang="zh-CN" altLang="en-US" b="1" dirty="0"/>
              <a:t>              </a:t>
            </a:r>
          </a:p>
        </p:txBody>
      </p:sp>
    </p:spTree>
    <p:custDataLst>
      <p:tags r:id="rId1"/>
    </p:custData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3"/>
          <a:stretch>
            <a:fillRect/>
          </a:stretch>
        </p:blipFill>
        <p:spPr>
          <a:xfrm>
            <a:off x="0" y="0"/>
            <a:ext cx="10337800" cy="6788150"/>
          </a:xfrm>
          <a:prstGeom prst="rect">
            <a:avLst/>
          </a:prstGeom>
        </p:spPr>
      </p:pic>
    </p:spTree>
    <p:custDataLst>
      <p:tags r:id="rId1"/>
    </p:custData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3"/>
          <a:stretch>
            <a:fillRect/>
          </a:stretch>
        </p:blipFill>
        <p:spPr>
          <a:xfrm>
            <a:off x="0" y="0"/>
            <a:ext cx="10481310" cy="6841490"/>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内容占位符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175" y="1001713"/>
            <a:ext cx="5824538" cy="3790950"/>
          </a:xfrm>
        </p:spPr>
      </p:pic>
      <p:sp>
        <p:nvSpPr>
          <p:cNvPr id="17410" name="标题 5"/>
          <p:cNvSpPr>
            <a:spLocks noGrp="1" noChangeArrowheads="1"/>
          </p:cNvSpPr>
          <p:nvPr>
            <p:ph type="title"/>
          </p:nvPr>
        </p:nvSpPr>
        <p:spPr>
          <a:xfrm>
            <a:off x="107950" y="338138"/>
            <a:ext cx="10515600" cy="973137"/>
          </a:xfrm>
        </p:spPr>
        <p:txBody>
          <a:bodyPr/>
          <a:lstStyle/>
          <a:p>
            <a:pPr eaLnBrk="1" hangingPunct="1"/>
            <a:r>
              <a:rPr kumimoji="1" lang="zh-CN" altLang="en-US" sz="2000" dirty="0"/>
              <a:t>      </a:t>
            </a:r>
            <a:r>
              <a:rPr kumimoji="1" lang="zh-CN" altLang="en-US" sz="2000" dirty="0">
                <a:solidFill>
                  <a:srgbClr val="FF0000"/>
                </a:solidFill>
              </a:rPr>
              <a:t>古共讨论新宪法：承认私营经济  </a:t>
            </a:r>
            <a:r>
              <a:rPr kumimoji="1" lang="en-US" altLang="zh-CN" sz="2000" dirty="0">
                <a:solidFill>
                  <a:srgbClr val="FF0000"/>
                </a:solidFill>
              </a:rPr>
              <a:t>2018</a:t>
            </a:r>
            <a:r>
              <a:rPr kumimoji="1" lang="zh-CN" altLang="en-US" sz="2000" dirty="0">
                <a:solidFill>
                  <a:srgbClr val="FF0000"/>
                </a:solidFill>
              </a:rPr>
              <a:t>年</a:t>
            </a:r>
          </a:p>
        </p:txBody>
      </p:sp>
      <p:pic>
        <p:nvPicPr>
          <p:cNvPr id="17411" name="图片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2488" y="2081213"/>
            <a:ext cx="6259512"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标题 5"/>
          <p:cNvSpPr txBox="1">
            <a:spLocks noChangeArrowheads="1"/>
          </p:cNvSpPr>
          <p:nvPr/>
        </p:nvSpPr>
        <p:spPr bwMode="auto">
          <a:xfrm>
            <a:off x="5932488" y="5753100"/>
            <a:ext cx="105156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90000"/>
              </a:lnSpc>
              <a:spcBef>
                <a:spcPct val="0"/>
              </a:spcBef>
              <a:buFontTx/>
              <a:buNone/>
            </a:pPr>
            <a:r>
              <a:rPr kumimoji="1" lang="zh-CN" altLang="en-US" sz="2000" b="1" dirty="0">
                <a:solidFill>
                  <a:srgbClr val="FF0000"/>
                </a:solidFill>
              </a:rPr>
              <a:t>               金正恩坐火车前往越南   </a:t>
            </a:r>
            <a:r>
              <a:rPr kumimoji="1" lang="en-US" altLang="zh-CN" sz="2000" b="1" dirty="0">
                <a:solidFill>
                  <a:srgbClr val="FF0000"/>
                </a:solidFill>
              </a:rPr>
              <a:t>2019</a:t>
            </a:r>
            <a:r>
              <a:rPr kumimoji="1" lang="zh-CN" altLang="en-US" sz="2000" b="1" dirty="0">
                <a:solidFill>
                  <a:srgbClr val="FF0000"/>
                </a:solidFill>
              </a:rPr>
              <a:t>年</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标题 1"/>
          <p:cNvSpPr>
            <a:spLocks noGrp="1" noChangeArrowheads="1"/>
          </p:cNvSpPr>
          <p:nvPr>
            <p:ph type="title"/>
          </p:nvPr>
        </p:nvSpPr>
        <p:spPr/>
        <p:txBody>
          <a:bodyPr/>
          <a:lstStyle/>
          <a:p>
            <a:pPr eaLnBrk="1" hangingPunct="1"/>
            <a:r>
              <a:rPr lang="zh-CN" altLang="en-US"/>
              <a:t>三、社会主义的实践</a:t>
            </a:r>
          </a:p>
        </p:txBody>
      </p:sp>
      <p:sp>
        <p:nvSpPr>
          <p:cNvPr id="3" name="内容占位符 2"/>
          <p:cNvSpPr>
            <a:spLocks noGrp="1"/>
          </p:cNvSpPr>
          <p:nvPr>
            <p:ph idx="1"/>
          </p:nvPr>
        </p:nvSpPr>
        <p:spPr>
          <a:xfrm>
            <a:off x="1608138" y="1998663"/>
            <a:ext cx="9745662" cy="4178300"/>
          </a:xfrm>
        </p:spPr>
        <p:txBody>
          <a:bodyPr rtlCol="0">
            <a:normAutofit/>
          </a:bodyPr>
          <a:lstStyle/>
          <a:p>
            <a:pPr marL="0" indent="0" eaLnBrk="1" fontAlgn="auto" hangingPunct="1">
              <a:lnSpc>
                <a:spcPct val="150000"/>
              </a:lnSpc>
              <a:spcAft>
                <a:spcPts val="0"/>
              </a:spcAft>
              <a:buFont typeface="Wingdings 2" panose="05020102010507070707" pitchFamily="18" charset="2"/>
              <a:buNone/>
              <a:defRPr/>
            </a:pPr>
            <a:r>
              <a:rPr lang="en-US" altLang="zh-CN" b="1" dirty="0">
                <a:solidFill>
                  <a:srgbClr val="FF0000"/>
                </a:solidFill>
                <a:latin typeface="楷体" panose="02010609060101010101" pitchFamily="49" charset="-122"/>
                <a:ea typeface="楷体" panose="02010609060101010101" pitchFamily="49" charset="-122"/>
              </a:rPr>
              <a:t>★</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几个世纪以来，世界社会主义运动和中国社会主义实践都发生了重大变化，无论是社会主义理论还是实践，都遇到了严峻的挑战，特别是</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20</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世纪</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90</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年代，</a:t>
            </a:r>
            <a:r>
              <a:rPr lang="zh-CN" altLang="en-US" b="1" dirty="0">
                <a:solidFill>
                  <a:schemeClr val="tx1">
                    <a:lumMod val="75000"/>
                    <a:lumOff val="25000"/>
                  </a:schemeClr>
                </a:solidFill>
                <a:latin typeface="楷体" panose="02010609060101010101" pitchFamily="49" charset="-122"/>
                <a:ea typeface="楷体" panose="02010609060101010101" pitchFamily="49" charset="-122"/>
                <a:hlinkClick r:id="" action="ppaction://hlinkshowjump?jump=nextslide"/>
              </a:rPr>
              <a:t>苏联解体</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，东欧剧变放弃了社会主义制度，走上了多元化的社会发展道路。</a:t>
            </a:r>
            <a:endParaRPr lang="en-US" altLang="zh-CN" b="1" dirty="0">
              <a:solidFill>
                <a:schemeClr val="tx1">
                  <a:lumMod val="75000"/>
                  <a:lumOff val="25000"/>
                </a:schemeClr>
              </a:solidFill>
              <a:latin typeface="楷体" panose="02010609060101010101" pitchFamily="49" charset="-122"/>
              <a:ea typeface="楷体" panose="02010609060101010101" pitchFamily="49" charset="-122"/>
            </a:endParaRPr>
          </a:p>
          <a:p>
            <a:pPr marL="0" indent="0" eaLnBrk="1" fontAlgn="auto" hangingPunct="1">
              <a:lnSpc>
                <a:spcPct val="150000"/>
              </a:lnSpc>
              <a:spcAft>
                <a:spcPts val="0"/>
              </a:spcAft>
              <a:buFont typeface="Wingdings 2" panose="05020102010507070707" pitchFamily="18" charset="2"/>
              <a:buNone/>
              <a:defRPr/>
            </a:pPr>
            <a:r>
              <a:rPr lang="en-US" altLang="zh-CN" b="1" dirty="0">
                <a:solidFill>
                  <a:schemeClr val="tx1">
                    <a:lumMod val="75000"/>
                    <a:lumOff val="25000"/>
                  </a:schemeClr>
                </a:solidFill>
                <a:latin typeface="楷体" panose="02010609060101010101" pitchFamily="49" charset="-122"/>
                <a:ea typeface="楷体" panose="02010609060101010101" pitchFamily="49" charset="-122"/>
              </a:rPr>
              <a:t> </a:t>
            </a:r>
            <a:r>
              <a:rPr lang="en-US" altLang="zh-CN" b="1" dirty="0">
                <a:solidFill>
                  <a:srgbClr val="FF0000"/>
                </a:solidFill>
                <a:latin typeface="楷体" panose="02010609060101010101" pitchFamily="49" charset="-122"/>
                <a:ea typeface="楷体" panose="02010609060101010101" pitchFamily="49" charset="-122"/>
              </a:rPr>
              <a:t>★</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东方最大的社会主义中国，</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1978</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年开启了邓小平领导的第二次革命</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改革开放，探索开辟建设发展社会主义的新道路，以前所未有的速度持续发展了</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40</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年，一跃成为</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GDP</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世界第二的经济大国。</a:t>
            </a:r>
          </a:p>
          <a:p>
            <a:pPr eaLnBrk="1" fontAlgn="auto" hangingPunct="1">
              <a:spcAft>
                <a:spcPts val="0"/>
              </a:spcAft>
              <a:defRPr/>
            </a:pPr>
            <a:endParaRPr lang="zh-CN" altLang="en-US" dirty="0">
              <a:solidFill>
                <a:schemeClr val="tx1">
                  <a:lumMod val="75000"/>
                  <a:lumOff val="25000"/>
                </a:schemeClr>
              </a:solidFill>
            </a:endParaRPr>
          </a:p>
        </p:txBody>
      </p:sp>
    </p:spTree>
    <p:custDataLst>
      <p:tags r:id="rId1"/>
    </p:custData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a:xfrm>
            <a:off x="1992313" y="277813"/>
            <a:ext cx="8135937" cy="703262"/>
          </a:xfrm>
        </p:spPr>
        <p:txBody>
          <a:bodyPr anchor="t"/>
          <a:lstStyle/>
          <a:p>
            <a:pPr eaLnBrk="1" hangingPunct="1"/>
            <a:r>
              <a:rPr lang="en-US" altLang="zh-CN" sz="2400" dirty="0"/>
              <a:t>China's total foreign trade in 1981-2017 (USD 100M) </a:t>
            </a:r>
          </a:p>
        </p:txBody>
      </p:sp>
      <p:graphicFrame>
        <p:nvGraphicFramePr>
          <p:cNvPr id="128114" name="Group 114"/>
          <p:cNvGraphicFramePr>
            <a:graphicFrameLocks noGrp="1"/>
          </p:cNvGraphicFramePr>
          <p:nvPr>
            <p:ph idx="1"/>
            <p:custDataLst>
              <p:tags r:id="rId2"/>
            </p:custDataLst>
          </p:nvPr>
        </p:nvGraphicFramePr>
        <p:xfrm>
          <a:off x="2063750" y="1125538"/>
          <a:ext cx="8229600" cy="4073525"/>
        </p:xfrm>
        <a:graphic>
          <a:graphicData uri="http://schemas.openxmlformats.org/drawingml/2006/table">
            <a:tbl>
              <a:tblPr/>
              <a:tblGrid>
                <a:gridCol w="10287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gridCol w="1049338">
                  <a:extLst>
                    <a:ext uri="{9D8B030D-6E8A-4147-A177-3AD203B41FA5}">
                      <a16:colId xmlns:a16="http://schemas.microsoft.com/office/drawing/2014/main" val="20002"/>
                    </a:ext>
                  </a:extLst>
                </a:gridCol>
                <a:gridCol w="996950">
                  <a:extLst>
                    <a:ext uri="{9D8B030D-6E8A-4147-A177-3AD203B41FA5}">
                      <a16:colId xmlns:a16="http://schemas.microsoft.com/office/drawing/2014/main" val="20003"/>
                    </a:ext>
                  </a:extLst>
                </a:gridCol>
                <a:gridCol w="1039812">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gridCol w="1028700">
                  <a:extLst>
                    <a:ext uri="{9D8B030D-6E8A-4147-A177-3AD203B41FA5}">
                      <a16:colId xmlns:a16="http://schemas.microsoft.com/office/drawing/2014/main" val="20006"/>
                    </a:ext>
                  </a:extLst>
                </a:gridCol>
                <a:gridCol w="1028700">
                  <a:extLst>
                    <a:ext uri="{9D8B030D-6E8A-4147-A177-3AD203B41FA5}">
                      <a16:colId xmlns:a16="http://schemas.microsoft.com/office/drawing/2014/main" val="20007"/>
                    </a:ext>
                  </a:extLst>
                </a:gridCol>
              </a:tblGrid>
              <a:tr h="720725">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ct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1" i="0" u="none" strike="noStrike" cap="none" normalizeH="0" baseline="0">
                          <a:ln>
                            <a:noFill/>
                          </a:ln>
                          <a:solidFill>
                            <a:schemeClr val="tx1"/>
                          </a:solidFill>
                          <a:effectLst/>
                          <a:latin typeface="Arial" panose="020B0604020202090204" pitchFamily="34" charset="0"/>
                          <a:ea typeface="宋体" panose="02010600030101010101" pitchFamily="2" charset="-122"/>
                        </a:rPr>
                        <a:t>year</a:t>
                      </a:r>
                      <a:r>
                        <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rPr>
                        <a:t> </a:t>
                      </a:r>
                    </a:p>
                  </a:txBody>
                  <a:tcPr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ct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1" i="0" u="none" strike="noStrike" cap="none" normalizeH="0" baseline="0">
                          <a:ln>
                            <a:noFill/>
                          </a:ln>
                          <a:solidFill>
                            <a:schemeClr val="tx1"/>
                          </a:solidFill>
                          <a:effectLst/>
                          <a:latin typeface="Arial" panose="020B0604020202090204" pitchFamily="34" charset="0"/>
                          <a:ea typeface="宋体" panose="02010600030101010101" pitchFamily="2" charset="-122"/>
                          <a:cs typeface="Times New Roman" panose="02020503050405090304" pitchFamily="18" charset="0"/>
                        </a:rPr>
                        <a:t>amount </a:t>
                      </a:r>
                      <a:r>
                        <a:rPr kumimoji="0" lang="en-US" altLang="zh-CN" sz="2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Times New Roman" panose="02020503050405090304" pitchFamily="18"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ct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1" i="0" u="none" strike="noStrike" cap="none" normalizeH="0" baseline="0">
                          <a:ln>
                            <a:noFill/>
                          </a:ln>
                          <a:solidFill>
                            <a:schemeClr val="tx1"/>
                          </a:solidFill>
                          <a:effectLst/>
                          <a:latin typeface="Arial" panose="020B0604020202090204" pitchFamily="34" charset="0"/>
                          <a:ea typeface="宋体" panose="02010600030101010101" pitchFamily="2" charset="-122"/>
                        </a:rPr>
                        <a:t>year</a:t>
                      </a:r>
                      <a:r>
                        <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ct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1" i="0" u="none" strike="noStrike" cap="none" normalizeH="0" baseline="0">
                          <a:ln>
                            <a:noFill/>
                          </a:ln>
                          <a:solidFill>
                            <a:schemeClr val="tx1"/>
                          </a:solidFill>
                          <a:effectLst/>
                          <a:latin typeface="Arial" panose="020B0604020202090204" pitchFamily="34" charset="0"/>
                          <a:ea typeface="宋体" panose="02010600030101010101" pitchFamily="2" charset="-122"/>
                        </a:rPr>
                        <a:t>amount </a:t>
                      </a:r>
                      <a:r>
                        <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ct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1" i="0" u="none" strike="noStrike" cap="none" normalizeH="0" baseline="0">
                          <a:ln>
                            <a:noFill/>
                          </a:ln>
                          <a:solidFill>
                            <a:schemeClr val="tx1"/>
                          </a:solidFill>
                          <a:effectLst/>
                          <a:latin typeface="Arial" panose="020B0604020202090204" pitchFamily="34" charset="0"/>
                          <a:ea typeface="宋体" panose="02010600030101010101" pitchFamily="2" charset="-122"/>
                        </a:rPr>
                        <a:t>year</a:t>
                      </a:r>
                      <a:r>
                        <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ct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1" i="0" u="none" strike="noStrike" cap="none" normalizeH="0" baseline="0">
                          <a:ln>
                            <a:noFill/>
                          </a:ln>
                          <a:solidFill>
                            <a:schemeClr val="tx1"/>
                          </a:solidFill>
                          <a:effectLst/>
                          <a:latin typeface="Arial" panose="020B0604020202090204" pitchFamily="34" charset="0"/>
                          <a:ea typeface="宋体" panose="02010600030101010101" pitchFamily="2" charset="-122"/>
                        </a:rPr>
                        <a:t>amount </a:t>
                      </a:r>
                      <a:r>
                        <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ct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1" i="0" u="none" strike="noStrike" cap="none" normalizeH="0" baseline="0">
                          <a:ln>
                            <a:noFill/>
                          </a:ln>
                          <a:solidFill>
                            <a:schemeClr val="tx1"/>
                          </a:solidFill>
                          <a:effectLst/>
                          <a:latin typeface="Arial" panose="020B0604020202090204" pitchFamily="34" charset="0"/>
                          <a:ea typeface="宋体" panose="02010600030101010101" pitchFamily="2" charset="-122"/>
                        </a:rPr>
                        <a:t>year</a:t>
                      </a:r>
                      <a:r>
                        <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ct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1" i="0" u="none" strike="noStrike" cap="none" normalizeH="0" baseline="0">
                          <a:ln>
                            <a:noFill/>
                          </a:ln>
                          <a:solidFill>
                            <a:schemeClr val="tx1"/>
                          </a:solidFill>
                          <a:effectLst/>
                          <a:latin typeface="Arial" panose="020B0604020202090204" pitchFamily="34" charset="0"/>
                          <a:ea typeface="宋体" panose="02010600030101010101" pitchFamily="2" charset="-122"/>
                        </a:rPr>
                        <a:t>amount </a:t>
                      </a:r>
                      <a:r>
                        <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4475">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1981</a:t>
                      </a:r>
                    </a:p>
                  </a:txBody>
                  <a:tcPr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Times New Roman" panose="02020503050405090304" pitchFamily="18" charset="0"/>
                        </a:rPr>
                        <a:t>440</a:t>
                      </a:r>
                      <a:endPar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Times New Roman" panose="0202050305040509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1991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1357</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2001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5097</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2011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36419</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80">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1982</a:t>
                      </a:r>
                    </a:p>
                  </a:txBody>
                  <a:tcPr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Times New Roman" panose="02020503050405090304" pitchFamily="18" charset="0"/>
                        </a:rPr>
                        <a:t>416</a:t>
                      </a:r>
                      <a:endPar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Times New Roman" panose="0202050305040509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1992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1655</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2002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6208</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2012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38670</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2263">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1983</a:t>
                      </a:r>
                    </a:p>
                  </a:txBody>
                  <a:tcPr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Times New Roman" panose="02020503050405090304" pitchFamily="18" charset="0"/>
                        </a:rPr>
                        <a:t>436</a:t>
                      </a:r>
                      <a:endPar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Times New Roman" panose="0202050305040509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1993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1957</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2003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8510</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2013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41600</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7025">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1984</a:t>
                      </a:r>
                    </a:p>
                  </a:txBody>
                  <a:tcPr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Times New Roman" panose="02020503050405090304" pitchFamily="18" charset="0"/>
                        </a:rPr>
                        <a:t>536</a:t>
                      </a:r>
                      <a:endPar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Times New Roman" panose="0202050305040509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1994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2366</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2004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11546</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2014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43030</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4475">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1985</a:t>
                      </a:r>
                    </a:p>
                  </a:txBody>
                  <a:tcPr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Times New Roman" panose="02020503050405090304" pitchFamily="18" charset="0"/>
                        </a:rPr>
                        <a:t>696</a:t>
                      </a:r>
                      <a:endPar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Times New Roman" panose="0202050305040509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1995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2809</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2005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14219</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rPr>
                        <a:t>2015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rPr>
                        <a:t>39586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1986</a:t>
                      </a:r>
                    </a:p>
                  </a:txBody>
                  <a:tcPr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Times New Roman" panose="02020503050405090304" pitchFamily="18" charset="0"/>
                        </a:rPr>
                        <a:t>739</a:t>
                      </a:r>
                      <a:endPar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Times New Roman" panose="0202050305040509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1996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2899</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2006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17604</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rPr>
                        <a:t>2016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rPr>
                        <a:t>37802</a:t>
                      </a:r>
                      <a:endParaRPr kumimoji="0" lang="zh-CN"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44475">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1987</a:t>
                      </a:r>
                    </a:p>
                  </a:txBody>
                  <a:tcPr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Times New Roman" panose="02020503050405090304" pitchFamily="18" charset="0"/>
                        </a:rPr>
                        <a:t>827</a:t>
                      </a:r>
                      <a:endPar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Times New Roman" panose="0202050305040509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1997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3252</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2007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21762</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rPr>
                        <a:t>2017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rPr>
                        <a:t>41106</a:t>
                      </a:r>
                      <a:endParaRPr kumimoji="0" lang="zh-CN"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4475">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1988</a:t>
                      </a:r>
                    </a:p>
                  </a:txBody>
                  <a:tcPr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Times New Roman" panose="02020503050405090304" pitchFamily="18" charset="0"/>
                        </a:rPr>
                        <a:t>1028</a:t>
                      </a:r>
                      <a:endPar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Times New Roman" panose="0202050305040509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1998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3239</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2008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25633</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rPr>
                        <a:t>2018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pPr>
                      <a:endParaRPr kumimoji="0" lang="zh-CN" altLang="zh-CN" sz="1400" b="0" i="0" u="none" strike="noStrike" cap="none" normalizeH="0" baseline="0" dirty="0">
                        <a:ln>
                          <a:noFill/>
                        </a:ln>
                        <a:solidFill>
                          <a:schemeClr val="tx1"/>
                        </a:solidFill>
                        <a:effectLst/>
                        <a:latin typeface="Arial" panose="020B060402020209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4475">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1989</a:t>
                      </a:r>
                    </a:p>
                  </a:txBody>
                  <a:tcPr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Times New Roman" panose="02020503050405090304" pitchFamily="18" charset="0"/>
                        </a:rPr>
                        <a:t>1117</a:t>
                      </a:r>
                      <a:endPar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Times New Roman" panose="0202050305040509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1999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3606</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2009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22072</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rPr>
                        <a:t>2019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pPr>
                      <a:endParaRPr kumimoji="0" lang="zh-CN"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44475">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1990</a:t>
                      </a:r>
                    </a:p>
                  </a:txBody>
                  <a:tcPr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6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Times New Roman" panose="02020503050405090304" pitchFamily="18" charset="0"/>
                        </a:rPr>
                        <a:t>1154</a:t>
                      </a:r>
                      <a:endParaRPr kumimoji="0" lang="en-US" altLang="zh-CN" sz="16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Times New Roman" panose="0202050305040509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2000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4743</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cs typeface="Arial" panose="020B0604020202090204" pitchFamily="34" charset="0"/>
                        </a:rPr>
                        <a:t>2010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342900" marR="0" lvl="0" indent="-342900" algn="r" defTabSz="914400" rtl="0" eaLnBrk="1" fontAlgn="ctr" latinLnBrk="0" hangingPunct="1">
                        <a:lnSpc>
                          <a:spcPct val="100000"/>
                        </a:lnSpc>
                        <a:spcBef>
                          <a:spcPct val="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000000"/>
                          </a:solidFill>
                          <a:effectLst/>
                          <a:latin typeface="Arial" panose="020B0604020202090204" pitchFamily="34" charset="0"/>
                          <a:ea typeface="宋体" panose="02010600030101010101" pitchFamily="2" charset="-122"/>
                          <a:cs typeface="Arial" panose="020B0604020202090204" pitchFamily="34" charset="0"/>
                        </a:rPr>
                        <a:t>29729</a:t>
                      </a:r>
                      <a:endParaRPr kumimoji="0" lang="en-US" altLang="zh-CN" sz="1400" b="0" i="0" u="none" strike="noStrike" cap="none" normalizeH="0" baseline="0">
                        <a:ln>
                          <a:noFill/>
                        </a:ln>
                        <a:solidFill>
                          <a:schemeClr val="tx1"/>
                        </a:solidFill>
                        <a:effectLst/>
                        <a:latin typeface="Arial" panose="020B0604020202090204" pitchFamily="34" charset="0"/>
                        <a:ea typeface="宋体" panose="02010600030101010101" pitchFamily="2" charset="-122"/>
                        <a:cs typeface="Arial" panose="020B060402020209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pPr>
                      <a:r>
                        <a:rPr kumimoji="0" lang="en-US" altLang="zh-CN" sz="1400" b="0" i="0" u="none" strike="noStrike" cap="none" normalizeH="0" baseline="0">
                          <a:ln>
                            <a:noFill/>
                          </a:ln>
                          <a:solidFill>
                            <a:srgbClr val="3B90C5"/>
                          </a:solidFill>
                          <a:effectLst/>
                          <a:latin typeface="Arial" panose="020B0604020202090204" pitchFamily="34" charset="0"/>
                          <a:ea typeface="宋体" panose="02010600030101010101" pitchFamily="2" charset="-122"/>
                        </a:rPr>
                        <a:t>2020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30000"/>
                        </a:lnSpc>
                        <a:spcBef>
                          <a:spcPts val="1000"/>
                        </a:spcBef>
                        <a:buFont typeface="Arial" panose="020B0604020202090204" pitchFamily="34" charset="0"/>
                        <a:defRPr sz="20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defRPr>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5pPr>
                      <a:lvl6pPr marL="25146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6pPr>
                      <a:lvl7pPr marL="29718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7pPr>
                      <a:lvl8pPr marL="34290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8pPr>
                      <a:lvl9pPr marL="3886200" indent="-228600" fontAlgn="base">
                        <a:lnSpc>
                          <a:spcPct val="130000"/>
                        </a:lnSpc>
                        <a:spcBef>
                          <a:spcPts val="500"/>
                        </a:spcBef>
                        <a:spcAft>
                          <a:spcPct val="0"/>
                        </a:spcAft>
                        <a:buFont typeface="Arial" panose="020B0604020202090204" pitchFamily="34" charset="0"/>
                        <a:defRPr sz="1600">
                          <a:solidFill>
                            <a:srgbClr val="404040"/>
                          </a:solidFill>
                          <a:latin typeface="Arial" panose="020B060402020209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pPr>
                      <a:endParaRPr kumimoji="0" lang="zh-CN" altLang="zh-CN" sz="1400" b="0" i="0" u="none" strike="noStrike" cap="none" normalizeH="0" baseline="0" dirty="0">
                        <a:ln>
                          <a:noFill/>
                        </a:ln>
                        <a:solidFill>
                          <a:schemeClr val="tx1"/>
                        </a:solidFill>
                        <a:effectLst/>
                        <a:latin typeface="Arial" panose="020B0604020202090204" pitchFamily="34" charset="0"/>
                        <a:ea typeface="宋体" panose="02010600030101010101"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ustDataLst>
      <p:tags r:id="rId1"/>
    </p:custData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nvPr>
        </p:nvGraphicFramePr>
        <p:xfrm>
          <a:off x="255588" y="260350"/>
          <a:ext cx="11841161" cy="5905497"/>
        </p:xfrm>
        <a:graphic>
          <a:graphicData uri="http://schemas.openxmlformats.org/drawingml/2006/table">
            <a:tbl>
              <a:tblPr>
                <a:tableStyleId>{5C22544A-7EE6-4342-B048-85BDC9FD1C3A}</a:tableStyleId>
              </a:tblPr>
              <a:tblGrid>
                <a:gridCol w="1344259">
                  <a:extLst>
                    <a:ext uri="{9D8B030D-6E8A-4147-A177-3AD203B41FA5}">
                      <a16:colId xmlns:a16="http://schemas.microsoft.com/office/drawing/2014/main" val="20000"/>
                    </a:ext>
                  </a:extLst>
                </a:gridCol>
                <a:gridCol w="2665658">
                  <a:extLst>
                    <a:ext uri="{9D8B030D-6E8A-4147-A177-3AD203B41FA5}">
                      <a16:colId xmlns:a16="http://schemas.microsoft.com/office/drawing/2014/main" val="20001"/>
                    </a:ext>
                  </a:extLst>
                </a:gridCol>
                <a:gridCol w="1511894">
                  <a:extLst>
                    <a:ext uri="{9D8B030D-6E8A-4147-A177-3AD203B41FA5}">
                      <a16:colId xmlns:a16="http://schemas.microsoft.com/office/drawing/2014/main" val="20002"/>
                    </a:ext>
                  </a:extLst>
                </a:gridCol>
                <a:gridCol w="2224980">
                  <a:extLst>
                    <a:ext uri="{9D8B030D-6E8A-4147-A177-3AD203B41FA5}">
                      <a16:colId xmlns:a16="http://schemas.microsoft.com/office/drawing/2014/main" val="20003"/>
                    </a:ext>
                  </a:extLst>
                </a:gridCol>
                <a:gridCol w="1511894">
                  <a:extLst>
                    <a:ext uri="{9D8B030D-6E8A-4147-A177-3AD203B41FA5}">
                      <a16:colId xmlns:a16="http://schemas.microsoft.com/office/drawing/2014/main" val="20004"/>
                    </a:ext>
                  </a:extLst>
                </a:gridCol>
                <a:gridCol w="2582476">
                  <a:extLst>
                    <a:ext uri="{9D8B030D-6E8A-4147-A177-3AD203B41FA5}">
                      <a16:colId xmlns:a16="http://schemas.microsoft.com/office/drawing/2014/main" val="20005"/>
                    </a:ext>
                  </a:extLst>
                </a:gridCol>
              </a:tblGrid>
              <a:tr h="736231">
                <a:tc gridSpan="6">
                  <a:txBody>
                    <a:bodyPr/>
                    <a:lstStyle/>
                    <a:p>
                      <a:pPr algn="ctr" fontAlgn="ctr"/>
                      <a:r>
                        <a:rPr lang="zh-CN" altLang="en-US" sz="2400" u="none" strike="noStrike" dirty="0">
                          <a:effectLst/>
                        </a:rPr>
                        <a:t>中国历年实际利用外商直接投资额（亿美元）</a:t>
                      </a:r>
                      <a:endParaRPr lang="zh-CN" altLang="en-US" sz="2400" b="0" i="0" u="none" strike="noStrike" dirty="0">
                        <a:effectLst/>
                        <a:latin typeface="宋体" panose="02010600030101010101" pitchFamily="2" charset="-122"/>
                      </a:endParaRPr>
                    </a:p>
                  </a:txBody>
                  <a:tcPr marL="9524" marR="9524" marT="9526" marB="0"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469934">
                <a:tc>
                  <a:txBody>
                    <a:bodyPr/>
                    <a:lstStyle/>
                    <a:p>
                      <a:pPr algn="ctr" fontAlgn="ctr"/>
                      <a:r>
                        <a:rPr lang="zh-CN" altLang="en-US" sz="1800" u="none" strike="noStrike" dirty="0">
                          <a:effectLst/>
                        </a:rPr>
                        <a:t>年份</a:t>
                      </a:r>
                      <a:endParaRPr lang="zh-CN" altLang="en-US" sz="1800" b="0" i="0" u="none" strike="noStrike" dirty="0">
                        <a:effectLst/>
                        <a:latin typeface="宋体" panose="02010600030101010101" pitchFamily="2" charset="-122"/>
                      </a:endParaRPr>
                    </a:p>
                  </a:txBody>
                  <a:tcPr marL="9524" marR="9524" marT="9526" marB="0" anchor="ctr"/>
                </a:tc>
                <a:tc>
                  <a:txBody>
                    <a:bodyPr/>
                    <a:lstStyle/>
                    <a:p>
                      <a:pPr algn="ctr" fontAlgn="ctr"/>
                      <a:r>
                        <a:rPr lang="zh-CN" altLang="en-US" sz="1800" u="none" strike="noStrike" dirty="0">
                          <a:effectLst/>
                        </a:rPr>
                        <a:t>金额</a:t>
                      </a:r>
                      <a:endParaRPr lang="zh-CN" altLang="en-US" sz="1800" b="0" i="0" u="none" strike="noStrike" dirty="0">
                        <a:effectLst/>
                        <a:latin typeface="宋体" panose="02010600030101010101" pitchFamily="2" charset="-122"/>
                      </a:endParaRPr>
                    </a:p>
                  </a:txBody>
                  <a:tcPr marL="9524" marR="9524" marT="9526" marB="0" anchor="ctr"/>
                </a:tc>
                <a:tc>
                  <a:txBody>
                    <a:bodyPr/>
                    <a:lstStyle/>
                    <a:p>
                      <a:pPr algn="ctr" fontAlgn="ctr"/>
                      <a:r>
                        <a:rPr lang="zh-CN" altLang="en-US" sz="1800" u="none" strike="noStrike">
                          <a:effectLst/>
                        </a:rPr>
                        <a:t>年份</a:t>
                      </a:r>
                      <a:endParaRPr lang="zh-CN" altLang="en-US" sz="1800" b="0" i="0" u="none" strike="noStrike">
                        <a:effectLst/>
                        <a:latin typeface="宋体" panose="02010600030101010101" pitchFamily="2" charset="-122"/>
                      </a:endParaRPr>
                    </a:p>
                  </a:txBody>
                  <a:tcPr marL="9524" marR="9524" marT="9526" marB="0" anchor="ctr"/>
                </a:tc>
                <a:tc>
                  <a:txBody>
                    <a:bodyPr/>
                    <a:lstStyle/>
                    <a:p>
                      <a:pPr algn="ctr" fontAlgn="ctr"/>
                      <a:r>
                        <a:rPr lang="zh-CN" altLang="en-US" sz="1800" u="none" strike="noStrike">
                          <a:effectLst/>
                        </a:rPr>
                        <a:t>金额</a:t>
                      </a:r>
                      <a:endParaRPr lang="zh-CN" altLang="en-US" sz="1800" b="0" i="0" u="none" strike="noStrike">
                        <a:effectLst/>
                        <a:latin typeface="宋体" panose="02010600030101010101" pitchFamily="2" charset="-122"/>
                      </a:endParaRPr>
                    </a:p>
                  </a:txBody>
                  <a:tcPr marL="9524" marR="9524" marT="9526" marB="0" anchor="ctr"/>
                </a:tc>
                <a:tc>
                  <a:txBody>
                    <a:bodyPr/>
                    <a:lstStyle/>
                    <a:p>
                      <a:pPr algn="ctr" fontAlgn="ctr"/>
                      <a:r>
                        <a:rPr lang="zh-CN" altLang="en-US" sz="1800" u="none" strike="noStrike">
                          <a:effectLst/>
                        </a:rPr>
                        <a:t>年份</a:t>
                      </a:r>
                      <a:endParaRPr lang="zh-CN" altLang="en-US" sz="1800" b="0" i="0" u="none" strike="noStrike">
                        <a:effectLst/>
                        <a:latin typeface="宋体" panose="02010600030101010101" pitchFamily="2" charset="-122"/>
                      </a:endParaRPr>
                    </a:p>
                  </a:txBody>
                  <a:tcPr marL="9524" marR="9524" marT="9526" marB="0" anchor="ctr"/>
                </a:tc>
                <a:tc>
                  <a:txBody>
                    <a:bodyPr/>
                    <a:lstStyle/>
                    <a:p>
                      <a:pPr algn="ctr" fontAlgn="ctr"/>
                      <a:r>
                        <a:rPr lang="zh-CN" altLang="en-US" sz="1800" u="none" strike="noStrike">
                          <a:effectLst/>
                        </a:rPr>
                        <a:t>金额</a:t>
                      </a:r>
                      <a:endParaRPr lang="zh-CN" altLang="en-US" sz="1800" b="0" i="0" u="none" strike="noStrike">
                        <a:effectLst/>
                        <a:latin typeface="宋体" panose="02010600030101010101" pitchFamily="2" charset="-122"/>
                      </a:endParaRPr>
                    </a:p>
                  </a:txBody>
                  <a:tcPr marL="9524" marR="9524" marT="9526" marB="0" anchor="ctr"/>
                </a:tc>
                <a:extLst>
                  <a:ext uri="{0D108BD9-81ED-4DB2-BD59-A6C34878D82A}">
                    <a16:rowId xmlns:a16="http://schemas.microsoft.com/office/drawing/2014/main" val="10001"/>
                  </a:ext>
                </a:extLst>
              </a:tr>
              <a:tr h="391611">
                <a:tc>
                  <a:txBody>
                    <a:bodyPr/>
                    <a:lstStyle/>
                    <a:p>
                      <a:pPr algn="r" fontAlgn="ctr"/>
                      <a:r>
                        <a:rPr lang="en-US" altLang="zh-CN" sz="1800" u="none" strike="noStrike">
                          <a:effectLst/>
                        </a:rPr>
                        <a:t>1984</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dirty="0">
                          <a:effectLst/>
                        </a:rPr>
                        <a:t>12.58 </a:t>
                      </a:r>
                      <a:endParaRPr lang="en-US" altLang="zh-CN" sz="1800" b="0" i="0" u="none" strike="noStrike" dirty="0">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1996</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417.26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2008</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923.95 </a:t>
                      </a:r>
                      <a:endParaRPr lang="en-US" altLang="zh-CN" sz="1800" b="0" i="0" u="none" strike="noStrike">
                        <a:effectLst/>
                        <a:latin typeface="宋体" panose="02010600030101010101" pitchFamily="2" charset="-122"/>
                      </a:endParaRPr>
                    </a:p>
                  </a:txBody>
                  <a:tcPr marL="9524" marR="9524" marT="9526" marB="0" anchor="ctr"/>
                </a:tc>
                <a:extLst>
                  <a:ext uri="{0D108BD9-81ED-4DB2-BD59-A6C34878D82A}">
                    <a16:rowId xmlns:a16="http://schemas.microsoft.com/office/drawing/2014/main" val="10002"/>
                  </a:ext>
                </a:extLst>
              </a:tr>
              <a:tr h="391611">
                <a:tc>
                  <a:txBody>
                    <a:bodyPr/>
                    <a:lstStyle/>
                    <a:p>
                      <a:pPr algn="r" fontAlgn="ctr"/>
                      <a:r>
                        <a:rPr lang="en-US" altLang="zh-CN" sz="1800" u="none" strike="noStrike">
                          <a:effectLst/>
                        </a:rPr>
                        <a:t>1985</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dirty="0">
                          <a:effectLst/>
                        </a:rPr>
                        <a:t>19.56 </a:t>
                      </a:r>
                      <a:endParaRPr lang="en-US" altLang="zh-CN" sz="1800" b="0" i="0" u="none" strike="noStrike" dirty="0">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1997</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452.57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2009</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900.33 </a:t>
                      </a:r>
                      <a:endParaRPr lang="en-US" altLang="zh-CN" sz="1800" b="0" i="0" u="none" strike="noStrike">
                        <a:effectLst/>
                        <a:latin typeface="宋体" panose="02010600030101010101" pitchFamily="2" charset="-122"/>
                      </a:endParaRPr>
                    </a:p>
                  </a:txBody>
                  <a:tcPr marL="9524" marR="9524" marT="9526" marB="0" anchor="ctr"/>
                </a:tc>
                <a:extLst>
                  <a:ext uri="{0D108BD9-81ED-4DB2-BD59-A6C34878D82A}">
                    <a16:rowId xmlns:a16="http://schemas.microsoft.com/office/drawing/2014/main" val="10003"/>
                  </a:ext>
                </a:extLst>
              </a:tr>
              <a:tr h="391611">
                <a:tc>
                  <a:txBody>
                    <a:bodyPr/>
                    <a:lstStyle/>
                    <a:p>
                      <a:pPr algn="r" fontAlgn="ctr"/>
                      <a:r>
                        <a:rPr lang="en-US" altLang="zh-CN" sz="1800" u="none" strike="noStrike">
                          <a:effectLst/>
                        </a:rPr>
                        <a:t>1986</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dirty="0">
                          <a:effectLst/>
                        </a:rPr>
                        <a:t>22.44 </a:t>
                      </a:r>
                      <a:endParaRPr lang="en-US" altLang="zh-CN" sz="1800" b="0" i="0" u="none" strike="noStrike" dirty="0">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1998</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454.63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2010</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1057.35 </a:t>
                      </a:r>
                      <a:endParaRPr lang="en-US" altLang="zh-CN" sz="1800" b="0" i="0" u="none" strike="noStrike">
                        <a:effectLst/>
                        <a:latin typeface="宋体" panose="02010600030101010101" pitchFamily="2" charset="-122"/>
                      </a:endParaRPr>
                    </a:p>
                  </a:txBody>
                  <a:tcPr marL="9524" marR="9524" marT="9526" marB="0" anchor="ctr"/>
                </a:tc>
                <a:extLst>
                  <a:ext uri="{0D108BD9-81ED-4DB2-BD59-A6C34878D82A}">
                    <a16:rowId xmlns:a16="http://schemas.microsoft.com/office/drawing/2014/main" val="10004"/>
                  </a:ext>
                </a:extLst>
              </a:tr>
              <a:tr h="391611">
                <a:tc>
                  <a:txBody>
                    <a:bodyPr/>
                    <a:lstStyle/>
                    <a:p>
                      <a:pPr algn="r" fontAlgn="ctr"/>
                      <a:r>
                        <a:rPr lang="en-US" altLang="zh-CN" sz="1800" u="none" strike="noStrike">
                          <a:effectLst/>
                        </a:rPr>
                        <a:t>1987</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23.14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dirty="0">
                          <a:effectLst/>
                        </a:rPr>
                        <a:t>1999</a:t>
                      </a:r>
                      <a:endParaRPr lang="en-US" altLang="zh-CN" sz="1800" b="0" i="0" u="none" strike="noStrike" dirty="0">
                        <a:effectLst/>
                        <a:latin typeface="宋体" panose="02010600030101010101" pitchFamily="2" charset="-122"/>
                      </a:endParaRPr>
                    </a:p>
                  </a:txBody>
                  <a:tcPr marL="9524" marR="9524" marT="9526" marB="0" anchor="ctr"/>
                </a:tc>
                <a:tc>
                  <a:txBody>
                    <a:bodyPr/>
                    <a:lstStyle/>
                    <a:p>
                      <a:pPr algn="r" fontAlgn="ctr"/>
                      <a:r>
                        <a:rPr lang="en-US" altLang="zh-CN" sz="1800" u="none" strike="noStrike" dirty="0">
                          <a:effectLst/>
                        </a:rPr>
                        <a:t>403.19 </a:t>
                      </a:r>
                      <a:endParaRPr lang="en-US" altLang="zh-CN" sz="1800" b="0" i="0" u="none" strike="noStrike" dirty="0">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2011</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1160.11 </a:t>
                      </a:r>
                      <a:endParaRPr lang="en-US" altLang="zh-CN" sz="1800" b="0" i="0" u="none" strike="noStrike">
                        <a:effectLst/>
                        <a:latin typeface="宋体" panose="02010600030101010101" pitchFamily="2" charset="-122"/>
                      </a:endParaRPr>
                    </a:p>
                  </a:txBody>
                  <a:tcPr marL="9524" marR="9524" marT="9526" marB="0" anchor="ctr"/>
                </a:tc>
                <a:extLst>
                  <a:ext uri="{0D108BD9-81ED-4DB2-BD59-A6C34878D82A}">
                    <a16:rowId xmlns:a16="http://schemas.microsoft.com/office/drawing/2014/main" val="10005"/>
                  </a:ext>
                </a:extLst>
              </a:tr>
              <a:tr h="391611">
                <a:tc>
                  <a:txBody>
                    <a:bodyPr/>
                    <a:lstStyle/>
                    <a:p>
                      <a:pPr algn="r" fontAlgn="ctr"/>
                      <a:r>
                        <a:rPr lang="en-US" altLang="zh-CN" sz="1800" u="none" strike="noStrike">
                          <a:effectLst/>
                        </a:rPr>
                        <a:t>1988</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31.94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dirty="0">
                          <a:effectLst/>
                        </a:rPr>
                        <a:t>2000</a:t>
                      </a:r>
                      <a:endParaRPr lang="en-US" altLang="zh-CN" sz="1800" b="0" i="0" u="none" strike="noStrike" dirty="0">
                        <a:effectLst/>
                        <a:latin typeface="宋体" panose="02010600030101010101" pitchFamily="2" charset="-122"/>
                      </a:endParaRPr>
                    </a:p>
                  </a:txBody>
                  <a:tcPr marL="9524" marR="9524" marT="9526" marB="0" anchor="ctr"/>
                </a:tc>
                <a:tc>
                  <a:txBody>
                    <a:bodyPr/>
                    <a:lstStyle/>
                    <a:p>
                      <a:pPr algn="r" fontAlgn="ctr"/>
                      <a:r>
                        <a:rPr lang="en-US" altLang="zh-CN" sz="1800" u="none" strike="noStrike" dirty="0">
                          <a:effectLst/>
                        </a:rPr>
                        <a:t>407.15 </a:t>
                      </a:r>
                      <a:endParaRPr lang="en-US" altLang="zh-CN" sz="1800" b="0" i="0" u="none" strike="noStrike" dirty="0">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2012</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1117.16 </a:t>
                      </a:r>
                      <a:endParaRPr lang="en-US" altLang="zh-CN" sz="1800" b="0" i="0" u="none" strike="noStrike">
                        <a:effectLst/>
                        <a:latin typeface="宋体" panose="02010600030101010101" pitchFamily="2" charset="-122"/>
                      </a:endParaRPr>
                    </a:p>
                  </a:txBody>
                  <a:tcPr marL="9524" marR="9524" marT="9526" marB="0" anchor="ctr"/>
                </a:tc>
                <a:extLst>
                  <a:ext uri="{0D108BD9-81ED-4DB2-BD59-A6C34878D82A}">
                    <a16:rowId xmlns:a16="http://schemas.microsoft.com/office/drawing/2014/main" val="10006"/>
                  </a:ext>
                </a:extLst>
              </a:tr>
              <a:tr h="391611">
                <a:tc>
                  <a:txBody>
                    <a:bodyPr/>
                    <a:lstStyle/>
                    <a:p>
                      <a:pPr algn="r" fontAlgn="ctr"/>
                      <a:r>
                        <a:rPr lang="en-US" altLang="zh-CN" sz="1800" u="none" strike="noStrike">
                          <a:effectLst/>
                        </a:rPr>
                        <a:t>1989</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33.92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2001</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dirty="0">
                          <a:effectLst/>
                        </a:rPr>
                        <a:t>468.78 </a:t>
                      </a:r>
                      <a:endParaRPr lang="en-US" altLang="zh-CN" sz="1800" b="0" i="0" u="none" strike="noStrike" dirty="0">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2013</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1175.86 </a:t>
                      </a:r>
                      <a:endParaRPr lang="en-US" altLang="zh-CN" sz="1800" b="0" i="0" u="none" strike="noStrike">
                        <a:effectLst/>
                        <a:latin typeface="宋体" panose="02010600030101010101" pitchFamily="2" charset="-122"/>
                      </a:endParaRPr>
                    </a:p>
                  </a:txBody>
                  <a:tcPr marL="9524" marR="9524" marT="9526" marB="0" anchor="ctr"/>
                </a:tc>
                <a:extLst>
                  <a:ext uri="{0D108BD9-81ED-4DB2-BD59-A6C34878D82A}">
                    <a16:rowId xmlns:a16="http://schemas.microsoft.com/office/drawing/2014/main" val="10007"/>
                  </a:ext>
                </a:extLst>
              </a:tr>
              <a:tr h="391611">
                <a:tc>
                  <a:txBody>
                    <a:bodyPr/>
                    <a:lstStyle/>
                    <a:p>
                      <a:pPr algn="r" fontAlgn="ctr"/>
                      <a:r>
                        <a:rPr lang="en-US" altLang="zh-CN" sz="1800" u="none" strike="noStrike">
                          <a:effectLst/>
                        </a:rPr>
                        <a:t>1990</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34.87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2002</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dirty="0">
                          <a:effectLst/>
                        </a:rPr>
                        <a:t>527.43 </a:t>
                      </a:r>
                      <a:endParaRPr lang="en-US" altLang="zh-CN" sz="1800" b="0" i="0" u="none" strike="noStrike" dirty="0">
                        <a:effectLst/>
                        <a:latin typeface="宋体" panose="02010600030101010101" pitchFamily="2" charset="-122"/>
                      </a:endParaRPr>
                    </a:p>
                  </a:txBody>
                  <a:tcPr marL="9524" marR="9524" marT="9526" marB="0" anchor="ctr"/>
                </a:tc>
                <a:tc>
                  <a:txBody>
                    <a:bodyPr/>
                    <a:lstStyle/>
                    <a:p>
                      <a:pPr algn="r" fontAlgn="ctr"/>
                      <a:r>
                        <a:rPr lang="en-US" altLang="zh-CN" sz="1800" u="none" strike="noStrike" dirty="0">
                          <a:effectLst/>
                        </a:rPr>
                        <a:t>2014</a:t>
                      </a:r>
                      <a:endParaRPr lang="en-US" altLang="zh-CN" sz="1800" b="0" i="0" u="none" strike="noStrike" dirty="0">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1195.62 </a:t>
                      </a:r>
                      <a:endParaRPr lang="en-US" altLang="zh-CN" sz="1800" b="0" i="0" u="none" strike="noStrike">
                        <a:effectLst/>
                        <a:latin typeface="宋体" panose="02010600030101010101" pitchFamily="2" charset="-122"/>
                      </a:endParaRPr>
                    </a:p>
                  </a:txBody>
                  <a:tcPr marL="9524" marR="9524" marT="9526" marB="0" anchor="ctr"/>
                </a:tc>
                <a:extLst>
                  <a:ext uri="{0D108BD9-81ED-4DB2-BD59-A6C34878D82A}">
                    <a16:rowId xmlns:a16="http://schemas.microsoft.com/office/drawing/2014/main" val="10008"/>
                  </a:ext>
                </a:extLst>
              </a:tr>
              <a:tr h="391611">
                <a:tc>
                  <a:txBody>
                    <a:bodyPr/>
                    <a:lstStyle/>
                    <a:p>
                      <a:pPr algn="r" fontAlgn="ctr"/>
                      <a:r>
                        <a:rPr lang="en-US" altLang="zh-CN" sz="1800" u="none" strike="noStrike">
                          <a:effectLst/>
                        </a:rPr>
                        <a:t>1991</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43.66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2003</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535.05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dirty="0">
                          <a:effectLst/>
                        </a:rPr>
                        <a:t>2015</a:t>
                      </a:r>
                      <a:endParaRPr lang="en-US" altLang="zh-CN" sz="1800" b="0" i="0" u="none" strike="noStrike" dirty="0">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1262.70 </a:t>
                      </a:r>
                      <a:endParaRPr lang="en-US" altLang="zh-CN" sz="1800" b="0" i="0" u="none" strike="noStrike">
                        <a:effectLst/>
                        <a:latin typeface="宋体" panose="02010600030101010101" pitchFamily="2" charset="-122"/>
                      </a:endParaRPr>
                    </a:p>
                  </a:txBody>
                  <a:tcPr marL="9524" marR="9524" marT="9526" marB="0" anchor="ctr"/>
                </a:tc>
                <a:extLst>
                  <a:ext uri="{0D108BD9-81ED-4DB2-BD59-A6C34878D82A}">
                    <a16:rowId xmlns:a16="http://schemas.microsoft.com/office/drawing/2014/main" val="10009"/>
                  </a:ext>
                </a:extLst>
              </a:tr>
              <a:tr h="391611">
                <a:tc>
                  <a:txBody>
                    <a:bodyPr/>
                    <a:lstStyle/>
                    <a:p>
                      <a:pPr algn="r" fontAlgn="ctr"/>
                      <a:r>
                        <a:rPr lang="en-US" altLang="zh-CN" sz="1800" u="none" strike="noStrike">
                          <a:effectLst/>
                        </a:rPr>
                        <a:t>1992</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110.08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2004</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606.30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dirty="0">
                          <a:effectLst/>
                        </a:rPr>
                        <a:t>2016</a:t>
                      </a:r>
                      <a:endParaRPr lang="en-US" altLang="zh-CN" sz="1800" b="0" i="0" u="none" strike="noStrike" dirty="0">
                        <a:effectLst/>
                        <a:latin typeface="宋体" panose="02010600030101010101" pitchFamily="2" charset="-122"/>
                      </a:endParaRPr>
                    </a:p>
                  </a:txBody>
                  <a:tcPr marL="9524" marR="9524" marT="9526" marB="0" anchor="ctr"/>
                </a:tc>
                <a:tc>
                  <a:txBody>
                    <a:bodyPr/>
                    <a:lstStyle/>
                    <a:p>
                      <a:pPr algn="r" fontAlgn="ctr"/>
                      <a:r>
                        <a:rPr lang="en-US" altLang="zh-CN" sz="1800" u="none" strike="noStrike" dirty="0">
                          <a:effectLst/>
                        </a:rPr>
                        <a:t>1260.00 </a:t>
                      </a:r>
                      <a:endParaRPr lang="en-US" altLang="zh-CN" sz="1800" b="0" i="0" u="none" strike="noStrike" dirty="0">
                        <a:effectLst/>
                        <a:latin typeface="宋体" panose="02010600030101010101" pitchFamily="2" charset="-122"/>
                      </a:endParaRPr>
                    </a:p>
                  </a:txBody>
                  <a:tcPr marL="9524" marR="9524" marT="9526" marB="0" anchor="ctr"/>
                </a:tc>
                <a:extLst>
                  <a:ext uri="{0D108BD9-81ED-4DB2-BD59-A6C34878D82A}">
                    <a16:rowId xmlns:a16="http://schemas.microsoft.com/office/drawing/2014/main" val="10010"/>
                  </a:ext>
                </a:extLst>
              </a:tr>
              <a:tr h="391611">
                <a:tc>
                  <a:txBody>
                    <a:bodyPr/>
                    <a:lstStyle/>
                    <a:p>
                      <a:pPr algn="r" fontAlgn="ctr"/>
                      <a:r>
                        <a:rPr lang="en-US" altLang="zh-CN" sz="1800" u="none" strike="noStrike">
                          <a:effectLst/>
                        </a:rPr>
                        <a:t>1993</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275.15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2005</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603.25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2017</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dirty="0">
                          <a:effectLst/>
                        </a:rPr>
                        <a:t>1310.40 </a:t>
                      </a:r>
                      <a:endParaRPr lang="en-US" altLang="zh-CN" sz="1800" b="0" i="0" u="none" strike="noStrike" dirty="0">
                        <a:effectLst/>
                        <a:latin typeface="宋体" panose="02010600030101010101" pitchFamily="2" charset="-122"/>
                      </a:endParaRPr>
                    </a:p>
                  </a:txBody>
                  <a:tcPr marL="9524" marR="9524" marT="9526" marB="0" anchor="ctr"/>
                </a:tc>
                <a:extLst>
                  <a:ext uri="{0D108BD9-81ED-4DB2-BD59-A6C34878D82A}">
                    <a16:rowId xmlns:a16="http://schemas.microsoft.com/office/drawing/2014/main" val="10011"/>
                  </a:ext>
                </a:extLst>
              </a:tr>
              <a:tr h="391611">
                <a:tc>
                  <a:txBody>
                    <a:bodyPr/>
                    <a:lstStyle/>
                    <a:p>
                      <a:pPr algn="r" fontAlgn="ctr"/>
                      <a:r>
                        <a:rPr lang="en-US" altLang="zh-CN" sz="1800" u="none" strike="noStrike">
                          <a:effectLst/>
                        </a:rPr>
                        <a:t>1994</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337.67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2006</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630.21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2018</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zh-CN" altLang="en-US" sz="1800" b="0" i="0" u="none" strike="noStrike" dirty="0">
                          <a:effectLst/>
                          <a:latin typeface="宋体" panose="02010600030101010101" pitchFamily="2" charset="-122"/>
                        </a:rPr>
                        <a:t> </a:t>
                      </a:r>
                      <a:r>
                        <a:rPr lang="en-US" altLang="zh-CN" sz="1800" b="1" i="0" u="none" strike="noStrike" dirty="0">
                          <a:effectLst/>
                          <a:latin typeface="宋体" panose="02010600030101010101" pitchFamily="2" charset="-122"/>
                        </a:rPr>
                        <a:t>1430.40</a:t>
                      </a:r>
                      <a:endParaRPr lang="zh-CN" altLang="en-US" sz="1800" b="1" i="0" u="none" strike="noStrike" dirty="0">
                        <a:effectLst/>
                        <a:latin typeface="宋体" panose="02010600030101010101" pitchFamily="2" charset="-122"/>
                      </a:endParaRPr>
                    </a:p>
                  </a:txBody>
                  <a:tcPr marL="9524" marR="9524" marT="9526" marB="0" anchor="ctr"/>
                </a:tc>
                <a:extLst>
                  <a:ext uri="{0D108BD9-81ED-4DB2-BD59-A6C34878D82A}">
                    <a16:rowId xmlns:a16="http://schemas.microsoft.com/office/drawing/2014/main" val="10012"/>
                  </a:ext>
                </a:extLst>
              </a:tr>
              <a:tr h="391611">
                <a:tc>
                  <a:txBody>
                    <a:bodyPr/>
                    <a:lstStyle/>
                    <a:p>
                      <a:pPr algn="r" fontAlgn="ctr"/>
                      <a:r>
                        <a:rPr lang="en-US" altLang="zh-CN" sz="1800" u="none" strike="noStrike">
                          <a:effectLst/>
                        </a:rPr>
                        <a:t>1995</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375.21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2007</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747.68 </a:t>
                      </a:r>
                      <a:endParaRPr lang="en-US" altLang="zh-CN" sz="1800" b="0" i="0" u="none" strike="noStrike">
                        <a:effectLst/>
                        <a:latin typeface="宋体" panose="02010600030101010101" pitchFamily="2" charset="-122"/>
                      </a:endParaRPr>
                    </a:p>
                  </a:txBody>
                  <a:tcPr marL="9524" marR="9524" marT="9526" marB="0" anchor="ctr"/>
                </a:tc>
                <a:tc>
                  <a:txBody>
                    <a:bodyPr/>
                    <a:lstStyle/>
                    <a:p>
                      <a:pPr algn="r" fontAlgn="ctr"/>
                      <a:r>
                        <a:rPr lang="en-US" altLang="zh-CN" sz="1800" u="none" strike="noStrike">
                          <a:effectLst/>
                        </a:rPr>
                        <a:t>2019</a:t>
                      </a:r>
                      <a:endParaRPr lang="en-US" altLang="zh-CN" sz="1800" b="0" i="0" u="none" strike="noStrike">
                        <a:effectLst/>
                        <a:latin typeface="宋体" panose="02010600030101010101" pitchFamily="2" charset="-122"/>
                      </a:endParaRPr>
                    </a:p>
                  </a:txBody>
                  <a:tcPr marL="9524" marR="9524" marT="9526" marB="0" anchor="ctr"/>
                </a:tc>
                <a:tc>
                  <a:txBody>
                    <a:bodyPr/>
                    <a:lstStyle/>
                    <a:p>
                      <a:pPr algn="l" fontAlgn="ctr"/>
                      <a:endParaRPr lang="zh-CN" altLang="en-US" sz="1800" b="0" i="0" u="none" strike="noStrike" dirty="0">
                        <a:effectLst/>
                        <a:latin typeface="宋体" panose="02010600030101010101" pitchFamily="2" charset="-122"/>
                      </a:endParaRPr>
                    </a:p>
                  </a:txBody>
                  <a:tcPr marL="9524" marR="9524" marT="9526" marB="0" anchor="ctr"/>
                </a:tc>
                <a:extLst>
                  <a:ext uri="{0D108BD9-81ED-4DB2-BD59-A6C34878D82A}">
                    <a16:rowId xmlns:a16="http://schemas.microsoft.com/office/drawing/2014/main" val="10013"/>
                  </a:ext>
                </a:extLst>
              </a:tr>
            </a:tbl>
          </a:graphicData>
        </a:graphic>
      </p:graphicFrame>
    </p:spTree>
    <p:custDataLst>
      <p:tags r:id="rId1"/>
    </p:custData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a:xfrm>
            <a:off x="844550" y="277813"/>
            <a:ext cx="9366250" cy="990600"/>
          </a:xfrm>
        </p:spPr>
        <p:txBody>
          <a:bodyPr anchor="t"/>
          <a:lstStyle/>
          <a:p>
            <a:pPr eaLnBrk="1" hangingPunct="1"/>
            <a:r>
              <a:rPr lang="zh-CN" altLang="en-US" sz="3800">
                <a:solidFill>
                  <a:srgbClr val="C00000"/>
                </a:solidFill>
              </a:rPr>
              <a:t>三、对外贸易与经济增长</a:t>
            </a:r>
          </a:p>
        </p:txBody>
      </p:sp>
      <p:sp>
        <p:nvSpPr>
          <p:cNvPr id="249858" name="Rectangle 3"/>
          <p:cNvSpPr>
            <a:spLocks noGrp="1" noChangeArrowheads="1"/>
          </p:cNvSpPr>
          <p:nvPr>
            <p:ph idx="1"/>
          </p:nvPr>
        </p:nvSpPr>
        <p:spPr>
          <a:xfrm>
            <a:off x="1358900" y="1268413"/>
            <a:ext cx="10059988" cy="4862512"/>
          </a:xfrm>
        </p:spPr>
        <p:txBody>
          <a:bodyPr/>
          <a:lstStyle/>
          <a:p>
            <a:pPr marL="0" indent="0" eaLnBrk="1" hangingPunct="1">
              <a:lnSpc>
                <a:spcPct val="150000"/>
              </a:lnSpc>
              <a:buFont typeface="Arial" panose="020B0604020202090204" pitchFamily="34" charset="0"/>
              <a:buNone/>
            </a:pPr>
            <a:r>
              <a:rPr lang="zh-CN" altLang="en-US" b="1">
                <a:solidFill>
                  <a:schemeClr val="tx1"/>
                </a:solidFill>
              </a:rPr>
              <a:t>（一）对外贸易是突破国内增长约束的有效手段</a:t>
            </a:r>
          </a:p>
          <a:p>
            <a:pPr marL="0" indent="0" eaLnBrk="1" hangingPunct="1">
              <a:lnSpc>
                <a:spcPct val="150000"/>
              </a:lnSpc>
              <a:buFont typeface="Arial" panose="020B0604020202090204" pitchFamily="34" charset="0"/>
              <a:buNone/>
            </a:pPr>
            <a:r>
              <a:rPr lang="zh-CN" altLang="en-US" b="1">
                <a:solidFill>
                  <a:schemeClr val="tx1"/>
                </a:solidFill>
              </a:rPr>
              <a:t>（二）出口对我国经济的直接和间接拉动效应</a:t>
            </a:r>
            <a:endParaRPr lang="en-US" altLang="zh-CN" b="1">
              <a:solidFill>
                <a:schemeClr val="tx1"/>
              </a:solidFill>
            </a:endParaRPr>
          </a:p>
          <a:p>
            <a:pPr marL="0" indent="0" eaLnBrk="1" hangingPunct="1">
              <a:lnSpc>
                <a:spcPct val="150000"/>
              </a:lnSpc>
              <a:buFont typeface="Arial" panose="020B0604020202090204" pitchFamily="34" charset="0"/>
              <a:buNone/>
            </a:pPr>
            <a:r>
              <a:rPr lang="zh-CN" altLang="en-US" b="1">
                <a:solidFill>
                  <a:schemeClr val="tx1"/>
                </a:solidFill>
              </a:rPr>
              <a:t>（三）制成品出口对我国非制造行业的拉动效应</a:t>
            </a:r>
            <a:endParaRPr lang="en-US" altLang="zh-CN" b="1">
              <a:solidFill>
                <a:schemeClr val="tx1"/>
              </a:solidFill>
            </a:endParaRPr>
          </a:p>
          <a:p>
            <a:pPr marL="0" indent="0" eaLnBrk="1" hangingPunct="1">
              <a:lnSpc>
                <a:spcPct val="150000"/>
              </a:lnSpc>
              <a:buFont typeface="Arial" panose="020B0604020202090204" pitchFamily="34" charset="0"/>
              <a:buNone/>
            </a:pPr>
            <a:r>
              <a:rPr lang="zh-CN" altLang="en-US" b="1">
                <a:solidFill>
                  <a:schemeClr val="tx1"/>
                </a:solidFill>
              </a:rPr>
              <a:t>（四）我国制造业出口增长的外部条件</a:t>
            </a:r>
            <a:r>
              <a:rPr lang="en-US" altLang="zh-CN" b="1">
                <a:solidFill>
                  <a:schemeClr val="tx1"/>
                </a:solidFill>
              </a:rPr>
              <a:t>——</a:t>
            </a:r>
            <a:r>
              <a:rPr lang="zh-CN" altLang="en-US" b="1">
                <a:solidFill>
                  <a:schemeClr val="tx1"/>
                </a:solidFill>
              </a:rPr>
              <a:t>国外市场</a:t>
            </a:r>
            <a:endParaRPr lang="en-US" altLang="zh-CN" b="1">
              <a:solidFill>
                <a:schemeClr val="tx1"/>
              </a:solidFill>
            </a:endParaRPr>
          </a:p>
          <a:p>
            <a:pPr marL="0" indent="0" eaLnBrk="1" hangingPunct="1">
              <a:lnSpc>
                <a:spcPct val="150000"/>
              </a:lnSpc>
              <a:buFont typeface="Arial" panose="020B0604020202090204" pitchFamily="34" charset="0"/>
              <a:buNone/>
            </a:pPr>
            <a:r>
              <a:rPr lang="zh-CN" altLang="en-US" b="1">
                <a:solidFill>
                  <a:schemeClr val="tx1"/>
                </a:solidFill>
              </a:rPr>
              <a:t>（五）</a:t>
            </a:r>
            <a:r>
              <a:rPr lang="zh-CN" altLang="en-US" b="1">
                <a:solidFill>
                  <a:schemeClr val="tx1"/>
                </a:solidFill>
                <a:hlinkClick r:id="" action="ppaction://hlinkshowjump?jump=nextslide"/>
              </a:rPr>
              <a:t>我国在全球价值链上的位置</a:t>
            </a:r>
            <a:r>
              <a:rPr lang="en-US" altLang="zh-CN" b="1">
                <a:solidFill>
                  <a:schemeClr val="tx1"/>
                </a:solidFill>
              </a:rPr>
              <a:t>——</a:t>
            </a:r>
            <a:r>
              <a:rPr lang="zh-CN" altLang="en-US" b="1">
                <a:solidFill>
                  <a:schemeClr val="tx1"/>
                </a:solidFill>
              </a:rPr>
              <a:t>加工和组装环节</a:t>
            </a:r>
          </a:p>
          <a:p>
            <a:pPr marL="0" indent="0" eaLnBrk="1" hangingPunct="1">
              <a:buFont typeface="Arial" panose="020B0604020202090204" pitchFamily="34" charset="0"/>
              <a:buNone/>
            </a:pPr>
            <a:endParaRPr lang="zh-CN" altLang="en-US" b="1">
              <a:solidFill>
                <a:schemeClr val="tx2"/>
              </a:solidFill>
            </a:endParaRPr>
          </a:p>
          <a:p>
            <a:pPr marL="0" indent="0" eaLnBrk="1" hangingPunct="1">
              <a:buFont typeface="Arial" panose="020B0604020202090204" pitchFamily="34" charset="0"/>
              <a:buNone/>
            </a:pPr>
            <a:r>
              <a:rPr lang="zh-CN" altLang="en-US" b="1">
                <a:solidFill>
                  <a:srgbClr val="FF9900"/>
                </a:solidFill>
              </a:rPr>
              <a:t>      </a:t>
            </a:r>
            <a:r>
              <a:rPr lang="zh-CN" altLang="en-US" b="1" baseline="30000">
                <a:solidFill>
                  <a:srgbClr val="C00000"/>
                </a:solidFill>
                <a:latin typeface="黑体" panose="02010609060101010101" pitchFamily="49" charset="-122"/>
              </a:rPr>
              <a:t> </a:t>
            </a:r>
            <a:r>
              <a:rPr lang="zh-CN" altLang="en-US" b="1">
                <a:solidFill>
                  <a:srgbClr val="C00000"/>
                </a:solidFill>
                <a:latin typeface="黑体" panose="02010609060101010101" pitchFamily="49" charset="-122"/>
              </a:rPr>
              <a:t> </a:t>
            </a:r>
            <a:endParaRPr lang="zh-CN" altLang="en-US" b="1"/>
          </a:p>
        </p:txBody>
      </p:sp>
    </p:spTree>
    <p:custDataLst>
      <p:tags r:id="rId1"/>
    </p:custData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3"/>
          <a:stretch>
            <a:fillRect/>
          </a:stretch>
        </p:blipFill>
        <p:spPr>
          <a:xfrm>
            <a:off x="0" y="0"/>
            <a:ext cx="12199620" cy="6858635"/>
          </a:xfrm>
          <a:prstGeom prst="rect">
            <a:avLst/>
          </a:prstGeom>
        </p:spPr>
      </p:pic>
    </p:spTree>
    <p:custDataLst>
      <p:tags r:id="rId1"/>
    </p:custData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9264" y="0"/>
            <a:ext cx="4812631" cy="6858000"/>
          </a:xfrm>
        </p:spPr>
      </p:pic>
    </p:spTree>
    <p:custDataLst>
      <p:tags r:id="rId1"/>
    </p:custData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2"/>
            </p:custDataLst>
          </p:nvPr>
        </p:nvSpPr>
        <p:spPr>
          <a:xfrm>
            <a:off x="8382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市场基础与</a:t>
            </a:r>
            <a:endParaRPr lang="en-US" altLang="zh-CN" sz="2000" b="1" dirty="0">
              <a:solidFill>
                <a:schemeClr val="bg1"/>
              </a:solidFill>
            </a:endParaRPr>
          </a:p>
          <a:p>
            <a:pPr algn="ctr" eaLnBrk="1" fontAlgn="auto" hangingPunct="1">
              <a:lnSpc>
                <a:spcPct val="120000"/>
              </a:lnSpc>
              <a:spcBef>
                <a:spcPts val="200"/>
              </a:spcBef>
              <a:spcAft>
                <a:spcPts val="200"/>
              </a:spcAft>
              <a:defRPr/>
            </a:pPr>
            <a:r>
              <a:rPr lang="zh-CN" altLang="en-US" sz="2000" b="1" dirty="0">
                <a:solidFill>
                  <a:schemeClr val="bg1"/>
                </a:solidFill>
              </a:rPr>
              <a:t>政府调节</a:t>
            </a:r>
          </a:p>
        </p:txBody>
      </p:sp>
      <p:sp>
        <p:nvSpPr>
          <p:cNvPr id="5" name="等腰三角形 4"/>
          <p:cNvSpPr/>
          <p:nvPr>
            <p:custDataLst>
              <p:tags r:id="rId3"/>
            </p:custDataLst>
          </p:nvPr>
        </p:nvSpPr>
        <p:spPr>
          <a:xfrm>
            <a:off x="8382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6" name="椭圆 5"/>
          <p:cNvSpPr/>
          <p:nvPr>
            <p:custDataLst>
              <p:tags r:id="rId4"/>
            </p:custDataLst>
          </p:nvPr>
        </p:nvSpPr>
        <p:spPr>
          <a:xfrm>
            <a:off x="14938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一</a:t>
            </a:r>
          </a:p>
        </p:txBody>
      </p:sp>
      <p:sp>
        <p:nvSpPr>
          <p:cNvPr id="14" name="任意多边形 13"/>
          <p:cNvSpPr/>
          <p:nvPr>
            <p:custDataLst>
              <p:tags r:id="rId5"/>
            </p:custDataLst>
          </p:nvPr>
        </p:nvSpPr>
        <p:spPr>
          <a:xfrm>
            <a:off x="36576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更好发挥</a:t>
            </a:r>
            <a:endParaRPr lang="en-US" altLang="zh-CN" sz="2000" b="1" dirty="0">
              <a:solidFill>
                <a:schemeClr val="bg1"/>
              </a:solidFill>
            </a:endParaRPr>
          </a:p>
          <a:p>
            <a:pPr algn="ctr" eaLnBrk="1" fontAlgn="auto" hangingPunct="1">
              <a:lnSpc>
                <a:spcPct val="120000"/>
              </a:lnSpc>
              <a:spcBef>
                <a:spcPts val="200"/>
              </a:spcBef>
              <a:spcAft>
                <a:spcPts val="200"/>
              </a:spcAft>
              <a:defRPr/>
            </a:pPr>
            <a:r>
              <a:rPr lang="zh-CN" altLang="en-US" sz="2000" b="1" dirty="0">
                <a:solidFill>
                  <a:schemeClr val="bg1"/>
                </a:solidFill>
              </a:rPr>
              <a:t>政府作用</a:t>
            </a:r>
          </a:p>
        </p:txBody>
      </p:sp>
      <p:sp>
        <p:nvSpPr>
          <p:cNvPr id="15" name="等腰三角形 14"/>
          <p:cNvSpPr/>
          <p:nvPr>
            <p:custDataLst>
              <p:tags r:id="rId6"/>
            </p:custDataLst>
          </p:nvPr>
        </p:nvSpPr>
        <p:spPr>
          <a:xfrm>
            <a:off x="36576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16" name="椭圆 15"/>
          <p:cNvSpPr/>
          <p:nvPr>
            <p:custDataLst>
              <p:tags r:id="rId7"/>
            </p:custDataLst>
          </p:nvPr>
        </p:nvSpPr>
        <p:spPr>
          <a:xfrm>
            <a:off x="43132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二</a:t>
            </a:r>
          </a:p>
        </p:txBody>
      </p:sp>
      <p:sp>
        <p:nvSpPr>
          <p:cNvPr id="18" name="任意多边形 17"/>
          <p:cNvSpPr/>
          <p:nvPr>
            <p:custDataLst>
              <p:tags r:id="rId8"/>
            </p:custDataLst>
          </p:nvPr>
        </p:nvSpPr>
        <p:spPr>
          <a:xfrm>
            <a:off x="64770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政府干预经济的政策目标</a:t>
            </a:r>
          </a:p>
        </p:txBody>
      </p:sp>
      <p:sp>
        <p:nvSpPr>
          <p:cNvPr id="19" name="等腰三角形 18"/>
          <p:cNvSpPr/>
          <p:nvPr>
            <p:custDataLst>
              <p:tags r:id="rId9"/>
            </p:custDataLst>
          </p:nvPr>
        </p:nvSpPr>
        <p:spPr>
          <a:xfrm>
            <a:off x="64770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0" name="椭圆 19"/>
          <p:cNvSpPr/>
          <p:nvPr>
            <p:custDataLst>
              <p:tags r:id="rId10"/>
            </p:custDataLst>
          </p:nvPr>
        </p:nvSpPr>
        <p:spPr>
          <a:xfrm>
            <a:off x="71326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三</a:t>
            </a:r>
          </a:p>
        </p:txBody>
      </p:sp>
      <p:grpSp>
        <p:nvGrpSpPr>
          <p:cNvPr id="251914" name="组合 2"/>
          <p:cNvGrpSpPr/>
          <p:nvPr/>
        </p:nvGrpSpPr>
        <p:grpSpPr bwMode="auto">
          <a:xfrm>
            <a:off x="9296400" y="2427288"/>
            <a:ext cx="2073275" cy="2762250"/>
            <a:chOff x="9296400" y="2438516"/>
            <a:chExt cx="2074053" cy="2763167"/>
          </a:xfrm>
        </p:grpSpPr>
        <p:sp>
          <p:nvSpPr>
            <p:cNvPr id="22" name="任意多边形 21"/>
            <p:cNvSpPr/>
            <p:nvPr>
              <p:custDataLst>
                <p:tags r:id="rId12"/>
              </p:custDataLst>
            </p:nvPr>
          </p:nvSpPr>
          <p:spPr>
            <a:xfrm>
              <a:off x="9296400" y="2795822"/>
              <a:ext cx="2074053" cy="2405861"/>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政府干预经济的政策手段</a:t>
              </a:r>
            </a:p>
          </p:txBody>
        </p:sp>
        <p:sp>
          <p:nvSpPr>
            <p:cNvPr id="23" name="等腰三角形 22"/>
            <p:cNvSpPr/>
            <p:nvPr>
              <p:custDataLst>
                <p:tags r:id="rId13"/>
              </p:custDataLst>
            </p:nvPr>
          </p:nvSpPr>
          <p:spPr>
            <a:xfrm>
              <a:off x="9296400" y="2795822"/>
              <a:ext cx="2074053" cy="514521"/>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24" name="椭圆 23"/>
            <p:cNvSpPr/>
            <p:nvPr>
              <p:custDataLst>
                <p:tags r:id="rId14"/>
              </p:custDataLst>
            </p:nvPr>
          </p:nvSpPr>
          <p:spPr>
            <a:xfrm>
              <a:off x="9952284" y="2438516"/>
              <a:ext cx="762286" cy="762253"/>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四</a:t>
              </a:r>
            </a:p>
          </p:txBody>
        </p:sp>
      </p:grpSp>
      <p:sp>
        <p:nvSpPr>
          <p:cNvPr id="251915" name="文本框 16"/>
          <p:cNvSpPr txBox="1">
            <a:spLocks noChangeArrowheads="1"/>
          </p:cNvSpPr>
          <p:nvPr>
            <p:custDataLst>
              <p:tags r:id="rId11"/>
            </p:custDataLst>
          </p:nvPr>
        </p:nvSpPr>
        <p:spPr bwMode="auto">
          <a:xfrm>
            <a:off x="838200" y="365125"/>
            <a:ext cx="10515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50000"/>
              </a:lnSpc>
              <a:spcBef>
                <a:spcPct val="0"/>
              </a:spcBef>
              <a:buFontTx/>
              <a:buNone/>
            </a:pPr>
            <a:r>
              <a:rPr lang="zh-CN" altLang="en-US" sz="3600" b="1">
                <a:solidFill>
                  <a:srgbClr val="C00000"/>
                </a:solidFill>
              </a:rPr>
              <a:t>第九章    政府与市场理论</a:t>
            </a:r>
            <a:endParaRPr lang="en-US" altLang="zh-CN" sz="3600" b="1">
              <a:solidFill>
                <a:srgbClr val="C00000"/>
              </a:solidFill>
            </a:endParaRPr>
          </a:p>
          <a:p>
            <a:pPr eaLnBrk="1" hangingPunct="1">
              <a:lnSpc>
                <a:spcPct val="150000"/>
              </a:lnSpc>
              <a:spcBef>
                <a:spcPct val="0"/>
              </a:spcBef>
              <a:buFontTx/>
              <a:buNone/>
            </a:pPr>
            <a:r>
              <a:rPr lang="en-US" altLang="zh-CN" sz="3600" b="1">
                <a:solidFill>
                  <a:schemeClr val="tx1"/>
                </a:solidFill>
              </a:rPr>
              <a:t>               </a:t>
            </a:r>
            <a:r>
              <a:rPr lang="en-US" altLang="zh-CN" sz="2800" b="1">
                <a:solidFill>
                  <a:schemeClr val="tx1"/>
                </a:solidFill>
              </a:rPr>
              <a:t> ——</a:t>
            </a:r>
            <a:r>
              <a:rPr lang="zh-CN" altLang="en-US" sz="2800" b="1">
                <a:solidFill>
                  <a:schemeClr val="tx1"/>
                </a:solidFill>
              </a:rPr>
              <a:t>社会主义市场经济条件下政府与市场的关系</a:t>
            </a:r>
          </a:p>
        </p:txBody>
      </p:sp>
    </p:spTree>
    <p:custDataLst>
      <p:tags r:id="rId1"/>
    </p:custData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08138" y="1998663"/>
            <a:ext cx="9745662" cy="4178300"/>
          </a:xfrm>
        </p:spPr>
        <p:txBody>
          <a:bodyPr rtlCol="0">
            <a:normAutofit/>
          </a:bodyPr>
          <a:lstStyle/>
          <a:p>
            <a:pPr eaLnBrk="1" fontAlgn="auto" hangingPunct="1">
              <a:lnSpc>
                <a:spcPct val="200000"/>
              </a:lnSpc>
              <a:spcAft>
                <a:spcPts val="0"/>
              </a:spcAft>
              <a:defRPr/>
            </a:pPr>
            <a:r>
              <a:rPr lang="zh-CN" altLang="en-US" sz="2800" b="1" dirty="0">
                <a:solidFill>
                  <a:srgbClr val="C00000"/>
                </a:solidFill>
              </a:rPr>
              <a:t>“使市场在资源配置中起决定性作用和更好发挥政府作用”。经济体制改革仍然是全面深化改革的重点，经济体制改革的核心问题仍然是处理好政府和市场的关系！</a:t>
            </a:r>
            <a:endParaRPr lang="en-US" altLang="zh-CN" sz="2800" b="1" dirty="0">
              <a:solidFill>
                <a:srgbClr val="C00000"/>
              </a:solidFill>
            </a:endParaRPr>
          </a:p>
          <a:p>
            <a:pPr marL="0" indent="0" eaLnBrk="1" fontAlgn="auto" hangingPunct="1">
              <a:lnSpc>
                <a:spcPct val="200000"/>
              </a:lnSpc>
              <a:spcAft>
                <a:spcPts val="0"/>
              </a:spcAft>
              <a:buFont typeface="Arial" panose="020B0604020202090204" pitchFamily="34" charset="0"/>
              <a:buNone/>
              <a:defRPr/>
            </a:pPr>
            <a:r>
              <a:rPr lang="en-US" altLang="zh-CN" sz="2800" b="1" dirty="0">
                <a:solidFill>
                  <a:srgbClr val="C00000"/>
                </a:solidFill>
              </a:rPr>
              <a:t>                                    ——</a:t>
            </a:r>
            <a:r>
              <a:rPr lang="zh-CN" altLang="en-US" sz="2800" b="1" dirty="0">
                <a:solidFill>
                  <a:srgbClr val="C00000"/>
                </a:solidFill>
              </a:rPr>
              <a:t>党的十八届三中全会</a:t>
            </a:r>
          </a:p>
        </p:txBody>
      </p:sp>
    </p:spTree>
    <p:custDataLst>
      <p:tags r:id="rId1"/>
    </p:custData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标题 1"/>
          <p:cNvSpPr>
            <a:spLocks noGrp="1" noChangeArrowheads="1"/>
          </p:cNvSpPr>
          <p:nvPr>
            <p:ph type="title"/>
          </p:nvPr>
        </p:nvSpPr>
        <p:spPr/>
        <p:txBody>
          <a:bodyPr/>
          <a:lstStyle/>
          <a:p>
            <a:pPr eaLnBrk="1" hangingPunct="1"/>
            <a:r>
              <a:rPr lang="zh-CN" altLang="en-US"/>
              <a:t>林毅夫</a:t>
            </a:r>
            <a:r>
              <a:rPr lang="en-US" altLang="zh-CN"/>
              <a:t>《</a:t>
            </a:r>
            <a:r>
              <a:rPr lang="zh-CN" altLang="en-US"/>
              <a:t>新结构经济学</a:t>
            </a:r>
            <a:r>
              <a:rPr lang="en-US" altLang="zh-CN"/>
              <a:t>》</a:t>
            </a:r>
            <a:endParaRPr lang="zh-CN" altLang="en-US"/>
          </a:p>
        </p:txBody>
      </p:sp>
      <p:sp>
        <p:nvSpPr>
          <p:cNvPr id="3" name="内容占位符 2"/>
          <p:cNvSpPr>
            <a:spLocks noGrp="1"/>
          </p:cNvSpPr>
          <p:nvPr>
            <p:ph idx="1"/>
          </p:nvPr>
        </p:nvSpPr>
        <p:spPr>
          <a:xfrm>
            <a:off x="1608138" y="1998663"/>
            <a:ext cx="9745662" cy="4178300"/>
          </a:xfrm>
        </p:spPr>
        <p:txBody>
          <a:bodyPr rtlCol="0">
            <a:normAutofit/>
          </a:bodyPr>
          <a:lstStyle/>
          <a:p>
            <a:pPr eaLnBrk="1" fontAlgn="auto" hangingPunct="1">
              <a:spcAft>
                <a:spcPts val="0"/>
              </a:spcAft>
              <a:defRPr/>
            </a:pPr>
            <a:r>
              <a:rPr lang="zh-CN" altLang="en-US" sz="2800" b="1" dirty="0">
                <a:solidFill>
                  <a:srgbClr val="FF0000"/>
                </a:solidFill>
              </a:rPr>
              <a:t>核心观点</a:t>
            </a:r>
            <a:r>
              <a:rPr lang="en-US" altLang="zh-CN" sz="2800" b="1" dirty="0">
                <a:solidFill>
                  <a:srgbClr val="FF0000"/>
                </a:solidFill>
              </a:rPr>
              <a:t>——</a:t>
            </a:r>
          </a:p>
          <a:p>
            <a:pPr marL="0" indent="0" eaLnBrk="1" fontAlgn="auto" hangingPunct="1">
              <a:spcAft>
                <a:spcPts val="0"/>
              </a:spcAft>
              <a:buFont typeface="Arial" panose="020B0604020202090204" pitchFamily="34" charset="0"/>
              <a:buNone/>
              <a:defRPr/>
            </a:pPr>
            <a:r>
              <a:rPr lang="en-US" altLang="zh-CN" sz="2800" b="1" dirty="0">
                <a:solidFill>
                  <a:srgbClr val="FF0000"/>
                </a:solidFill>
              </a:rPr>
              <a:t>    </a:t>
            </a:r>
            <a:r>
              <a:rPr lang="zh-CN" altLang="en-US" sz="2800" b="1" dirty="0">
                <a:solidFill>
                  <a:srgbClr val="FF0000"/>
                </a:solidFill>
              </a:rPr>
              <a:t>有效市场以有为政府作保障；有为政府以有效市场为依归</a:t>
            </a:r>
            <a:r>
              <a:rPr lang="zh-CN" altLang="en-US" sz="2800" b="1" dirty="0">
                <a:solidFill>
                  <a:schemeClr val="tx1">
                    <a:lumMod val="75000"/>
                    <a:lumOff val="25000"/>
                  </a:schemeClr>
                </a:solidFill>
              </a:rPr>
              <a:t>。</a:t>
            </a:r>
            <a:endParaRPr lang="en-US" altLang="zh-CN" sz="2800" b="1"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en-US" altLang="zh-CN" dirty="0">
                <a:solidFill>
                  <a:schemeClr val="tx1">
                    <a:lumMod val="75000"/>
                    <a:lumOff val="25000"/>
                  </a:schemeClr>
                </a:solidFill>
              </a:rPr>
              <a:t>     </a:t>
            </a:r>
            <a:r>
              <a:rPr lang="zh-CN" altLang="en-US" dirty="0">
                <a:solidFill>
                  <a:schemeClr val="tx1">
                    <a:lumMod val="75000"/>
                    <a:lumOff val="25000"/>
                  </a:schemeClr>
                </a:solidFill>
              </a:rPr>
              <a:t> 有效市场需要产权保护、完善各种市场、稳定宏观环境等，而这些必然需要有为的政府来解决；</a:t>
            </a:r>
            <a:endParaRPr lang="en-US" altLang="zh-CN"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en-US" altLang="zh-CN" dirty="0">
                <a:solidFill>
                  <a:schemeClr val="tx1">
                    <a:lumMod val="75000"/>
                    <a:lumOff val="25000"/>
                  </a:schemeClr>
                </a:solidFill>
              </a:rPr>
              <a:t>       </a:t>
            </a:r>
            <a:r>
              <a:rPr lang="zh-CN" altLang="en-US" dirty="0">
                <a:solidFill>
                  <a:schemeClr val="tx1">
                    <a:lumMod val="75000"/>
                    <a:lumOff val="25000"/>
                  </a:schemeClr>
                </a:solidFill>
              </a:rPr>
              <a:t>有为政府的目的是为了市场有效，超过保障市场有效的行为就是越位、不做或做不好就是缺位！</a:t>
            </a:r>
            <a:endParaRPr lang="en-US" altLang="zh-CN" dirty="0">
              <a:solidFill>
                <a:schemeClr val="tx1">
                  <a:lumMod val="75000"/>
                  <a:lumOff val="25000"/>
                </a:schemeClr>
              </a:solidFill>
            </a:endParaRPr>
          </a:p>
        </p:txBody>
      </p:sp>
    </p:spTree>
    <p:custDataLst>
      <p:tags r:id="rId1"/>
    </p:custData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ChangeArrowheads="1"/>
          </p:cNvSpPr>
          <p:nvPr>
            <p:ph type="title"/>
          </p:nvPr>
        </p:nvSpPr>
        <p:spPr>
          <a:xfrm>
            <a:off x="1066800" y="212725"/>
            <a:ext cx="8229600" cy="703263"/>
          </a:xfrm>
        </p:spPr>
        <p:txBody>
          <a:bodyPr/>
          <a:lstStyle/>
          <a:p>
            <a:pPr eaLnBrk="1" hangingPunct="1"/>
            <a:r>
              <a:rPr lang="zh-CN" altLang="en-US" sz="3800">
                <a:solidFill>
                  <a:srgbClr val="FF0000"/>
                </a:solidFill>
              </a:rPr>
              <a:t>一、市场基础与政府调节</a:t>
            </a:r>
          </a:p>
        </p:txBody>
      </p:sp>
      <p:sp>
        <p:nvSpPr>
          <p:cNvPr id="256002" name="Rectangle 3"/>
          <p:cNvSpPr>
            <a:spLocks noGrp="1" noChangeArrowheads="1"/>
          </p:cNvSpPr>
          <p:nvPr>
            <p:ph idx="1"/>
          </p:nvPr>
        </p:nvSpPr>
        <p:spPr>
          <a:xfrm>
            <a:off x="1981200" y="1268413"/>
            <a:ext cx="8229600" cy="4862512"/>
          </a:xfrm>
        </p:spPr>
        <p:txBody>
          <a:bodyPr/>
          <a:lstStyle/>
          <a:p>
            <a:pPr marL="0" indent="0" eaLnBrk="1" hangingPunct="1">
              <a:buFont typeface="Arial" panose="020B0604020202090204" pitchFamily="34" charset="0"/>
              <a:buNone/>
            </a:pPr>
            <a:r>
              <a:rPr lang="zh-CN" altLang="en-US" sz="3600" b="1" dirty="0">
                <a:solidFill>
                  <a:schemeClr val="tx1"/>
                </a:solidFill>
              </a:rPr>
              <a:t>（一）“市场失灵”问题</a:t>
            </a:r>
            <a:r>
              <a:rPr lang="zh-CN" altLang="en-US" b="1" dirty="0">
                <a:solidFill>
                  <a:schemeClr val="tx1"/>
                </a:solidFill>
              </a:rPr>
              <a:t>   </a:t>
            </a:r>
          </a:p>
          <a:p>
            <a:pPr marL="0" indent="0" eaLnBrk="1" hangingPunct="1">
              <a:buFont typeface="Arial" panose="020B0604020202090204" pitchFamily="34" charset="0"/>
              <a:buNone/>
            </a:pPr>
            <a:r>
              <a:rPr lang="zh-CN" altLang="en-US" b="1" dirty="0"/>
              <a:t>     </a:t>
            </a:r>
            <a:r>
              <a:rPr lang="en-US" altLang="zh-CN" b="1" dirty="0"/>
              <a:t>1. </a:t>
            </a:r>
            <a:r>
              <a:rPr lang="zh-CN" altLang="en-US" b="1" dirty="0"/>
              <a:t>外部性的存在（市场无法解决）</a:t>
            </a:r>
          </a:p>
          <a:p>
            <a:pPr marL="0" indent="0" eaLnBrk="1" hangingPunct="1">
              <a:buFont typeface="Arial" panose="020B0604020202090204" pitchFamily="34" charset="0"/>
              <a:buNone/>
            </a:pPr>
            <a:r>
              <a:rPr lang="zh-CN" altLang="en-US" b="1" dirty="0"/>
              <a:t>     </a:t>
            </a:r>
            <a:r>
              <a:rPr lang="en-US" altLang="zh-CN" b="1" dirty="0"/>
              <a:t>2. </a:t>
            </a:r>
            <a:r>
              <a:rPr lang="zh-CN" altLang="en-US" b="1" dirty="0"/>
              <a:t>垄断的存在（市场机制难以运行）</a:t>
            </a:r>
          </a:p>
          <a:p>
            <a:pPr marL="0" indent="0" eaLnBrk="1" hangingPunct="1">
              <a:buFont typeface="Arial" panose="020B0604020202090204" pitchFamily="34" charset="0"/>
              <a:buNone/>
            </a:pPr>
            <a:r>
              <a:rPr lang="zh-CN" altLang="en-US" b="1" dirty="0"/>
              <a:t>     </a:t>
            </a:r>
            <a:r>
              <a:rPr lang="en-US" altLang="zh-CN" b="1" dirty="0"/>
              <a:t>3. </a:t>
            </a:r>
            <a:r>
              <a:rPr lang="zh-CN" altLang="en-US" b="1" dirty="0"/>
              <a:t>市场及信息不完全（资源配置难以最大化）</a:t>
            </a:r>
          </a:p>
          <a:p>
            <a:pPr marL="0" indent="0" eaLnBrk="1" hangingPunct="1">
              <a:buFont typeface="Arial" panose="020B0604020202090204" pitchFamily="34" charset="0"/>
              <a:buNone/>
            </a:pPr>
            <a:r>
              <a:rPr lang="zh-CN" altLang="en-US" b="1" dirty="0"/>
              <a:t>     </a:t>
            </a:r>
            <a:r>
              <a:rPr lang="en-US" altLang="zh-CN" b="1" dirty="0"/>
              <a:t>4. </a:t>
            </a:r>
            <a:r>
              <a:rPr lang="zh-CN" altLang="en-US" b="1" dirty="0"/>
              <a:t>分配的不平等（生产要素占有不均）</a:t>
            </a:r>
          </a:p>
          <a:p>
            <a:pPr marL="0" indent="0" eaLnBrk="1" hangingPunct="1">
              <a:buFont typeface="Arial" panose="020B0604020202090204" pitchFamily="34" charset="0"/>
              <a:buNone/>
            </a:pPr>
            <a:r>
              <a:rPr lang="zh-CN" altLang="en-US" b="1" dirty="0"/>
              <a:t>     </a:t>
            </a:r>
            <a:r>
              <a:rPr lang="en-US" altLang="zh-CN" b="1" dirty="0"/>
              <a:t>5. </a:t>
            </a:r>
            <a:r>
              <a:rPr lang="zh-CN" altLang="en-US" b="1" dirty="0"/>
              <a:t>体制的不完善（市场机制的扭曲）</a:t>
            </a:r>
          </a:p>
          <a:p>
            <a:pPr marL="0" indent="0" eaLnBrk="1" hangingPunct="1">
              <a:buFont typeface="Arial" panose="020B0604020202090204" pitchFamily="34" charset="0"/>
              <a:buNone/>
            </a:pPr>
            <a:r>
              <a:rPr lang="zh-CN" altLang="en-US" b="1" dirty="0"/>
              <a:t>     </a:t>
            </a:r>
            <a:r>
              <a:rPr lang="en-US" altLang="zh-CN" b="1" dirty="0"/>
              <a:t>6. </a:t>
            </a:r>
            <a:r>
              <a:rPr lang="zh-CN" altLang="en-US" b="1" dirty="0"/>
              <a:t>市场交易与社会道德的冲突。</a:t>
            </a:r>
          </a:p>
        </p:txBody>
      </p:sp>
    </p:spTree>
    <p:custDataLst>
      <p:tags r:id="rId1"/>
    </p:custData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title"/>
          </p:nvPr>
        </p:nvSpPr>
        <p:spPr>
          <a:xfrm>
            <a:off x="1198563" y="696913"/>
            <a:ext cx="8280400" cy="1143000"/>
          </a:xfrm>
        </p:spPr>
        <p:txBody>
          <a:bodyPr/>
          <a:lstStyle/>
          <a:p>
            <a:pPr eaLnBrk="1" hangingPunct="1"/>
            <a:br>
              <a:rPr lang="en-US" altLang="zh-CN" sz="3800"/>
            </a:br>
            <a:r>
              <a:rPr lang="zh-CN" altLang="en-US" sz="3600"/>
              <a:t>（二）“政府失灵”问题</a:t>
            </a:r>
          </a:p>
        </p:txBody>
      </p:sp>
      <p:sp>
        <p:nvSpPr>
          <p:cNvPr id="257026" name="Rectangle 3"/>
          <p:cNvSpPr>
            <a:spLocks noGrp="1" noChangeArrowheads="1"/>
          </p:cNvSpPr>
          <p:nvPr>
            <p:ph idx="1"/>
          </p:nvPr>
        </p:nvSpPr>
        <p:spPr>
          <a:xfrm>
            <a:off x="1866900" y="2182813"/>
            <a:ext cx="8229600" cy="3973512"/>
          </a:xfrm>
        </p:spPr>
        <p:txBody>
          <a:bodyPr/>
          <a:lstStyle/>
          <a:p>
            <a:pPr marL="0" indent="0" eaLnBrk="1" hangingPunct="1">
              <a:buFont typeface="Arial" panose="020B0604020202090204" pitchFamily="34" charset="0"/>
              <a:buNone/>
            </a:pPr>
            <a:r>
              <a:rPr lang="en-US" altLang="zh-CN" b="1" dirty="0"/>
              <a:t> 1. </a:t>
            </a:r>
            <a:r>
              <a:rPr lang="zh-CN" altLang="en-US" b="1" dirty="0"/>
              <a:t>政府的决策偏好由政府机构代替全社会成员进行选择；</a:t>
            </a:r>
            <a:r>
              <a:rPr lang="en-US" altLang="zh-CN" b="1" dirty="0"/>
              <a:t>  </a:t>
            </a:r>
          </a:p>
          <a:p>
            <a:pPr marL="0" indent="0" eaLnBrk="1" hangingPunct="1">
              <a:buFont typeface="Arial" panose="020B0604020202090204" pitchFamily="34" charset="0"/>
              <a:buNone/>
            </a:pPr>
            <a:r>
              <a:rPr lang="en-US" altLang="zh-CN" b="1" dirty="0"/>
              <a:t> 2. </a:t>
            </a:r>
            <a:r>
              <a:rPr lang="zh-CN" altLang="en-US" b="1" dirty="0"/>
              <a:t>客观条件的限制，如信息难以完全性、计划滞后性；</a:t>
            </a:r>
            <a:endParaRPr lang="en-US" altLang="zh-CN" b="1" dirty="0"/>
          </a:p>
          <a:p>
            <a:pPr marL="0" indent="0" eaLnBrk="1" hangingPunct="1">
              <a:buFont typeface="Arial" panose="020B0604020202090204" pitchFamily="34" charset="0"/>
              <a:buNone/>
            </a:pPr>
            <a:r>
              <a:rPr lang="en-US" altLang="zh-CN" b="1" dirty="0">
                <a:solidFill>
                  <a:schemeClr val="tx1"/>
                </a:solidFill>
              </a:rPr>
              <a:t> 3. </a:t>
            </a:r>
            <a:r>
              <a:rPr lang="zh-CN" altLang="en-US" b="1" dirty="0">
                <a:solidFill>
                  <a:schemeClr val="tx1"/>
                </a:solidFill>
              </a:rPr>
              <a:t>纠正市场失灵的能力是有限的；</a:t>
            </a:r>
            <a:endParaRPr lang="en-US" altLang="zh-CN" b="1" dirty="0">
              <a:solidFill>
                <a:schemeClr val="tx1"/>
              </a:solidFill>
            </a:endParaRPr>
          </a:p>
          <a:p>
            <a:pPr marL="0" indent="0" eaLnBrk="1" hangingPunct="1">
              <a:buFont typeface="Arial" panose="020B0604020202090204" pitchFamily="34" charset="0"/>
              <a:buNone/>
            </a:pPr>
            <a:r>
              <a:rPr lang="en-US" altLang="zh-CN" b="1" dirty="0">
                <a:solidFill>
                  <a:schemeClr val="tx1"/>
                </a:solidFill>
              </a:rPr>
              <a:t> 4.</a:t>
            </a:r>
            <a:r>
              <a:rPr lang="zh-CN" altLang="en-US" b="1" dirty="0">
                <a:solidFill>
                  <a:schemeClr val="tx1"/>
                </a:solidFill>
              </a:rPr>
              <a:t> </a:t>
            </a:r>
            <a:r>
              <a:rPr lang="zh-CN" altLang="en-US" b="1" dirty="0">
                <a:solidFill>
                  <a:schemeClr val="tx1"/>
                </a:solidFill>
                <a:hlinkClick r:id="" action="ppaction://hlinkshowjump?jump=nextslide"/>
              </a:rPr>
              <a:t>租金</a:t>
            </a:r>
            <a:r>
              <a:rPr lang="zh-CN" altLang="en-US" b="1" dirty="0">
                <a:solidFill>
                  <a:schemeClr val="tx1"/>
                </a:solidFill>
              </a:rPr>
              <a:t>的存在导致寻租；</a:t>
            </a:r>
            <a:endParaRPr lang="en-US" altLang="zh-CN" b="1" dirty="0">
              <a:solidFill>
                <a:schemeClr val="tx1"/>
              </a:solidFill>
            </a:endParaRPr>
          </a:p>
          <a:p>
            <a:pPr marL="0" indent="0" eaLnBrk="1" hangingPunct="1">
              <a:buFont typeface="Arial" panose="020B0604020202090204" pitchFamily="34" charset="0"/>
              <a:buNone/>
            </a:pPr>
            <a:r>
              <a:rPr lang="en-US" altLang="zh-CN" b="1" dirty="0">
                <a:solidFill>
                  <a:schemeClr val="tx1"/>
                </a:solidFill>
              </a:rPr>
              <a:t> 5. </a:t>
            </a:r>
            <a:r>
              <a:rPr lang="zh-CN" altLang="en-US" b="1" dirty="0">
                <a:solidFill>
                  <a:schemeClr val="tx1"/>
                </a:solidFill>
              </a:rPr>
              <a:t>集体决策的</a:t>
            </a:r>
            <a:r>
              <a:rPr lang="zh-CN" altLang="en-US" b="1" dirty="0">
                <a:solidFill>
                  <a:schemeClr val="tx1"/>
                </a:solidFill>
                <a:hlinkClick r:id="" action="ppaction://hlinkshowjump?jump=nextslide"/>
              </a:rPr>
              <a:t>经济效率不高</a:t>
            </a:r>
            <a:r>
              <a:rPr lang="zh-CN" altLang="en-US" b="1" dirty="0">
                <a:solidFill>
                  <a:schemeClr val="tx1"/>
                </a:solidFill>
              </a:rPr>
              <a:t>。</a:t>
            </a:r>
          </a:p>
        </p:txBody>
      </p:sp>
    </p:spTree>
    <p:custDataLst>
      <p:tags r:id="rId1"/>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normAutofit fontScale="90000"/>
          </a:bodyPr>
          <a:lstStyle/>
          <a:p>
            <a:pPr eaLnBrk="1" fontAlgn="auto" hangingPunct="1">
              <a:spcAft>
                <a:spcPts val="0"/>
              </a:spcAft>
              <a:defRPr/>
            </a:pPr>
            <a:r>
              <a:rPr kumimoji="1" lang="zh-CN" altLang="en-US" dirty="0"/>
              <a:t>普列汉诺夫的“政治遗嘱”（</a:t>
            </a:r>
            <a:r>
              <a:rPr kumimoji="1" lang="en-US" altLang="zh-CN" dirty="0"/>
              <a:t>1918</a:t>
            </a:r>
            <a:r>
              <a:rPr kumimoji="1" lang="zh-CN" altLang="en-US" dirty="0"/>
              <a:t>年、</a:t>
            </a:r>
            <a:r>
              <a:rPr kumimoji="1" lang="en-US" altLang="zh-CN" dirty="0"/>
              <a:t>1999</a:t>
            </a:r>
            <a:r>
              <a:rPr kumimoji="1" lang="zh-CN" altLang="en-US" dirty="0"/>
              <a:t>年）</a:t>
            </a:r>
          </a:p>
        </p:txBody>
      </p:sp>
      <p:sp>
        <p:nvSpPr>
          <p:cNvPr id="30722" name="内容占位符 2"/>
          <p:cNvSpPr>
            <a:spLocks noGrp="1" noChangeArrowheads="1"/>
          </p:cNvSpPr>
          <p:nvPr>
            <p:ph idx="1"/>
          </p:nvPr>
        </p:nvSpPr>
        <p:spPr>
          <a:xfrm>
            <a:off x="838200" y="1512888"/>
            <a:ext cx="10515600" cy="4583112"/>
          </a:xfrm>
        </p:spPr>
        <p:txBody>
          <a:bodyPr/>
          <a:lstStyle/>
          <a:p>
            <a:pPr marL="0" indent="0" eaLnBrk="1" hangingPunct="1">
              <a:lnSpc>
                <a:spcPct val="150000"/>
              </a:lnSpc>
              <a:buFont typeface="Arial" panose="020B0604020202090204" pitchFamily="34" charset="0"/>
              <a:buNone/>
            </a:pPr>
            <a:r>
              <a:rPr kumimoji="1" lang="zh-CN" altLang="en-US" sz="2000" b="1">
                <a:solidFill>
                  <a:srgbClr val="FF0000"/>
                </a:solidFill>
                <a:latin typeface="楷体" panose="02010609060101010101" pitchFamily="49" charset="-122"/>
                <a:ea typeface="楷体" panose="02010609060101010101" pitchFamily="49" charset="-122"/>
              </a:rPr>
              <a:t>★</a:t>
            </a:r>
            <a:r>
              <a:rPr kumimoji="1" lang="zh-CN" altLang="en-US" sz="2000" b="1">
                <a:latin typeface="楷体" panose="02010609060101010101" pitchFamily="49" charset="-122"/>
                <a:ea typeface="楷体" panose="02010609060101010101" pitchFamily="49" charset="-122"/>
              </a:rPr>
              <a:t>随着生产力的发展，知识分子的队伍比无产阶级增加得更快，在生产力中的作用跃居首位，在电气时代马克思主义的无产阶级专政理论将会过时。</a:t>
            </a:r>
            <a:endParaRPr kumimoji="1" lang="en-US" altLang="zh-CN" sz="2000" b="1">
              <a:latin typeface="楷体" panose="02010609060101010101" pitchFamily="49" charset="-122"/>
              <a:ea typeface="楷体" panose="02010609060101010101" pitchFamily="49" charset="-122"/>
            </a:endParaRPr>
          </a:p>
          <a:p>
            <a:pPr marL="0" indent="0" eaLnBrk="1" hangingPunct="1">
              <a:lnSpc>
                <a:spcPct val="150000"/>
              </a:lnSpc>
              <a:buFont typeface="Arial" panose="020B0604020202090204" pitchFamily="34" charset="0"/>
              <a:buNone/>
            </a:pPr>
            <a:r>
              <a:rPr kumimoji="1" lang="zh-CN" altLang="en-US" sz="2000" b="1">
                <a:solidFill>
                  <a:srgbClr val="FF0000"/>
                </a:solidFill>
                <a:latin typeface="楷体" panose="02010609060101010101" pitchFamily="49" charset="-122"/>
                <a:ea typeface="楷体" panose="02010609060101010101" pitchFamily="49" charset="-122"/>
              </a:rPr>
              <a:t>★</a:t>
            </a:r>
            <a:r>
              <a:rPr kumimoji="1" lang="zh-CN" altLang="en-US" sz="2000" b="1">
                <a:latin typeface="楷体" panose="02010609060101010101" pitchFamily="49" charset="-122"/>
                <a:ea typeface="楷体" panose="02010609060101010101" pitchFamily="49" charset="-122"/>
              </a:rPr>
              <a:t>布尔什维克的无产阶级专政将迅速演变成一党专政，再变为领袖专政。而建立在欺骗和暴力基础上的社会，本身就包含着自我毁灭的炸药，一旦真相大白，便会立刻土崩瓦解。</a:t>
            </a:r>
            <a:endParaRPr kumimoji="1" lang="en-US" altLang="zh-CN" sz="2000" b="1">
              <a:latin typeface="楷体" panose="02010609060101010101" pitchFamily="49" charset="-122"/>
              <a:ea typeface="楷体" panose="02010609060101010101" pitchFamily="49" charset="-122"/>
            </a:endParaRPr>
          </a:p>
          <a:p>
            <a:pPr marL="0" indent="0" eaLnBrk="1" hangingPunct="1">
              <a:lnSpc>
                <a:spcPct val="150000"/>
              </a:lnSpc>
              <a:buFont typeface="Arial" panose="020B0604020202090204" pitchFamily="34" charset="0"/>
              <a:buNone/>
            </a:pPr>
            <a:r>
              <a:rPr kumimoji="1" lang="zh-CN" altLang="en-US" sz="2000" b="1">
                <a:solidFill>
                  <a:srgbClr val="FF0000"/>
                </a:solidFill>
                <a:latin typeface="楷体" panose="02010609060101010101" pitchFamily="49" charset="-122"/>
                <a:ea typeface="楷体" panose="02010609060101010101" pitchFamily="49" charset="-122"/>
              </a:rPr>
              <a:t>★</a:t>
            </a:r>
            <a:r>
              <a:rPr kumimoji="1" lang="zh-CN" altLang="en-US" sz="2000" b="1">
                <a:latin typeface="楷体" panose="02010609060101010101" pitchFamily="49" charset="-122"/>
                <a:ea typeface="楷体" panose="02010609060101010101" pitchFamily="49" charset="-122"/>
              </a:rPr>
              <a:t>“布”党将依次遇到四大危机：饥荒危机、意识形态危机、社会经济危机、崩溃危机，最后政权土崩瓦解，这一过程可能持续数十年，但这个结局谁也无法改变。</a:t>
            </a:r>
            <a:endParaRPr kumimoji="1" lang="en-US" altLang="zh-CN" sz="2000" b="1">
              <a:latin typeface="楷体" panose="02010609060101010101" pitchFamily="49" charset="-122"/>
              <a:ea typeface="楷体" panose="02010609060101010101" pitchFamily="49" charset="-122"/>
            </a:endParaRPr>
          </a:p>
          <a:p>
            <a:pPr marL="0" indent="0" eaLnBrk="1" hangingPunct="1">
              <a:lnSpc>
                <a:spcPct val="150000"/>
              </a:lnSpc>
              <a:buFont typeface="Arial" panose="020B0604020202090204" pitchFamily="34" charset="0"/>
              <a:buNone/>
            </a:pPr>
            <a:r>
              <a:rPr kumimoji="1" lang="zh-CN" altLang="en-US" sz="2000" b="1">
                <a:solidFill>
                  <a:srgbClr val="FF0000"/>
                </a:solidFill>
                <a:latin typeface="楷体" panose="02010609060101010101" pitchFamily="49" charset="-122"/>
                <a:ea typeface="楷体" panose="02010609060101010101" pitchFamily="49" charset="-122"/>
              </a:rPr>
              <a:t>★</a:t>
            </a:r>
            <a:r>
              <a:rPr kumimoji="1" lang="zh-CN" altLang="en-US" sz="2000" b="1">
                <a:latin typeface="楷体" panose="02010609060101010101" pitchFamily="49" charset="-122"/>
                <a:ea typeface="楷体" panose="02010609060101010101" pitchFamily="49" charset="-122"/>
              </a:rPr>
              <a:t>国家的伟大并不在于它的领土甚至它的历史，而是民主传统和公民的生活水平。只要公民还在受穷，只要没有民主，国家就难保不发生动荡，甚至崩溃</a:t>
            </a:r>
            <a:r>
              <a:rPr kumimoji="1" lang="zh-CN" altLang="en-US" b="1">
                <a:latin typeface="楷体" panose="02010609060101010101" pitchFamily="49" charset="-122"/>
                <a:ea typeface="楷体" panose="02010609060101010101" pitchFamily="49" charset="-122"/>
              </a:rPr>
              <a:t>。</a:t>
            </a:r>
          </a:p>
        </p:txBody>
      </p:sp>
    </p:spTree>
    <p:custDataLst>
      <p:tags r:id="rId1"/>
    </p:custData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3" y="598207"/>
            <a:ext cx="12188577" cy="5103346"/>
          </a:xfrm>
        </p:spPr>
      </p:pic>
    </p:spTree>
    <p:custDataLst>
      <p:tags r:id="rId1"/>
    </p:custData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608760" y="477078"/>
            <a:ext cx="11124318" cy="5390325"/>
          </a:xfrm>
          <a:prstGeom prst="round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r>
              <a:rPr lang="zh-CN" altLang="en-US" sz="2965" b="1" dirty="0">
                <a:solidFill>
                  <a:srgbClr val="FF0000"/>
                </a:solidFill>
              </a:rPr>
              <a:t>两组数据（</a:t>
            </a:r>
            <a:r>
              <a:rPr lang="en-US" altLang="zh-CN" sz="2965" b="1" dirty="0">
                <a:solidFill>
                  <a:srgbClr val="FF0000"/>
                </a:solidFill>
              </a:rPr>
              <a:t>2018</a:t>
            </a:r>
            <a:r>
              <a:rPr lang="zh-CN" altLang="en-US" sz="2965" b="1" dirty="0">
                <a:solidFill>
                  <a:srgbClr val="FF0000"/>
                </a:solidFill>
              </a:rPr>
              <a:t>年）：</a:t>
            </a:r>
            <a:endParaRPr lang="en-US" altLang="zh-CN" sz="2965" b="1" dirty="0">
              <a:solidFill>
                <a:srgbClr val="FF0000"/>
              </a:solidFill>
            </a:endParaRPr>
          </a:p>
          <a:p>
            <a:pPr algn="l">
              <a:lnSpc>
                <a:spcPct val="110000"/>
              </a:lnSpc>
            </a:pPr>
            <a:endParaRPr lang="en-US" altLang="zh-CN" sz="2965" b="1" dirty="0">
              <a:solidFill>
                <a:srgbClr val="FF0000"/>
              </a:solidFill>
            </a:endParaRPr>
          </a:p>
          <a:p>
            <a:pPr algn="l">
              <a:lnSpc>
                <a:spcPct val="110000"/>
              </a:lnSpc>
            </a:pPr>
            <a:r>
              <a:rPr lang="zh-CN" altLang="en-US" sz="2965" b="1" dirty="0">
                <a:solidFill>
                  <a:schemeClr val="tx1"/>
                </a:solidFill>
                <a:latin typeface="Kaiti SC" panose="02010600040101010101" pitchFamily="2" charset="-122"/>
                <a:ea typeface="Kaiti SC" panose="02010600040101010101" pitchFamily="2" charset="-122"/>
              </a:rPr>
              <a:t>❖世界公务员与国民人口比例</a:t>
            </a:r>
            <a:r>
              <a:rPr lang="en-US" altLang="zh-CN" sz="2965" b="1" dirty="0">
                <a:solidFill>
                  <a:schemeClr val="tx1"/>
                </a:solidFill>
                <a:latin typeface="Kaiti SC" panose="02010600040101010101" pitchFamily="2" charset="-122"/>
                <a:ea typeface="Kaiti SC" panose="02010600040101010101" pitchFamily="2" charset="-122"/>
              </a:rPr>
              <a:t>——</a:t>
            </a:r>
          </a:p>
          <a:p>
            <a:pPr algn="l">
              <a:lnSpc>
                <a:spcPct val="110000"/>
              </a:lnSpc>
            </a:pPr>
            <a:r>
              <a:rPr lang="zh-CN" altLang="en-US" sz="2965" b="1" dirty="0">
                <a:solidFill>
                  <a:schemeClr val="tx1"/>
                </a:solidFill>
                <a:latin typeface="Kaiti SC" panose="02010600040101010101" pitchFamily="2" charset="-122"/>
                <a:ea typeface="Kaiti SC" panose="02010600040101010101" pitchFamily="2" charset="-122"/>
              </a:rPr>
              <a:t>    美国</a:t>
            </a:r>
            <a:r>
              <a:rPr lang="en-US" altLang="zh-CN" sz="2965" b="1" dirty="0">
                <a:solidFill>
                  <a:schemeClr val="tx1"/>
                </a:solidFill>
                <a:latin typeface="Kaiti SC" panose="02010600040101010101" pitchFamily="2" charset="-122"/>
                <a:ea typeface="Kaiti SC" panose="02010600040101010101" pitchFamily="2" charset="-122"/>
              </a:rPr>
              <a:t>1:12</a:t>
            </a:r>
            <a:r>
              <a:rPr lang="zh-CN" altLang="en-US" sz="2965" b="1" dirty="0">
                <a:solidFill>
                  <a:schemeClr val="tx1"/>
                </a:solidFill>
                <a:latin typeface="Kaiti SC" panose="02010600040101010101" pitchFamily="2" charset="-122"/>
                <a:ea typeface="Kaiti SC" panose="02010600040101010101" pitchFamily="2" charset="-122"/>
              </a:rPr>
              <a:t>    法国</a:t>
            </a:r>
            <a:r>
              <a:rPr lang="en-US" altLang="zh-CN" sz="2965" b="1" dirty="0">
                <a:solidFill>
                  <a:schemeClr val="tx1"/>
                </a:solidFill>
                <a:latin typeface="Kaiti SC" panose="02010600040101010101" pitchFamily="2" charset="-122"/>
                <a:ea typeface="Kaiti SC" panose="02010600040101010101" pitchFamily="2" charset="-122"/>
              </a:rPr>
              <a:t>1:12</a:t>
            </a:r>
            <a:r>
              <a:rPr lang="zh-CN" altLang="en-US" sz="2965" b="1" dirty="0">
                <a:solidFill>
                  <a:schemeClr val="tx1"/>
                </a:solidFill>
                <a:latin typeface="Kaiti SC" panose="02010600040101010101" pitchFamily="2" charset="-122"/>
                <a:ea typeface="Kaiti SC" panose="02010600040101010101" pitchFamily="2" charset="-122"/>
              </a:rPr>
              <a:t>    日本</a:t>
            </a:r>
            <a:r>
              <a:rPr lang="en-US" altLang="zh-CN" sz="2965" b="1" dirty="0">
                <a:solidFill>
                  <a:schemeClr val="tx1"/>
                </a:solidFill>
                <a:latin typeface="Kaiti SC" panose="02010600040101010101" pitchFamily="2" charset="-122"/>
                <a:ea typeface="Kaiti SC" panose="02010600040101010101" pitchFamily="2" charset="-122"/>
              </a:rPr>
              <a:t>1:28</a:t>
            </a:r>
            <a:r>
              <a:rPr lang="zh-CN" altLang="en-US" sz="2965" b="1" dirty="0">
                <a:solidFill>
                  <a:schemeClr val="tx1"/>
                </a:solidFill>
                <a:latin typeface="Kaiti SC" panose="02010600040101010101" pitchFamily="2" charset="-122"/>
                <a:ea typeface="Kaiti SC" panose="02010600040101010101" pitchFamily="2" charset="-122"/>
              </a:rPr>
              <a:t>    英国</a:t>
            </a:r>
            <a:r>
              <a:rPr lang="en-US" altLang="zh-CN" sz="2965" b="1" dirty="0">
                <a:solidFill>
                  <a:schemeClr val="tx1"/>
                </a:solidFill>
                <a:latin typeface="Kaiti SC" panose="02010600040101010101" pitchFamily="2" charset="-122"/>
                <a:ea typeface="Kaiti SC" panose="02010600040101010101" pitchFamily="2" charset="-122"/>
              </a:rPr>
              <a:t>1:125</a:t>
            </a:r>
            <a:r>
              <a:rPr lang="zh-CN" altLang="en-US" sz="2965" b="1" dirty="0">
                <a:solidFill>
                  <a:schemeClr val="tx1"/>
                </a:solidFill>
                <a:latin typeface="Kaiti SC" panose="02010600040101010101" pitchFamily="2" charset="-122"/>
                <a:ea typeface="Kaiti SC" panose="02010600040101010101" pitchFamily="2" charset="-122"/>
              </a:rPr>
              <a:t>    中国</a:t>
            </a:r>
            <a:r>
              <a:rPr lang="en-US" altLang="zh-CN" sz="2965" b="1" dirty="0">
                <a:solidFill>
                  <a:schemeClr val="tx1"/>
                </a:solidFill>
                <a:latin typeface="Kaiti SC" panose="02010600040101010101" pitchFamily="2" charset="-122"/>
                <a:ea typeface="Kaiti SC" panose="02010600040101010101" pitchFamily="2" charset="-122"/>
              </a:rPr>
              <a:t>1:256</a:t>
            </a:r>
            <a:endParaRPr lang="zh-CN" altLang="en-US" sz="2965" b="1" dirty="0">
              <a:solidFill>
                <a:schemeClr val="tx1"/>
              </a:solidFill>
              <a:latin typeface="Kaiti SC" panose="02010600040101010101" pitchFamily="2" charset="-122"/>
              <a:ea typeface="Kaiti SC" panose="02010600040101010101" pitchFamily="2" charset="-122"/>
            </a:endParaRPr>
          </a:p>
          <a:p>
            <a:pPr>
              <a:lnSpc>
                <a:spcPct val="150000"/>
              </a:lnSpc>
            </a:pPr>
            <a:endParaRPr lang="en-US" altLang="zh-CN" sz="2965" b="1" dirty="0">
              <a:solidFill>
                <a:schemeClr val="tx1"/>
              </a:solidFill>
              <a:latin typeface="Kaiti SC" panose="02010600040101010101" pitchFamily="2" charset="-122"/>
              <a:ea typeface="Kaiti SC" panose="02010600040101010101" pitchFamily="2" charset="-122"/>
            </a:endParaRPr>
          </a:p>
          <a:p>
            <a:pPr>
              <a:lnSpc>
                <a:spcPct val="150000"/>
              </a:lnSpc>
            </a:pPr>
            <a:r>
              <a:rPr lang="zh-CN" altLang="en-US" sz="2965" b="1" dirty="0">
                <a:solidFill>
                  <a:schemeClr val="tx1"/>
                </a:solidFill>
                <a:latin typeface="Kaiti SC" panose="02010600040101010101" pitchFamily="2" charset="-122"/>
                <a:ea typeface="Kaiti SC" panose="02010600040101010101" pitchFamily="2" charset="-122"/>
              </a:rPr>
              <a:t>❖百万美元</a:t>
            </a:r>
            <a:r>
              <a:rPr lang="en-US" altLang="zh-CN" sz="2965" b="1" dirty="0">
                <a:solidFill>
                  <a:schemeClr val="tx1"/>
                </a:solidFill>
                <a:latin typeface="Kaiti SC" panose="02010600040101010101" pitchFamily="2" charset="-122"/>
                <a:ea typeface="Kaiti SC" panose="02010600040101010101" pitchFamily="2" charset="-122"/>
              </a:rPr>
              <a:t>GDP</a:t>
            </a:r>
            <a:r>
              <a:rPr lang="zh-CN" altLang="en-US" sz="2965" b="1" dirty="0">
                <a:solidFill>
                  <a:schemeClr val="tx1"/>
                </a:solidFill>
                <a:latin typeface="Kaiti SC" panose="02010600040101010101" pitchFamily="2" charset="-122"/>
                <a:ea typeface="Kaiti SC" panose="02010600040101010101" pitchFamily="2" charset="-122"/>
              </a:rPr>
              <a:t>对应的公务员人数</a:t>
            </a:r>
            <a:r>
              <a:rPr lang="en-US" altLang="zh-CN" sz="2965" b="1" dirty="0">
                <a:solidFill>
                  <a:schemeClr val="tx1"/>
                </a:solidFill>
                <a:latin typeface="Kaiti SC" panose="02010600040101010101" pitchFamily="2" charset="-122"/>
                <a:ea typeface="Kaiti SC" panose="02010600040101010101" pitchFamily="2" charset="-122"/>
              </a:rPr>
              <a:t>——</a:t>
            </a:r>
          </a:p>
          <a:p>
            <a:pPr>
              <a:lnSpc>
                <a:spcPct val="150000"/>
              </a:lnSpc>
            </a:pPr>
            <a:r>
              <a:rPr lang="zh-CN" altLang="en-US" sz="2965" b="1" dirty="0">
                <a:solidFill>
                  <a:schemeClr val="tx1"/>
                </a:solidFill>
                <a:latin typeface="Kaiti SC" panose="02010600040101010101" pitchFamily="2" charset="-122"/>
                <a:ea typeface="Kaiti SC" panose="02010600040101010101" pitchFamily="2" charset="-122"/>
              </a:rPr>
              <a:t>    美国</a:t>
            </a:r>
            <a:r>
              <a:rPr lang="en-US" altLang="zh-CN" sz="2965" b="1" dirty="0">
                <a:solidFill>
                  <a:schemeClr val="tx1"/>
                </a:solidFill>
                <a:latin typeface="Kaiti SC" panose="02010600040101010101" pitchFamily="2" charset="-122"/>
                <a:ea typeface="Kaiti SC" panose="02010600040101010101" pitchFamily="2" charset="-122"/>
              </a:rPr>
              <a:t>2.31</a:t>
            </a:r>
            <a:r>
              <a:rPr lang="zh-CN" altLang="en-US" sz="2965" b="1" dirty="0">
                <a:solidFill>
                  <a:schemeClr val="tx1"/>
                </a:solidFill>
                <a:latin typeface="Kaiti SC" panose="02010600040101010101" pitchFamily="2" charset="-122"/>
                <a:ea typeface="Kaiti SC" panose="02010600040101010101" pitchFamily="2" charset="-122"/>
              </a:rPr>
              <a:t>人   法国</a:t>
            </a:r>
            <a:r>
              <a:rPr lang="en-US" altLang="zh-CN" sz="2965" b="1" dirty="0">
                <a:solidFill>
                  <a:schemeClr val="tx1"/>
                </a:solidFill>
                <a:latin typeface="Kaiti SC" panose="02010600040101010101" pitchFamily="2" charset="-122"/>
                <a:ea typeface="Kaiti SC" panose="02010600040101010101" pitchFamily="2" charset="-122"/>
              </a:rPr>
              <a:t>3.46</a:t>
            </a:r>
            <a:r>
              <a:rPr lang="zh-CN" altLang="en-US" sz="2965" b="1" dirty="0">
                <a:solidFill>
                  <a:schemeClr val="tx1"/>
                </a:solidFill>
                <a:latin typeface="Kaiti SC" panose="02010600040101010101" pitchFamily="2" charset="-122"/>
                <a:ea typeface="Kaiti SC" panose="02010600040101010101" pitchFamily="2" charset="-122"/>
              </a:rPr>
              <a:t>人   日本</a:t>
            </a:r>
            <a:r>
              <a:rPr lang="en-US" altLang="zh-CN" sz="2965" b="1" dirty="0">
                <a:solidFill>
                  <a:schemeClr val="tx1"/>
                </a:solidFill>
                <a:latin typeface="Kaiti SC" panose="02010600040101010101" pitchFamily="2" charset="-122"/>
                <a:ea typeface="Kaiti SC" panose="02010600040101010101" pitchFamily="2" charset="-122"/>
              </a:rPr>
              <a:t>1.14</a:t>
            </a:r>
            <a:r>
              <a:rPr lang="zh-CN" altLang="en-US" sz="2965" b="1" dirty="0">
                <a:solidFill>
                  <a:schemeClr val="tx1"/>
                </a:solidFill>
                <a:latin typeface="Kaiti SC" panose="02010600040101010101" pitchFamily="2" charset="-122"/>
                <a:ea typeface="Kaiti SC" panose="02010600040101010101" pitchFamily="2" charset="-122"/>
              </a:rPr>
              <a:t>人   英国</a:t>
            </a:r>
            <a:r>
              <a:rPr lang="en-US" altLang="zh-CN" sz="2965" b="1" dirty="0">
                <a:solidFill>
                  <a:schemeClr val="tx1"/>
                </a:solidFill>
                <a:latin typeface="Kaiti SC" panose="02010600040101010101" pitchFamily="2" charset="-122"/>
                <a:ea typeface="Kaiti SC" panose="02010600040101010101" pitchFamily="2" charset="-122"/>
              </a:rPr>
              <a:t>0.3</a:t>
            </a:r>
            <a:r>
              <a:rPr lang="zh-CN" altLang="en-US" sz="2965" b="1" dirty="0">
                <a:solidFill>
                  <a:schemeClr val="tx1"/>
                </a:solidFill>
                <a:latin typeface="Kaiti SC" panose="02010600040101010101" pitchFamily="2" charset="-122"/>
                <a:ea typeface="Kaiti SC" panose="02010600040101010101" pitchFamily="2" charset="-122"/>
              </a:rPr>
              <a:t>人   中国</a:t>
            </a:r>
            <a:r>
              <a:rPr lang="en-US" altLang="zh-CN" sz="2965" b="1" dirty="0">
                <a:solidFill>
                  <a:schemeClr val="tx1"/>
                </a:solidFill>
                <a:latin typeface="Kaiti SC" panose="02010600040101010101" pitchFamily="2" charset="-122"/>
                <a:ea typeface="Kaiti SC" panose="02010600040101010101" pitchFamily="2" charset="-122"/>
              </a:rPr>
              <a:t>8.31</a:t>
            </a:r>
            <a:r>
              <a:rPr lang="zh-CN" altLang="en-US" sz="2965" b="1" dirty="0">
                <a:solidFill>
                  <a:schemeClr val="tx1"/>
                </a:solidFill>
                <a:latin typeface="Kaiti SC" panose="02010600040101010101" pitchFamily="2" charset="-122"/>
                <a:ea typeface="Kaiti SC" panose="02010600040101010101" pitchFamily="2" charset="-122"/>
              </a:rPr>
              <a:t>人</a:t>
            </a:r>
          </a:p>
        </p:txBody>
      </p:sp>
    </p:spTree>
    <p:custDataLst>
      <p:tags r:id="rId1"/>
    </p:custData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11" y="538225"/>
            <a:ext cx="12207111" cy="5100231"/>
          </a:xfrm>
        </p:spPr>
      </p:pic>
      <p:sp>
        <p:nvSpPr>
          <p:cNvPr id="7" name="圆角矩形 6"/>
          <p:cNvSpPr/>
          <p:nvPr/>
        </p:nvSpPr>
        <p:spPr>
          <a:xfrm>
            <a:off x="1219200" y="233426"/>
            <a:ext cx="1165412" cy="914400"/>
          </a:xfrm>
          <a:prstGeom prst="roundRect">
            <a:avLst/>
          </a:prstGeom>
          <a:solidFill>
            <a:schemeClr val="accent2"/>
          </a:solidFill>
          <a:ln w="63500" cap="flat" cmpd="sng">
            <a:solidFill>
              <a:schemeClr val="accent2"/>
            </a:solidFill>
            <a:miter lim="800000"/>
          </a:ln>
        </p:spPr>
        <p:txBody>
          <a:bodyPr rtlCol="0" anchor="ctr"/>
          <a:lstStyle/>
          <a:p>
            <a:pPr algn="ctr"/>
            <a:r>
              <a:rPr kumimoji="1" lang="zh-CN" altLang="en-US" sz="2800" b="1" dirty="0">
                <a:solidFill>
                  <a:schemeClr val="tx1"/>
                </a:solidFill>
                <a:latin typeface="Arail" charset="0"/>
                <a:ea typeface="Arail" charset="0"/>
                <a:cs typeface="Arail" charset="0"/>
              </a:rPr>
              <a:t>小结</a:t>
            </a:r>
          </a:p>
        </p:txBody>
      </p:sp>
      <p:sp>
        <p:nvSpPr>
          <p:cNvPr id="8" name="圆角矩形 7"/>
          <p:cNvSpPr/>
          <p:nvPr/>
        </p:nvSpPr>
        <p:spPr>
          <a:xfrm>
            <a:off x="3119718" y="5710000"/>
            <a:ext cx="5818093" cy="762517"/>
          </a:xfrm>
          <a:prstGeom prst="roundRect">
            <a:avLst/>
          </a:prstGeom>
          <a:noFill/>
          <a:ln w="63500" cap="flat" cmpd="sng">
            <a:solidFill>
              <a:srgbClr val="FF0000"/>
            </a:solidFill>
            <a:miter lim="800000"/>
          </a:ln>
        </p:spPr>
        <p:txBody>
          <a:bodyPr rtlCol="0" anchor="ctr"/>
          <a:lstStyle/>
          <a:p>
            <a:pPr algn="ctr"/>
            <a:r>
              <a:rPr kumimoji="1" lang="zh-CN" altLang="en-US" dirty="0">
                <a:solidFill>
                  <a:srgbClr val="C00000"/>
                </a:solidFill>
                <a:latin typeface="Arail" charset="0"/>
                <a:ea typeface="Arail" charset="0"/>
                <a:cs typeface="Arail" charset="0"/>
              </a:rPr>
              <a:t>官场竞争解决市场失灵，市场竞争解决政府失灵</a:t>
            </a:r>
          </a:p>
        </p:txBody>
      </p:sp>
    </p:spTree>
    <p:custDataLst>
      <p:tags r:id="rId1"/>
    </p:custData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官场竞争与市场竞争的组合</a:t>
            </a:r>
          </a:p>
        </p:txBody>
      </p:sp>
      <p:graphicFrame>
        <p:nvGraphicFramePr>
          <p:cNvPr id="4" name="表格 4"/>
          <p:cNvGraphicFramePr>
            <a:graphicFrameLocks noGrp="1"/>
          </p:cNvGraphicFramePr>
          <p:nvPr>
            <p:ph idx="1"/>
          </p:nvPr>
        </p:nvGraphicFramePr>
        <p:xfrm>
          <a:off x="1608138" y="1649507"/>
          <a:ext cx="9745660" cy="2764273"/>
        </p:xfrm>
        <a:graphic>
          <a:graphicData uri="http://schemas.openxmlformats.org/drawingml/2006/table">
            <a:tbl>
              <a:tblPr firstRow="1" bandRow="1">
                <a:tableStyleId>{5C22544A-7EE6-4342-B048-85BDC9FD1C3A}</a:tableStyleId>
              </a:tblPr>
              <a:tblGrid>
                <a:gridCol w="642003">
                  <a:extLst>
                    <a:ext uri="{9D8B030D-6E8A-4147-A177-3AD203B41FA5}">
                      <a16:colId xmlns:a16="http://schemas.microsoft.com/office/drawing/2014/main" val="20000"/>
                    </a:ext>
                  </a:extLst>
                </a:gridCol>
                <a:gridCol w="941294">
                  <a:extLst>
                    <a:ext uri="{9D8B030D-6E8A-4147-A177-3AD203B41FA5}">
                      <a16:colId xmlns:a16="http://schemas.microsoft.com/office/drawing/2014/main" val="20001"/>
                    </a:ext>
                  </a:extLst>
                </a:gridCol>
                <a:gridCol w="4267200">
                  <a:extLst>
                    <a:ext uri="{9D8B030D-6E8A-4147-A177-3AD203B41FA5}">
                      <a16:colId xmlns:a16="http://schemas.microsoft.com/office/drawing/2014/main" val="20002"/>
                    </a:ext>
                  </a:extLst>
                </a:gridCol>
                <a:gridCol w="3895163">
                  <a:extLst>
                    <a:ext uri="{9D8B030D-6E8A-4147-A177-3AD203B41FA5}">
                      <a16:colId xmlns:a16="http://schemas.microsoft.com/office/drawing/2014/main" val="20003"/>
                    </a:ext>
                  </a:extLst>
                </a:gridCol>
              </a:tblGrid>
              <a:tr h="419344">
                <a:tc rowSpan="2" gridSpan="2">
                  <a:txBody>
                    <a:bodyPr/>
                    <a:lstStyle/>
                    <a:p>
                      <a:endParaRPr lang="zh-CN" altLang="en-US" dirty="0"/>
                    </a:p>
                  </a:txBody>
                  <a:tcPr/>
                </a:tc>
                <a:tc rowSpan="2" hMerge="1">
                  <a:txBody>
                    <a:bodyPr/>
                    <a:lstStyle/>
                    <a:p>
                      <a:endParaRPr lang="zh-CN"/>
                    </a:p>
                  </a:txBody>
                  <a:tcPr/>
                </a:tc>
                <a:tc gridSpan="2">
                  <a:txBody>
                    <a:bodyPr/>
                    <a:lstStyle/>
                    <a:p>
                      <a:r>
                        <a:rPr lang="zh-CN" altLang="en-US" dirty="0"/>
                        <a:t>                                                       官 场 竞 争</a:t>
                      </a:r>
                    </a:p>
                  </a:txBody>
                  <a:tcPr/>
                </a:tc>
                <a:tc hMerge="1">
                  <a:txBody>
                    <a:bodyPr/>
                    <a:lstStyle/>
                    <a:p>
                      <a:endParaRPr lang="zh-CN"/>
                    </a:p>
                  </a:txBody>
                  <a:tcPr/>
                </a:tc>
                <a:extLst>
                  <a:ext uri="{0D108BD9-81ED-4DB2-BD59-A6C34878D82A}">
                    <a16:rowId xmlns:a16="http://schemas.microsoft.com/office/drawing/2014/main" val="10000"/>
                  </a:ext>
                </a:extLst>
              </a:tr>
              <a:tr h="419344">
                <a:tc gridSpan="2" vMerge="1">
                  <a:txBody>
                    <a:bodyPr/>
                    <a:lstStyle/>
                    <a:p>
                      <a:endParaRPr lang="zh-CN"/>
                    </a:p>
                  </a:txBody>
                  <a:tcPr/>
                </a:tc>
                <a:tc hMerge="1" vMerge="1">
                  <a:txBody>
                    <a:bodyPr/>
                    <a:lstStyle/>
                    <a:p>
                      <a:endParaRPr lang="zh-CN"/>
                    </a:p>
                  </a:txBody>
                  <a:tcPr/>
                </a:tc>
                <a:tc>
                  <a:txBody>
                    <a:bodyPr/>
                    <a:lstStyle/>
                    <a:p>
                      <a:r>
                        <a:rPr lang="zh-CN" altLang="en-US" dirty="0"/>
                        <a:t>                         </a:t>
                      </a:r>
                      <a:r>
                        <a:rPr lang="zh-CN" altLang="en-US" dirty="0">
                          <a:solidFill>
                            <a:srgbClr val="C00000"/>
                          </a:solidFill>
                        </a:rPr>
                        <a:t>强</a:t>
                      </a:r>
                    </a:p>
                  </a:txBody>
                  <a:tcPr/>
                </a:tc>
                <a:tc>
                  <a:txBody>
                    <a:bodyPr/>
                    <a:lstStyle/>
                    <a:p>
                      <a:r>
                        <a:rPr lang="zh-CN" altLang="en-US" dirty="0">
                          <a:solidFill>
                            <a:schemeClr val="accent6"/>
                          </a:solidFill>
                        </a:rPr>
                        <a:t>                           弱</a:t>
                      </a:r>
                    </a:p>
                  </a:txBody>
                  <a:tcPr/>
                </a:tc>
                <a:extLst>
                  <a:ext uri="{0D108BD9-81ED-4DB2-BD59-A6C34878D82A}">
                    <a16:rowId xmlns:a16="http://schemas.microsoft.com/office/drawing/2014/main" val="10001"/>
                  </a:ext>
                </a:extLst>
              </a:tr>
              <a:tr h="816076">
                <a:tc rowSpan="2">
                  <a:txBody>
                    <a:bodyPr/>
                    <a:lstStyle/>
                    <a:p>
                      <a:endParaRPr lang="en-US" altLang="zh-CN" dirty="0"/>
                    </a:p>
                    <a:p>
                      <a:r>
                        <a:rPr lang="zh-CN" altLang="en-US" dirty="0"/>
                        <a:t>市</a:t>
                      </a:r>
                      <a:endParaRPr lang="en-US" altLang="zh-CN" dirty="0"/>
                    </a:p>
                    <a:p>
                      <a:r>
                        <a:rPr lang="zh-CN" altLang="en-US" dirty="0"/>
                        <a:t>场</a:t>
                      </a:r>
                      <a:endParaRPr lang="en-US" altLang="zh-CN" dirty="0"/>
                    </a:p>
                    <a:p>
                      <a:r>
                        <a:rPr lang="zh-CN" altLang="en-US" dirty="0"/>
                        <a:t>竞</a:t>
                      </a:r>
                      <a:endParaRPr lang="en-US" altLang="zh-CN" dirty="0"/>
                    </a:p>
                    <a:p>
                      <a:r>
                        <a:rPr lang="zh-CN" altLang="en-US" dirty="0"/>
                        <a:t>争</a:t>
                      </a:r>
                    </a:p>
                  </a:txBody>
                  <a:tcPr/>
                </a:tc>
                <a:tc>
                  <a:txBody>
                    <a:bodyPr/>
                    <a:lstStyle/>
                    <a:p>
                      <a:r>
                        <a:rPr lang="zh-CN" altLang="en-US" dirty="0"/>
                        <a:t>    </a:t>
                      </a:r>
                      <a:r>
                        <a:rPr lang="zh-CN" altLang="en-US" dirty="0">
                          <a:solidFill>
                            <a:srgbClr val="C00000"/>
                          </a:solidFill>
                        </a:rPr>
                        <a:t>强</a:t>
                      </a:r>
                    </a:p>
                  </a:txBody>
                  <a:tcPr/>
                </a:tc>
                <a:tc>
                  <a:txBody>
                    <a:bodyPr/>
                    <a:lstStyle/>
                    <a:p>
                      <a:r>
                        <a:rPr lang="zh-CN" altLang="en-US" dirty="0"/>
                        <a:t>第一类：政治企业家与民间企业家相结合，优势互补；市场友好型的政府政策</a:t>
                      </a:r>
                    </a:p>
                  </a:txBody>
                  <a:tcPr/>
                </a:tc>
                <a:tc>
                  <a:txBody>
                    <a:bodyPr/>
                    <a:lstStyle/>
                    <a:p>
                      <a:r>
                        <a:rPr lang="zh-CN" altLang="en-US" dirty="0"/>
                        <a:t>第二类：民间企业家精神旺盛，市场主导，政府作用有限，有局部寻租和捕获</a:t>
                      </a:r>
                    </a:p>
                  </a:txBody>
                  <a:tcPr/>
                </a:tc>
                <a:extLst>
                  <a:ext uri="{0D108BD9-81ED-4DB2-BD59-A6C34878D82A}">
                    <a16:rowId xmlns:a16="http://schemas.microsoft.com/office/drawing/2014/main" val="10002"/>
                  </a:ext>
                </a:extLst>
              </a:tr>
              <a:tr h="1011185">
                <a:tc vMerge="1">
                  <a:txBody>
                    <a:bodyPr/>
                    <a:lstStyle/>
                    <a:p>
                      <a:endParaRPr lang="zh-CN"/>
                    </a:p>
                  </a:txBody>
                  <a:tcPr/>
                </a:tc>
                <a:tc>
                  <a:txBody>
                    <a:bodyPr/>
                    <a:lstStyle/>
                    <a:p>
                      <a:r>
                        <a:rPr lang="zh-CN" altLang="en-US" dirty="0"/>
                        <a:t>    </a:t>
                      </a:r>
                      <a:r>
                        <a:rPr lang="zh-CN" altLang="en-US" dirty="0">
                          <a:solidFill>
                            <a:schemeClr val="accent6"/>
                          </a:solidFill>
                        </a:rPr>
                        <a:t>弱</a:t>
                      </a:r>
                    </a:p>
                  </a:txBody>
                  <a:tcPr/>
                </a:tc>
                <a:tc>
                  <a:txBody>
                    <a:bodyPr/>
                    <a:lstStyle/>
                    <a:p>
                      <a:r>
                        <a:rPr lang="zh-CN" altLang="en-US" dirty="0"/>
                        <a:t>第三类：政治企业家精神旺盛，政府主导，政企合作类型取决于地区禀赋条件</a:t>
                      </a:r>
                    </a:p>
                  </a:txBody>
                  <a:tcPr/>
                </a:tc>
                <a:tc>
                  <a:txBody>
                    <a:bodyPr/>
                    <a:lstStyle/>
                    <a:p>
                      <a:r>
                        <a:rPr lang="zh-CN" altLang="en-US" dirty="0"/>
                        <a:t>第四类：营商环境较差，政府扮演掠夺之手，非国有部门难以发展</a:t>
                      </a:r>
                    </a:p>
                  </a:txBody>
                  <a:tcPr/>
                </a:tc>
                <a:extLst>
                  <a:ext uri="{0D108BD9-81ED-4DB2-BD59-A6C34878D82A}">
                    <a16:rowId xmlns:a16="http://schemas.microsoft.com/office/drawing/2014/main" val="10003"/>
                  </a:ext>
                </a:extLst>
              </a:tr>
            </a:tbl>
          </a:graphicData>
        </a:graphic>
      </p:graphicFrame>
      <p:sp>
        <p:nvSpPr>
          <p:cNvPr id="6" name="圆角矩形 5"/>
          <p:cNvSpPr/>
          <p:nvPr/>
        </p:nvSpPr>
        <p:spPr>
          <a:xfrm>
            <a:off x="676835" y="5441576"/>
            <a:ext cx="10838329" cy="1272989"/>
          </a:xfrm>
          <a:prstGeom prst="roundRect">
            <a:avLst/>
          </a:prstGeom>
          <a:noFill/>
          <a:ln w="63500" cap="flat" cmpd="sng">
            <a:solidFill>
              <a:srgbClr val="C00000"/>
            </a:solidFill>
            <a:miter lim="800000"/>
          </a:ln>
        </p:spPr>
        <p:txBody>
          <a:bodyPr rtlCol="0" anchor="ctr"/>
          <a:lstStyle/>
          <a:p>
            <a:pPr algn="ctr">
              <a:lnSpc>
                <a:spcPct val="150000"/>
              </a:lnSpc>
            </a:pPr>
            <a:r>
              <a:rPr kumimoji="1" lang="zh-CN" altLang="en-US" sz="2000" dirty="0">
                <a:solidFill>
                  <a:schemeClr val="tx1"/>
                </a:solidFill>
                <a:latin typeface="Arail" charset="0"/>
                <a:ea typeface="Arail" charset="0"/>
                <a:cs typeface="Arail" charset="0"/>
              </a:rPr>
              <a:t>官场与市场并非二元对立</a:t>
            </a:r>
            <a:r>
              <a:rPr kumimoji="1" lang="en-US" altLang="zh-CN" sz="2000" dirty="0">
                <a:solidFill>
                  <a:schemeClr val="tx1"/>
                </a:solidFill>
                <a:latin typeface="Arail" charset="0"/>
                <a:ea typeface="Arail" charset="0"/>
                <a:cs typeface="Arail" charset="0"/>
              </a:rPr>
              <a:t>——</a:t>
            </a:r>
            <a:r>
              <a:rPr kumimoji="1" lang="zh-CN" altLang="en-US" sz="2000" dirty="0">
                <a:latin typeface="Arail" charset="0"/>
                <a:ea typeface="Arail" charset="0"/>
                <a:cs typeface="Arail" charset="0"/>
              </a:rPr>
              <a:t>辖区内的政企合作，辖区间的官场竞争与市场竞争并存。</a:t>
            </a:r>
            <a:endParaRPr kumimoji="1" lang="en-US" altLang="zh-CN" sz="2000" dirty="0">
              <a:latin typeface="Arail" charset="0"/>
              <a:ea typeface="Arail" charset="0"/>
              <a:cs typeface="Arail" charset="0"/>
            </a:endParaRPr>
          </a:p>
          <a:p>
            <a:pPr algn="ctr">
              <a:lnSpc>
                <a:spcPct val="150000"/>
              </a:lnSpc>
            </a:pPr>
            <a:r>
              <a:rPr kumimoji="1" lang="zh-CN" altLang="en-US" sz="2000" dirty="0">
                <a:latin typeface="Arail" charset="0"/>
                <a:ea typeface="Arail" charset="0"/>
                <a:cs typeface="Arail" charset="0"/>
              </a:rPr>
              <a:t>                         导致政府和市场的关系或边界比较模糊。</a:t>
            </a:r>
            <a:endParaRPr kumimoji="1" lang="zh-CN" altLang="en-US" sz="2000" dirty="0">
              <a:solidFill>
                <a:schemeClr val="tx1"/>
              </a:solidFill>
              <a:latin typeface="Arail" charset="0"/>
              <a:ea typeface="Arail" charset="0"/>
              <a:cs typeface="Arail" charset="0"/>
            </a:endParaRPr>
          </a:p>
        </p:txBody>
      </p:sp>
    </p:spTree>
    <p:custDataLst>
      <p:tags r:id="rId1"/>
    </p:custData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1198563" y="696913"/>
            <a:ext cx="8280400" cy="1143000"/>
          </a:xfrm>
        </p:spPr>
        <p:txBody>
          <a:bodyPr rtlCol="0">
            <a:normAutofit fontScale="90000"/>
          </a:bodyPr>
          <a:lstStyle/>
          <a:p>
            <a:pPr eaLnBrk="1" fontAlgn="auto" hangingPunct="1">
              <a:spcAft>
                <a:spcPts val="0"/>
              </a:spcAft>
              <a:defRPr/>
            </a:pPr>
            <a:br>
              <a:rPr lang="en-US" altLang="zh-CN" sz="3800" dirty="0"/>
            </a:br>
            <a:r>
              <a:rPr lang="zh-CN" altLang="en-US" dirty="0"/>
              <a:t>（三）政府干预与市场调节的合理界定</a:t>
            </a:r>
            <a:br>
              <a:rPr lang="zh-CN" altLang="en-US" dirty="0"/>
            </a:br>
            <a:endParaRPr lang="zh-CN" altLang="en-US" dirty="0"/>
          </a:p>
        </p:txBody>
      </p:sp>
      <p:sp>
        <p:nvSpPr>
          <p:cNvPr id="258050" name="Rectangle 3"/>
          <p:cNvSpPr>
            <a:spLocks noGrp="1" noChangeArrowheads="1"/>
          </p:cNvSpPr>
          <p:nvPr>
            <p:ph idx="1"/>
          </p:nvPr>
        </p:nvSpPr>
        <p:spPr>
          <a:xfrm>
            <a:off x="1866900" y="2182813"/>
            <a:ext cx="8229600" cy="3973512"/>
          </a:xfrm>
        </p:spPr>
        <p:txBody>
          <a:bodyPr/>
          <a:lstStyle/>
          <a:p>
            <a:pPr marL="0" indent="0" eaLnBrk="1" hangingPunct="1">
              <a:buFont typeface="Arial" panose="020B0604020202090204" pitchFamily="34" charset="0"/>
              <a:buNone/>
            </a:pPr>
            <a:r>
              <a:rPr lang="en-US" altLang="zh-CN" b="1" dirty="0"/>
              <a:t> 1. “</a:t>
            </a:r>
            <a:r>
              <a:rPr lang="zh-CN" altLang="en-US" b="1" dirty="0"/>
              <a:t>看不见的手”与“看得见的手”的有机结合</a:t>
            </a:r>
          </a:p>
          <a:p>
            <a:pPr marL="0" indent="0" eaLnBrk="1" hangingPunct="1">
              <a:buFont typeface="Arial" panose="020B0604020202090204" pitchFamily="34" charset="0"/>
              <a:buNone/>
            </a:pPr>
            <a:r>
              <a:rPr lang="en-US" altLang="zh-CN" b="1" dirty="0">
                <a:solidFill>
                  <a:srgbClr val="FF0000"/>
                </a:solidFill>
              </a:rPr>
              <a:t>       </a:t>
            </a:r>
            <a:r>
              <a:rPr lang="zh-CN" altLang="en-US" b="1" dirty="0">
                <a:solidFill>
                  <a:srgbClr val="C00000"/>
                </a:solidFill>
              </a:rPr>
              <a:t>补充：亚当</a:t>
            </a:r>
            <a:r>
              <a:rPr lang="en-US" altLang="zh-CN" b="1" dirty="0">
                <a:solidFill>
                  <a:srgbClr val="C00000"/>
                </a:solidFill>
              </a:rPr>
              <a:t>·</a:t>
            </a:r>
            <a:r>
              <a:rPr lang="zh-CN" altLang="en-US" b="1" dirty="0">
                <a:solidFill>
                  <a:srgbClr val="C00000"/>
                </a:solidFill>
              </a:rPr>
              <a:t>斯密的</a:t>
            </a:r>
            <a:r>
              <a:rPr lang="zh-CN" altLang="en-US" b="1" dirty="0">
                <a:solidFill>
                  <a:srgbClr val="C00000"/>
                </a:solidFill>
                <a:hlinkClick r:id="rId3" action="ppaction://hlinksldjump"/>
              </a:rPr>
              <a:t>“三只手”理论</a:t>
            </a:r>
            <a:endParaRPr lang="en-US" altLang="zh-CN" b="1" dirty="0">
              <a:solidFill>
                <a:srgbClr val="C00000"/>
              </a:solidFill>
            </a:endParaRPr>
          </a:p>
          <a:p>
            <a:pPr marL="0" indent="0" eaLnBrk="1" hangingPunct="1">
              <a:buFont typeface="Arial" panose="020B0604020202090204" pitchFamily="34" charset="0"/>
              <a:buNone/>
            </a:pPr>
            <a:r>
              <a:rPr lang="en-US" altLang="zh-CN" b="1" dirty="0"/>
              <a:t>  </a:t>
            </a:r>
          </a:p>
          <a:p>
            <a:pPr marL="0" indent="0" eaLnBrk="1" hangingPunct="1">
              <a:buFont typeface="Arial" panose="020B0604020202090204" pitchFamily="34" charset="0"/>
              <a:buNone/>
            </a:pPr>
            <a:r>
              <a:rPr lang="en-US" altLang="zh-CN" b="1" dirty="0"/>
              <a:t>  2. </a:t>
            </a:r>
            <a:r>
              <a:rPr lang="zh-CN" altLang="en-US" b="1" dirty="0"/>
              <a:t>以交易费用为标准划分政府与市场的边界</a:t>
            </a:r>
            <a:endParaRPr lang="en-US" altLang="zh-CN" b="1" dirty="0"/>
          </a:p>
          <a:p>
            <a:pPr marL="0" indent="0" eaLnBrk="1" hangingPunct="1">
              <a:buFont typeface="Arial" panose="020B0604020202090204" pitchFamily="34" charset="0"/>
              <a:buNone/>
            </a:pPr>
            <a:r>
              <a:rPr lang="en-US" altLang="zh-CN" b="1" dirty="0"/>
              <a:t>        </a:t>
            </a:r>
            <a:r>
              <a:rPr lang="zh-CN" altLang="en-US" b="1" dirty="0">
                <a:solidFill>
                  <a:srgbClr val="C00000"/>
                </a:solidFill>
              </a:rPr>
              <a:t>科斯：</a:t>
            </a:r>
            <a:r>
              <a:rPr lang="en-US" altLang="zh-CN" b="1" dirty="0">
                <a:solidFill>
                  <a:srgbClr val="C00000"/>
                </a:solidFill>
              </a:rPr>
              <a:t>《</a:t>
            </a:r>
            <a:r>
              <a:rPr lang="zh-CN" altLang="en-US" b="1" dirty="0">
                <a:solidFill>
                  <a:srgbClr val="C00000"/>
                </a:solidFill>
              </a:rPr>
              <a:t>企业的性质</a:t>
            </a:r>
            <a:r>
              <a:rPr lang="en-US" altLang="zh-CN" b="1" dirty="0">
                <a:solidFill>
                  <a:srgbClr val="C00000"/>
                </a:solidFill>
              </a:rPr>
              <a:t>》1937</a:t>
            </a:r>
            <a:r>
              <a:rPr lang="zh-CN" altLang="en-US" b="1" dirty="0">
                <a:solidFill>
                  <a:srgbClr val="C00000"/>
                </a:solidFill>
              </a:rPr>
              <a:t>年</a:t>
            </a:r>
          </a:p>
        </p:txBody>
      </p:sp>
    </p:spTree>
    <p:custDataLst>
      <p:tags r:id="rId1"/>
    </p:custData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p:txBody>
          <a:bodyPr/>
          <a:lstStyle/>
          <a:p>
            <a:pPr eaLnBrk="1" hangingPunct="1"/>
            <a:r>
              <a:rPr lang="zh-CN" altLang="en-US" sz="2800">
                <a:solidFill>
                  <a:srgbClr val="C00000"/>
                </a:solidFill>
              </a:rPr>
              <a:t>亚当斯密的“三只手”</a:t>
            </a:r>
          </a:p>
        </p:txBody>
      </p:sp>
      <p:sp>
        <p:nvSpPr>
          <p:cNvPr id="43011" name="Rectangle 3"/>
          <p:cNvSpPr>
            <a:spLocks noGrp="1" noChangeArrowheads="1"/>
          </p:cNvSpPr>
          <p:nvPr>
            <p:ph idx="1"/>
          </p:nvPr>
        </p:nvSpPr>
        <p:spPr>
          <a:xfrm>
            <a:off x="1608138" y="1622425"/>
            <a:ext cx="9745662" cy="4554538"/>
          </a:xfrm>
        </p:spPr>
        <p:txBody>
          <a:bodyPr/>
          <a:lstStyle/>
          <a:p>
            <a:pPr eaLnBrk="1" hangingPunct="1">
              <a:lnSpc>
                <a:spcPct val="100000"/>
              </a:lnSpc>
            </a:pPr>
            <a:r>
              <a:rPr lang="zh-CN" altLang="en-US" b="1" dirty="0">
                <a:solidFill>
                  <a:srgbClr val="C00000"/>
                </a:solidFill>
              </a:rPr>
              <a:t>看不见的手</a:t>
            </a:r>
          </a:p>
          <a:p>
            <a:pPr eaLnBrk="1" hangingPunct="1">
              <a:lnSpc>
                <a:spcPct val="100000"/>
              </a:lnSpc>
              <a:buFontTx/>
              <a:buNone/>
            </a:pPr>
            <a:r>
              <a:rPr lang="zh-CN" altLang="en-US" b="1" dirty="0">
                <a:solidFill>
                  <a:srgbClr val="FF3300"/>
                </a:solidFill>
              </a:rPr>
              <a:t>      </a:t>
            </a:r>
            <a:r>
              <a:rPr lang="zh-CN" altLang="en-US" b="1" dirty="0">
                <a:latin typeface="宋体" panose="02010600030101010101" pitchFamily="2" charset="-122"/>
              </a:rPr>
              <a:t>——</a:t>
            </a:r>
            <a:r>
              <a:rPr lang="zh-CN" altLang="en-US" b="1" dirty="0"/>
              <a:t>市场</a:t>
            </a:r>
          </a:p>
          <a:p>
            <a:pPr eaLnBrk="1" hangingPunct="1">
              <a:lnSpc>
                <a:spcPct val="100000"/>
              </a:lnSpc>
            </a:pPr>
            <a:endParaRPr lang="zh-CN" altLang="en-US" b="1" dirty="0"/>
          </a:p>
          <a:p>
            <a:pPr eaLnBrk="1" hangingPunct="1">
              <a:lnSpc>
                <a:spcPct val="100000"/>
              </a:lnSpc>
            </a:pPr>
            <a:r>
              <a:rPr lang="zh-CN" altLang="en-US" b="1" dirty="0">
                <a:solidFill>
                  <a:srgbClr val="C00000"/>
                </a:solidFill>
                <a:sym typeface="Arial" panose="020B0604020202090204" pitchFamily="34" charset="0"/>
              </a:rPr>
              <a:t>看得见的手</a:t>
            </a:r>
          </a:p>
          <a:p>
            <a:pPr eaLnBrk="1" hangingPunct="1">
              <a:lnSpc>
                <a:spcPct val="100000"/>
              </a:lnSpc>
              <a:buFontTx/>
              <a:buNone/>
            </a:pPr>
            <a:r>
              <a:rPr lang="zh-CN" altLang="en-US" b="1" dirty="0"/>
              <a:t>     </a:t>
            </a:r>
            <a:r>
              <a:rPr lang="zh-CN" altLang="en-US" b="1" dirty="0">
                <a:latin typeface="宋体" panose="02010600030101010101" pitchFamily="2" charset="-122"/>
              </a:rPr>
              <a:t>——</a:t>
            </a:r>
            <a:r>
              <a:rPr lang="zh-CN" altLang="en-US" b="1" dirty="0"/>
              <a:t>政府</a:t>
            </a:r>
          </a:p>
          <a:p>
            <a:pPr eaLnBrk="1" hangingPunct="1">
              <a:lnSpc>
                <a:spcPct val="100000"/>
              </a:lnSpc>
              <a:buFontTx/>
              <a:buNone/>
            </a:pPr>
            <a:r>
              <a:rPr lang="zh-CN" altLang="en-US" b="1" dirty="0"/>
              <a:t>          （维护国家主权；维持社会秩序；提供公共物品）</a:t>
            </a:r>
          </a:p>
          <a:p>
            <a:pPr eaLnBrk="1" hangingPunct="1">
              <a:lnSpc>
                <a:spcPct val="100000"/>
              </a:lnSpc>
            </a:pPr>
            <a:endParaRPr lang="zh-CN" altLang="en-US" b="1" dirty="0"/>
          </a:p>
          <a:p>
            <a:pPr eaLnBrk="1" hangingPunct="1">
              <a:lnSpc>
                <a:spcPct val="100000"/>
              </a:lnSpc>
            </a:pPr>
            <a:r>
              <a:rPr lang="zh-CN" altLang="en-US" b="1" dirty="0">
                <a:solidFill>
                  <a:srgbClr val="C00000"/>
                </a:solidFill>
                <a:sym typeface="Arial" panose="020B0604020202090204" pitchFamily="34" charset="0"/>
              </a:rPr>
              <a:t>第三只手</a:t>
            </a:r>
          </a:p>
          <a:p>
            <a:pPr eaLnBrk="1" hangingPunct="1">
              <a:lnSpc>
                <a:spcPct val="100000"/>
              </a:lnSpc>
              <a:buFontTx/>
              <a:buNone/>
            </a:pPr>
            <a:r>
              <a:rPr lang="zh-CN" altLang="en-US" b="1" dirty="0">
                <a:solidFill>
                  <a:srgbClr val="FF3300"/>
                </a:solidFill>
                <a:sym typeface="Arial" panose="020B0604020202090204" pitchFamily="34" charset="0"/>
              </a:rPr>
              <a:t>     </a:t>
            </a:r>
            <a:r>
              <a:rPr lang="zh-CN" altLang="en-US" b="1" dirty="0">
                <a:latin typeface="宋体" panose="02010600030101010101" pitchFamily="2" charset="-122"/>
                <a:sym typeface="Arial" panose="020B0604020202090204" pitchFamily="34" charset="0"/>
              </a:rPr>
              <a:t>——</a:t>
            </a:r>
            <a:r>
              <a:rPr lang="zh-CN" altLang="en-US" b="1" dirty="0">
                <a:sym typeface="Arial" panose="020B0604020202090204" pitchFamily="34" charset="0"/>
              </a:rPr>
              <a:t>道德</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anim calcmode="lin" valueType="num">
                                      <p:cBhvr additive="base">
                                        <p:cTn id="11" dur="500" fill="hold"/>
                                        <p:tgtEl>
                                          <p:spTgt spid="4301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30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3011">
                                            <p:txEl>
                                              <p:pRg st="3" end="3"/>
                                            </p:txEl>
                                          </p:spTgt>
                                        </p:tgtEl>
                                        <p:attrNameLst>
                                          <p:attrName>style.visibility</p:attrName>
                                        </p:attrNameLst>
                                      </p:cBhvr>
                                      <p:to>
                                        <p:strVal val="visible"/>
                                      </p:to>
                                    </p:set>
                                    <p:anim calcmode="lin" valueType="num">
                                      <p:cBhvr additive="base">
                                        <p:cTn id="17" dur="500" fill="hold"/>
                                        <p:tgtEl>
                                          <p:spTgt spid="43011">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3011">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3011">
                                            <p:txEl>
                                              <p:pRg st="4" end="4"/>
                                            </p:txEl>
                                          </p:spTgt>
                                        </p:tgtEl>
                                        <p:attrNameLst>
                                          <p:attrName>style.visibility</p:attrName>
                                        </p:attrNameLst>
                                      </p:cBhvr>
                                      <p:to>
                                        <p:strVal val="visible"/>
                                      </p:to>
                                    </p:set>
                                    <p:anim calcmode="lin" valueType="num">
                                      <p:cBhvr additive="base">
                                        <p:cTn id="21" dur="500" fill="hold"/>
                                        <p:tgtEl>
                                          <p:spTgt spid="43011">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3011">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3011">
                                            <p:txEl>
                                              <p:pRg st="5" end="5"/>
                                            </p:txEl>
                                          </p:spTgt>
                                        </p:tgtEl>
                                        <p:attrNameLst>
                                          <p:attrName>style.visibility</p:attrName>
                                        </p:attrNameLst>
                                      </p:cBhvr>
                                      <p:to>
                                        <p:strVal val="visible"/>
                                      </p:to>
                                    </p:set>
                                    <p:anim calcmode="lin" valueType="num">
                                      <p:cBhvr additive="base">
                                        <p:cTn id="25" dur="500" fill="hold"/>
                                        <p:tgtEl>
                                          <p:spTgt spid="43011">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30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3011">
                                            <p:txEl>
                                              <p:pRg st="7" end="7"/>
                                            </p:txEl>
                                          </p:spTgt>
                                        </p:tgtEl>
                                        <p:attrNameLst>
                                          <p:attrName>style.visibility</p:attrName>
                                        </p:attrNameLst>
                                      </p:cBhvr>
                                      <p:to>
                                        <p:strVal val="visible"/>
                                      </p:to>
                                    </p:set>
                                    <p:anim calcmode="lin" valueType="num">
                                      <p:cBhvr additive="base">
                                        <p:cTn id="31" dur="500" fill="hold"/>
                                        <p:tgtEl>
                                          <p:spTgt spid="43011">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3011">
                                            <p:txEl>
                                              <p:pRg st="7" end="7"/>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43011">
                                            <p:txEl>
                                              <p:pRg st="8" end="8"/>
                                            </p:txEl>
                                          </p:spTgt>
                                        </p:tgtEl>
                                        <p:attrNameLst>
                                          <p:attrName>style.visibility</p:attrName>
                                        </p:attrNameLst>
                                      </p:cBhvr>
                                      <p:to>
                                        <p:strVal val="visible"/>
                                      </p:to>
                                    </p:set>
                                    <p:anim calcmode="lin" valueType="num">
                                      <p:cBhvr additive="base">
                                        <p:cTn id="35" dur="500" fill="hold"/>
                                        <p:tgtEl>
                                          <p:spTgt spid="43011">
                                            <p:txEl>
                                              <p:pRg st="8" end="8"/>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301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ChangeArrowheads="1"/>
          </p:cNvSpPr>
          <p:nvPr>
            <p:ph type="title"/>
          </p:nvPr>
        </p:nvSpPr>
        <p:spPr/>
        <p:txBody>
          <a:bodyPr/>
          <a:lstStyle/>
          <a:p>
            <a:pPr eaLnBrk="1" hangingPunct="1"/>
            <a:r>
              <a:rPr lang="zh-CN" altLang="en-US" sz="3800">
                <a:solidFill>
                  <a:srgbClr val="FF0000"/>
                </a:solidFill>
              </a:rPr>
              <a:t>二、更好地发挥政府作用</a:t>
            </a:r>
          </a:p>
        </p:txBody>
      </p:sp>
      <p:sp>
        <p:nvSpPr>
          <p:cNvPr id="260098" name="Rectangle 3"/>
          <p:cNvSpPr>
            <a:spLocks noGrp="1" noChangeArrowheads="1"/>
          </p:cNvSpPr>
          <p:nvPr>
            <p:ph idx="1"/>
          </p:nvPr>
        </p:nvSpPr>
        <p:spPr>
          <a:xfrm>
            <a:off x="1703388" y="1338263"/>
            <a:ext cx="9650412" cy="5380037"/>
          </a:xfrm>
        </p:spPr>
        <p:txBody>
          <a:bodyPr/>
          <a:lstStyle/>
          <a:p>
            <a:pPr marL="0" indent="0" eaLnBrk="1" hangingPunct="1">
              <a:lnSpc>
                <a:spcPct val="90000"/>
              </a:lnSpc>
              <a:buFont typeface="Arial" panose="020B0604020202090204" pitchFamily="34" charset="0"/>
              <a:buNone/>
            </a:pPr>
            <a:r>
              <a:rPr lang="zh-CN" altLang="en-US" sz="2600" b="1" dirty="0"/>
              <a:t>（一）适度的政府干预（发展中、转型中、社会主义）</a:t>
            </a:r>
            <a:endParaRPr lang="en-US" altLang="zh-CN" sz="2600" b="1" dirty="0"/>
          </a:p>
          <a:p>
            <a:pPr marL="0" indent="0" eaLnBrk="1" hangingPunct="1">
              <a:lnSpc>
                <a:spcPct val="90000"/>
              </a:lnSpc>
              <a:buFont typeface="Arial" panose="020B0604020202090204" pitchFamily="34" charset="0"/>
              <a:buNone/>
            </a:pPr>
            <a:endParaRPr lang="en-US" altLang="zh-CN" sz="2600" b="1" dirty="0"/>
          </a:p>
          <a:p>
            <a:pPr marL="0" indent="0" eaLnBrk="1" hangingPunct="1">
              <a:lnSpc>
                <a:spcPct val="90000"/>
              </a:lnSpc>
              <a:buFont typeface="Arial" panose="020B0604020202090204" pitchFamily="34" charset="0"/>
              <a:buNone/>
            </a:pPr>
            <a:r>
              <a:rPr lang="en-US" altLang="zh-CN" b="1" dirty="0"/>
              <a:t>1</a:t>
            </a:r>
            <a:r>
              <a:rPr lang="zh-CN" altLang="en-US" b="1" dirty="0"/>
              <a:t>．提供公共服务</a:t>
            </a:r>
          </a:p>
          <a:p>
            <a:pPr marL="0" indent="0" eaLnBrk="1" hangingPunct="1">
              <a:lnSpc>
                <a:spcPct val="90000"/>
              </a:lnSpc>
              <a:buFont typeface="Arial" panose="020B0604020202090204" pitchFamily="34" charset="0"/>
              <a:buNone/>
            </a:pPr>
            <a:r>
              <a:rPr lang="en-US" altLang="zh-CN" b="1" dirty="0"/>
              <a:t>2</a:t>
            </a:r>
            <a:r>
              <a:rPr lang="zh-CN" altLang="en-US" b="1" dirty="0"/>
              <a:t>．维护市场秩序</a:t>
            </a:r>
          </a:p>
          <a:p>
            <a:pPr marL="0" indent="0" eaLnBrk="1" hangingPunct="1">
              <a:lnSpc>
                <a:spcPct val="90000"/>
              </a:lnSpc>
              <a:buFont typeface="Arial" panose="020B0604020202090204" pitchFamily="34" charset="0"/>
              <a:buNone/>
            </a:pPr>
            <a:r>
              <a:rPr lang="en-US" altLang="zh-CN" b="1" dirty="0"/>
              <a:t>3</a:t>
            </a:r>
            <a:r>
              <a:rPr lang="zh-CN" altLang="en-US" b="1" dirty="0"/>
              <a:t>．直接参与某种经济活动</a:t>
            </a:r>
          </a:p>
          <a:p>
            <a:pPr marL="0" indent="0" eaLnBrk="1" hangingPunct="1">
              <a:lnSpc>
                <a:spcPct val="90000"/>
              </a:lnSpc>
              <a:buFont typeface="Arial" panose="020B0604020202090204" pitchFamily="34" charset="0"/>
              <a:buNone/>
            </a:pPr>
            <a:r>
              <a:rPr lang="en-US" altLang="zh-CN" b="1" dirty="0"/>
              <a:t>4</a:t>
            </a:r>
            <a:r>
              <a:rPr lang="zh-CN" altLang="en-US" b="1" dirty="0"/>
              <a:t>．推进制度创新</a:t>
            </a:r>
          </a:p>
          <a:p>
            <a:pPr marL="0" indent="0" eaLnBrk="1" hangingPunct="1">
              <a:lnSpc>
                <a:spcPct val="90000"/>
              </a:lnSpc>
              <a:buFont typeface="Arial" panose="020B0604020202090204" pitchFamily="34" charset="0"/>
              <a:buNone/>
            </a:pPr>
            <a:r>
              <a:rPr lang="en-US" altLang="zh-CN" b="1" dirty="0"/>
              <a:t>5</a:t>
            </a:r>
            <a:r>
              <a:rPr lang="zh-CN" altLang="en-US" b="1" dirty="0"/>
              <a:t>．调节收入分配</a:t>
            </a:r>
          </a:p>
          <a:p>
            <a:pPr marL="0" indent="0" eaLnBrk="1" hangingPunct="1">
              <a:lnSpc>
                <a:spcPct val="90000"/>
              </a:lnSpc>
              <a:buFont typeface="Arial" panose="020B0604020202090204" pitchFamily="34" charset="0"/>
              <a:buNone/>
            </a:pPr>
            <a:r>
              <a:rPr lang="en-US" altLang="zh-CN" b="1" dirty="0"/>
              <a:t>6</a:t>
            </a:r>
            <a:r>
              <a:rPr lang="zh-CN" altLang="en-US" b="1" dirty="0"/>
              <a:t>．政府对资源合理利用的影响</a:t>
            </a:r>
          </a:p>
          <a:p>
            <a:pPr marL="0" indent="0" eaLnBrk="1" hangingPunct="1">
              <a:lnSpc>
                <a:spcPct val="90000"/>
              </a:lnSpc>
              <a:buFont typeface="Arial" panose="020B0604020202090204" pitchFamily="34" charset="0"/>
              <a:buNone/>
            </a:pPr>
            <a:r>
              <a:rPr lang="en-US" altLang="zh-CN" b="1" dirty="0"/>
              <a:t>7</a:t>
            </a:r>
            <a:r>
              <a:rPr lang="zh-CN" altLang="en-US" b="1" dirty="0"/>
              <a:t>．国家运用财政、货币等政策，实现一定的宏观经济政策目标</a:t>
            </a:r>
          </a:p>
          <a:p>
            <a:pPr marL="0" indent="0" eaLnBrk="1" hangingPunct="1">
              <a:lnSpc>
                <a:spcPct val="90000"/>
              </a:lnSpc>
              <a:buFont typeface="Arial" panose="020B0604020202090204" pitchFamily="34" charset="0"/>
              <a:buNone/>
            </a:pPr>
            <a:r>
              <a:rPr lang="en-US" altLang="zh-CN" b="1" dirty="0"/>
              <a:t>8</a:t>
            </a:r>
            <a:r>
              <a:rPr lang="zh-CN" altLang="en-US" b="1" dirty="0"/>
              <a:t>．必要的行政控制</a:t>
            </a:r>
          </a:p>
        </p:txBody>
      </p:sp>
    </p:spTree>
    <p:custDataLst>
      <p:tags r:id="rId1"/>
    </p:custData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3"/>
          <p:cNvSpPr>
            <a:spLocks noGrp="1" noChangeArrowheads="1"/>
          </p:cNvSpPr>
          <p:nvPr>
            <p:ph idx="1"/>
          </p:nvPr>
        </p:nvSpPr>
        <p:spPr>
          <a:xfrm>
            <a:off x="1981200" y="1268413"/>
            <a:ext cx="8229600" cy="4862512"/>
          </a:xfrm>
        </p:spPr>
        <p:txBody>
          <a:bodyPr/>
          <a:lstStyle/>
          <a:p>
            <a:pPr marL="0" indent="0" eaLnBrk="1" hangingPunct="1">
              <a:buFont typeface="Arial" panose="020B0604020202090204" pitchFamily="34" charset="0"/>
              <a:buNone/>
            </a:pPr>
            <a:r>
              <a:rPr lang="zh-CN" altLang="en-US" sz="2800" b="1"/>
              <a:t>（二）政府调控经济运行的微观基础</a:t>
            </a:r>
            <a:endParaRPr lang="en-US" altLang="zh-CN" sz="2800" b="1"/>
          </a:p>
          <a:p>
            <a:pPr marL="0" indent="0" eaLnBrk="1" hangingPunct="1">
              <a:buFont typeface="Arial" panose="020B0604020202090204" pitchFamily="34" charset="0"/>
              <a:buNone/>
            </a:pPr>
            <a:endParaRPr lang="en-US" altLang="zh-CN"/>
          </a:p>
          <a:p>
            <a:pPr marL="0" indent="0" eaLnBrk="1" hangingPunct="1">
              <a:buFont typeface="Arial" panose="020B0604020202090204" pitchFamily="34" charset="0"/>
              <a:buNone/>
            </a:pPr>
            <a:r>
              <a:rPr lang="en-US" altLang="zh-CN" b="1"/>
              <a:t>1</a:t>
            </a:r>
            <a:r>
              <a:rPr lang="zh-CN" altLang="en-US" b="1"/>
              <a:t>．市场主体对宏观调控的反应</a:t>
            </a:r>
          </a:p>
          <a:p>
            <a:pPr marL="0" indent="0" eaLnBrk="1" hangingPunct="1">
              <a:buFont typeface="Arial" panose="020B0604020202090204" pitchFamily="34" charset="0"/>
              <a:buNone/>
            </a:pPr>
            <a:r>
              <a:rPr lang="en-US" altLang="zh-CN" b="1"/>
              <a:t>2</a:t>
            </a:r>
            <a:r>
              <a:rPr lang="zh-CN" altLang="en-US" b="1"/>
              <a:t>．市场体系的完善</a:t>
            </a:r>
          </a:p>
          <a:p>
            <a:pPr marL="0" indent="0" eaLnBrk="1" hangingPunct="1">
              <a:buFont typeface="Arial" panose="020B0604020202090204" pitchFamily="34" charset="0"/>
              <a:buNone/>
            </a:pPr>
            <a:r>
              <a:rPr lang="en-US" altLang="zh-CN" b="1"/>
              <a:t>3.   </a:t>
            </a:r>
            <a:r>
              <a:rPr lang="zh-CN" altLang="en-US" b="1"/>
              <a:t>市场运行机制的顺畅</a:t>
            </a:r>
          </a:p>
        </p:txBody>
      </p:sp>
    </p:spTree>
    <p:custDataLst>
      <p:tags r:id="rId1"/>
    </p:custDataLst>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p:nvPr>
        </p:nvSpPr>
        <p:spPr/>
        <p:txBody>
          <a:bodyPr/>
          <a:lstStyle/>
          <a:p>
            <a:pPr eaLnBrk="1" hangingPunct="1"/>
            <a:r>
              <a:rPr lang="zh-CN" altLang="en-US" sz="3800">
                <a:solidFill>
                  <a:srgbClr val="FF0000"/>
                </a:solidFill>
              </a:rPr>
              <a:t>三、政府干预经济的政策目标选择</a:t>
            </a:r>
          </a:p>
        </p:txBody>
      </p:sp>
      <p:sp>
        <p:nvSpPr>
          <p:cNvPr id="262146" name="Rectangle 3"/>
          <p:cNvSpPr>
            <a:spLocks noGrp="1" noChangeArrowheads="1"/>
          </p:cNvSpPr>
          <p:nvPr>
            <p:ph idx="1"/>
          </p:nvPr>
        </p:nvSpPr>
        <p:spPr>
          <a:xfrm>
            <a:off x="1981200" y="1844675"/>
            <a:ext cx="8229600" cy="4286250"/>
          </a:xfrm>
        </p:spPr>
        <p:txBody>
          <a:bodyPr/>
          <a:lstStyle/>
          <a:p>
            <a:pPr marL="0" indent="0" eaLnBrk="1" hangingPunct="1">
              <a:buFont typeface="Arial" panose="020B0604020202090204" pitchFamily="34" charset="0"/>
              <a:buNone/>
            </a:pPr>
            <a:r>
              <a:rPr lang="zh-CN" altLang="en-US" sz="2800" b="1">
                <a:solidFill>
                  <a:schemeClr val="tx1"/>
                </a:solidFill>
              </a:rPr>
              <a:t>（一）经济政策的基本目标</a:t>
            </a:r>
            <a:endParaRPr lang="en-US" altLang="zh-CN" sz="2800" b="1">
              <a:solidFill>
                <a:schemeClr val="tx1"/>
              </a:solidFill>
            </a:endParaRPr>
          </a:p>
          <a:p>
            <a:pPr marL="0" indent="0" eaLnBrk="1" hangingPunct="1">
              <a:buFont typeface="Arial" panose="020B0604020202090204" pitchFamily="34" charset="0"/>
              <a:buNone/>
            </a:pPr>
            <a:endParaRPr lang="zh-CN" altLang="en-US" sz="2800" b="1">
              <a:solidFill>
                <a:schemeClr val="tx1"/>
              </a:solidFill>
            </a:endParaRPr>
          </a:p>
          <a:p>
            <a:pPr marL="0" indent="0" eaLnBrk="1" hangingPunct="1">
              <a:buFont typeface="Arial" panose="020B0604020202090204" pitchFamily="34" charset="0"/>
              <a:buNone/>
            </a:pPr>
            <a:r>
              <a:rPr lang="en-US" altLang="zh-CN"/>
              <a:t>    </a:t>
            </a:r>
            <a:r>
              <a:rPr lang="en-US" altLang="zh-CN" b="1"/>
              <a:t>1</a:t>
            </a:r>
            <a:r>
              <a:rPr lang="zh-CN" altLang="en-US" b="1"/>
              <a:t>．效率、增长、稳定</a:t>
            </a:r>
          </a:p>
          <a:p>
            <a:pPr marL="0" indent="0" eaLnBrk="1" hangingPunct="1">
              <a:buFont typeface="Arial" panose="020B0604020202090204" pitchFamily="34" charset="0"/>
              <a:buNone/>
            </a:pPr>
            <a:r>
              <a:rPr lang="en-US" altLang="zh-CN" b="1"/>
              <a:t>    2</a:t>
            </a:r>
            <a:r>
              <a:rPr lang="zh-CN" altLang="en-US" b="1"/>
              <a:t>．经济福利</a:t>
            </a:r>
          </a:p>
          <a:p>
            <a:pPr marL="0" indent="0" eaLnBrk="1" hangingPunct="1">
              <a:buFont typeface="Arial" panose="020B0604020202090204" pitchFamily="34" charset="0"/>
              <a:buNone/>
            </a:pPr>
            <a:r>
              <a:rPr lang="en-US" altLang="zh-CN" b="1"/>
              <a:t>    3</a:t>
            </a:r>
            <a:r>
              <a:rPr lang="zh-CN" altLang="en-US" b="1"/>
              <a:t>．分配公正</a:t>
            </a:r>
          </a:p>
        </p:txBody>
      </p:sp>
    </p:spTree>
    <p:custDataLst>
      <p:tags r:id="rId1"/>
    </p:custData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p:txBody>
          <a:bodyPr/>
          <a:lstStyle/>
          <a:p>
            <a:pPr eaLnBrk="1" hangingPunct="1"/>
            <a:r>
              <a:rPr lang="zh-CN" altLang="en-US" sz="2800"/>
              <a:t>   （二）经济政策的中间性目标</a:t>
            </a:r>
          </a:p>
        </p:txBody>
      </p:sp>
      <p:sp>
        <p:nvSpPr>
          <p:cNvPr id="263170" name="Rectangle 3"/>
          <p:cNvSpPr>
            <a:spLocks noGrp="1" noChangeArrowheads="1"/>
          </p:cNvSpPr>
          <p:nvPr>
            <p:ph idx="1"/>
          </p:nvPr>
        </p:nvSpPr>
        <p:spPr>
          <a:xfrm>
            <a:off x="1608138" y="1998663"/>
            <a:ext cx="9745662" cy="4178300"/>
          </a:xfrm>
        </p:spPr>
        <p:txBody>
          <a:bodyPr/>
          <a:lstStyle/>
          <a:p>
            <a:pPr marL="0" indent="0" eaLnBrk="1" hangingPunct="1">
              <a:buFont typeface="Arial" panose="020B0604020202090204" pitchFamily="34" charset="0"/>
              <a:buNone/>
            </a:pPr>
            <a:r>
              <a:rPr lang="en-US" altLang="zh-CN" b="1"/>
              <a:t>    1</a:t>
            </a:r>
            <a:r>
              <a:rPr lang="zh-CN" altLang="en-US" b="1"/>
              <a:t>．经济增长</a:t>
            </a:r>
          </a:p>
          <a:p>
            <a:pPr marL="0" indent="0" eaLnBrk="1" hangingPunct="1">
              <a:buFont typeface="Arial" panose="020B0604020202090204" pitchFamily="34" charset="0"/>
              <a:buNone/>
            </a:pPr>
            <a:r>
              <a:rPr lang="en-US" altLang="zh-CN" b="1"/>
              <a:t>    2</a:t>
            </a:r>
            <a:r>
              <a:rPr lang="zh-CN" altLang="en-US" b="1"/>
              <a:t>．物价稳定</a:t>
            </a:r>
          </a:p>
          <a:p>
            <a:pPr marL="0" indent="0" eaLnBrk="1" hangingPunct="1">
              <a:buFont typeface="Arial" panose="020B0604020202090204" pitchFamily="34" charset="0"/>
              <a:buNone/>
            </a:pPr>
            <a:r>
              <a:rPr lang="en-US" altLang="zh-CN" b="1"/>
              <a:t>    3</a:t>
            </a:r>
            <a:r>
              <a:rPr lang="zh-CN" altLang="en-US" b="1"/>
              <a:t>．充分就业</a:t>
            </a:r>
          </a:p>
          <a:p>
            <a:pPr marL="0" indent="0" eaLnBrk="1" hangingPunct="1">
              <a:buFont typeface="Arial" panose="020B0604020202090204" pitchFamily="34" charset="0"/>
              <a:buNone/>
            </a:pPr>
            <a:r>
              <a:rPr lang="en-US" altLang="zh-CN" b="1"/>
              <a:t>    4</a:t>
            </a:r>
            <a:r>
              <a:rPr lang="zh-CN" altLang="en-US" b="1"/>
              <a:t>．国际收支平衡</a:t>
            </a:r>
          </a:p>
          <a:p>
            <a:pPr marL="0" indent="0" eaLnBrk="1" hangingPunct="1">
              <a:buFont typeface="Arial" panose="020B0604020202090204" pitchFamily="34" charset="0"/>
              <a:buNone/>
            </a:pPr>
            <a:r>
              <a:rPr lang="en-US" altLang="zh-CN" b="1"/>
              <a:t>    5</a:t>
            </a:r>
            <a:r>
              <a:rPr lang="zh-CN" altLang="en-US" b="1"/>
              <a:t>．产业结构高级化</a:t>
            </a:r>
          </a:p>
        </p:txBody>
      </p:sp>
    </p:spTree>
    <p:custDataLst>
      <p:tags r:id="rId1"/>
    </p:custData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内容占位符 2"/>
          <p:cNvSpPr>
            <a:spLocks noGrp="1" noChangeArrowheads="1"/>
          </p:cNvSpPr>
          <p:nvPr>
            <p:ph idx="1"/>
          </p:nvPr>
        </p:nvSpPr>
        <p:spPr>
          <a:xfrm>
            <a:off x="1608138" y="1998663"/>
            <a:ext cx="9745662" cy="4178300"/>
          </a:xfrm>
        </p:spPr>
        <p:txBody>
          <a:bodyPr/>
          <a:lstStyle/>
          <a:p>
            <a:pPr marL="0" indent="0" eaLnBrk="1" hangingPunct="1">
              <a:lnSpc>
                <a:spcPct val="150000"/>
              </a:lnSpc>
              <a:buFont typeface="Wingdings 2" panose="05020102010507070707" pitchFamily="18" charset="2"/>
              <a:buNone/>
            </a:pPr>
            <a:r>
              <a:rPr lang="en-US" altLang="zh-CN" b="1" dirty="0">
                <a:solidFill>
                  <a:srgbClr val="FF0000"/>
                </a:solidFill>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欧洲、拉丁美洲一些社会党左翼政权也获得了人民群众的支持，持续执政十多年甚至几十年，国家发展取得了显著成就。（</a:t>
            </a:r>
            <a:r>
              <a:rPr lang="en-US" altLang="zh-CN" b="1" dirty="0">
                <a:solidFill>
                  <a:srgbClr val="FF0000"/>
                </a:solidFill>
                <a:latin typeface="楷体" panose="02010609060101010101" pitchFamily="49" charset="-122"/>
                <a:ea typeface="楷体" panose="02010609060101010101" pitchFamily="49" charset="-122"/>
              </a:rPr>
              <a:t>《</a:t>
            </a:r>
            <a:r>
              <a:rPr lang="zh-CN" altLang="en-US" b="1" dirty="0">
                <a:solidFill>
                  <a:srgbClr val="FF0000"/>
                </a:solidFill>
                <a:latin typeface="楷体" panose="02010609060101010101" pitchFamily="49" charset="-122"/>
                <a:ea typeface="楷体" panose="02010609060101010101" pitchFamily="49" charset="-122"/>
              </a:rPr>
              <a:t>掉队的拉美</a:t>
            </a:r>
            <a:r>
              <a:rPr lang="en-US" altLang="zh-CN" b="1" dirty="0">
                <a:solidFill>
                  <a:srgbClr val="FF0000"/>
                </a:solidFill>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a:t>
            </a:r>
            <a:endParaRPr lang="en-US" altLang="zh-CN" b="1" dirty="0">
              <a:latin typeface="楷体" panose="02010609060101010101" pitchFamily="49" charset="-122"/>
              <a:ea typeface="楷体" panose="02010609060101010101" pitchFamily="49" charset="-122"/>
            </a:endParaRPr>
          </a:p>
          <a:p>
            <a:pPr marL="0" indent="0" eaLnBrk="1" hangingPunct="1">
              <a:lnSpc>
                <a:spcPct val="150000"/>
              </a:lnSpc>
              <a:buFont typeface="Wingdings 2" panose="05020102010507070707" pitchFamily="18" charset="2"/>
              <a:buNone/>
            </a:pPr>
            <a:endParaRPr lang="en-US" altLang="zh-CN" b="1" dirty="0">
              <a:solidFill>
                <a:srgbClr val="FF0000"/>
              </a:solidFill>
              <a:latin typeface="楷体" panose="02010609060101010101" pitchFamily="49" charset="-122"/>
              <a:ea typeface="楷体" panose="02010609060101010101" pitchFamily="49" charset="-122"/>
            </a:endParaRPr>
          </a:p>
          <a:p>
            <a:pPr marL="0" indent="0" eaLnBrk="1" hangingPunct="1">
              <a:lnSpc>
                <a:spcPct val="150000"/>
              </a:lnSpc>
              <a:buFont typeface="Wingdings 2" panose="05020102010507070707" pitchFamily="18" charset="2"/>
              <a:buNone/>
            </a:pPr>
            <a:r>
              <a:rPr lang="en-US" altLang="zh-CN" b="1" dirty="0">
                <a:solidFill>
                  <a:srgbClr val="FF0000"/>
                </a:solidFill>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其他许多分布于世界各大洲的大小国家，则在社会主义道路和模式上作出了各自不同的探索和选择。一时之间，曽经波澜壮阔的世界社会主义运动，变得扑朔迷离</a:t>
            </a:r>
            <a:r>
              <a:rPr lang="en-US" altLang="zh-CN" b="1" dirty="0">
                <a:latin typeface="楷体" panose="02010609060101010101" pitchFamily="49" charset="-122"/>
                <a:ea typeface="楷体" panose="02010609060101010101" pitchFamily="49" charset="-122"/>
              </a:rPr>
              <a:t>……</a:t>
            </a:r>
          </a:p>
          <a:p>
            <a:pPr marL="0" indent="0" eaLnBrk="1" hangingPunct="1">
              <a:lnSpc>
                <a:spcPct val="150000"/>
              </a:lnSpc>
              <a:buFont typeface="Wingdings 2" panose="05020102010507070707" pitchFamily="18" charset="2"/>
              <a:buNone/>
            </a:pPr>
            <a:r>
              <a:rPr lang="zh-CN" altLang="en-US" b="1" dirty="0">
                <a:solidFill>
                  <a:srgbClr val="C00000"/>
                </a:solidFill>
                <a:latin typeface="楷体" panose="02010609060101010101" pitchFamily="49" charset="-122"/>
                <a:ea typeface="楷体" panose="02010609060101010101" pitchFamily="49" charset="-122"/>
              </a:rPr>
              <a:t>（瑞典福利社会主义、基金社会主义、职能社会主义的实践）</a:t>
            </a:r>
            <a:endParaRPr lang="zh-CN" altLang="en-US" dirty="0">
              <a:solidFill>
                <a:srgbClr val="C00000"/>
              </a:solidFill>
            </a:endParaRPr>
          </a:p>
          <a:p>
            <a:pPr marL="0" indent="0" eaLnBrk="1" hangingPunct="1">
              <a:buFont typeface="Arial" panose="020B0604020202090204" pitchFamily="34" charset="0"/>
              <a:buNone/>
            </a:pPr>
            <a:endParaRPr lang="zh-CN" altLang="en-US" dirty="0"/>
          </a:p>
        </p:txBody>
      </p:sp>
    </p:spTree>
    <p:custDataLst>
      <p:tags r:id="rId1"/>
    </p:custData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p:txBody>
          <a:bodyPr/>
          <a:lstStyle/>
          <a:p>
            <a:pPr eaLnBrk="1" hangingPunct="1"/>
            <a:r>
              <a:rPr lang="zh-CN" altLang="en-US" sz="2800"/>
              <a:t>    （三）经济政策的具体目标</a:t>
            </a:r>
          </a:p>
        </p:txBody>
      </p:sp>
      <p:sp>
        <p:nvSpPr>
          <p:cNvPr id="130050" name="Rectangle 3"/>
          <p:cNvSpPr>
            <a:spLocks noGrp="1" noChangeArrowheads="1"/>
          </p:cNvSpPr>
          <p:nvPr>
            <p:ph idx="1"/>
          </p:nvPr>
        </p:nvSpPr>
        <p:spPr>
          <a:xfrm>
            <a:off x="650875" y="1338263"/>
            <a:ext cx="10890250" cy="4789487"/>
          </a:xfrm>
        </p:spPr>
        <p:txBody>
          <a:bodyPr rtlCol="0">
            <a:normAutofit/>
          </a:bodyPr>
          <a:lstStyle/>
          <a:p>
            <a:pPr eaLnBrk="1" fontAlgn="auto" hangingPunct="1">
              <a:spcAft>
                <a:spcPts val="0"/>
              </a:spcAft>
              <a:defRPr/>
            </a:pPr>
            <a:endParaRPr lang="zh-CN" altLang="en-US"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en-US" altLang="zh-CN" b="1" dirty="0">
                <a:solidFill>
                  <a:schemeClr val="tx1">
                    <a:lumMod val="75000"/>
                    <a:lumOff val="25000"/>
                  </a:schemeClr>
                </a:solidFill>
              </a:rPr>
              <a:t>    1</a:t>
            </a:r>
            <a:r>
              <a:rPr lang="zh-CN" altLang="en-US" b="1" dirty="0">
                <a:solidFill>
                  <a:schemeClr val="tx1">
                    <a:lumMod val="75000"/>
                    <a:lumOff val="25000"/>
                  </a:schemeClr>
                </a:solidFill>
              </a:rPr>
              <a:t>．纯经济目标（</a:t>
            </a:r>
            <a:r>
              <a:rPr lang="en-US" altLang="zh-CN" b="1" dirty="0">
                <a:solidFill>
                  <a:schemeClr val="tx1">
                    <a:lumMod val="75000"/>
                    <a:lumOff val="25000"/>
                  </a:schemeClr>
                </a:solidFill>
              </a:rPr>
              <a:t>7</a:t>
            </a:r>
            <a:r>
              <a:rPr lang="zh-CN" altLang="en-US" b="1" dirty="0">
                <a:solidFill>
                  <a:schemeClr val="tx1">
                    <a:lumMod val="75000"/>
                    <a:lumOff val="25000"/>
                  </a:schemeClr>
                </a:solidFill>
              </a:rPr>
              <a:t>项）：就业；物价；增长；生活质量；公平分配；</a:t>
            </a:r>
            <a:endParaRPr lang="en-US" altLang="zh-CN" b="1"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en-US" altLang="zh-CN" b="1" dirty="0">
                <a:solidFill>
                  <a:schemeClr val="tx1">
                    <a:lumMod val="75000"/>
                    <a:lumOff val="25000"/>
                  </a:schemeClr>
                </a:solidFill>
              </a:rPr>
              <a:t>                                            </a:t>
            </a:r>
            <a:r>
              <a:rPr lang="zh-CN" altLang="en-US" b="1" dirty="0">
                <a:solidFill>
                  <a:schemeClr val="tx1">
                    <a:lumMod val="75000"/>
                    <a:lumOff val="25000"/>
                  </a:schemeClr>
                </a:solidFill>
              </a:rPr>
              <a:t>区域差别；人口</a:t>
            </a:r>
          </a:p>
          <a:p>
            <a:pPr marL="0" indent="0" eaLnBrk="1" fontAlgn="auto" hangingPunct="1">
              <a:spcAft>
                <a:spcPts val="0"/>
              </a:spcAft>
              <a:buFont typeface="Arial" panose="020B0604020202090204" pitchFamily="34" charset="0"/>
              <a:buNone/>
              <a:defRPr/>
            </a:pPr>
            <a:r>
              <a:rPr lang="en-US" altLang="zh-CN" b="1" dirty="0">
                <a:solidFill>
                  <a:schemeClr val="tx1">
                    <a:lumMod val="75000"/>
                    <a:lumOff val="25000"/>
                  </a:schemeClr>
                </a:solidFill>
              </a:rPr>
              <a:t>    2</a:t>
            </a:r>
            <a:r>
              <a:rPr lang="zh-CN" altLang="en-US" b="1" dirty="0">
                <a:solidFill>
                  <a:schemeClr val="tx1">
                    <a:lumMod val="75000"/>
                    <a:lumOff val="25000"/>
                  </a:schemeClr>
                </a:solidFill>
              </a:rPr>
              <a:t>．公共福利目标（</a:t>
            </a:r>
            <a:r>
              <a:rPr lang="en-US" altLang="zh-CN" b="1" dirty="0">
                <a:solidFill>
                  <a:schemeClr val="tx1">
                    <a:lumMod val="75000"/>
                    <a:lumOff val="25000"/>
                  </a:schemeClr>
                </a:solidFill>
              </a:rPr>
              <a:t>7</a:t>
            </a:r>
            <a:r>
              <a:rPr lang="zh-CN" altLang="en-US" b="1" dirty="0">
                <a:solidFill>
                  <a:schemeClr val="tx1">
                    <a:lumMod val="75000"/>
                    <a:lumOff val="25000"/>
                  </a:schemeClr>
                </a:solidFill>
              </a:rPr>
              <a:t>项）：需求；治安；教育；保健；环境；交通；外援</a:t>
            </a:r>
          </a:p>
          <a:p>
            <a:pPr marL="0" indent="0" eaLnBrk="1" fontAlgn="auto" hangingPunct="1">
              <a:spcAft>
                <a:spcPts val="0"/>
              </a:spcAft>
              <a:buFont typeface="Arial" panose="020B0604020202090204" pitchFamily="34" charset="0"/>
              <a:buNone/>
              <a:defRPr/>
            </a:pPr>
            <a:r>
              <a:rPr lang="en-US" altLang="zh-CN" b="1" dirty="0">
                <a:solidFill>
                  <a:schemeClr val="tx1">
                    <a:lumMod val="75000"/>
                    <a:lumOff val="25000"/>
                  </a:schemeClr>
                </a:solidFill>
              </a:rPr>
              <a:t>    </a:t>
            </a:r>
          </a:p>
          <a:p>
            <a:pPr marL="0" indent="0" eaLnBrk="1" fontAlgn="auto" hangingPunct="1">
              <a:spcAft>
                <a:spcPts val="0"/>
              </a:spcAft>
              <a:buFont typeface="Arial" panose="020B0604020202090204" pitchFamily="34" charset="0"/>
              <a:buNone/>
              <a:defRPr/>
            </a:pPr>
            <a:r>
              <a:rPr lang="en-US" altLang="zh-CN" b="1" dirty="0">
                <a:solidFill>
                  <a:schemeClr val="tx1">
                    <a:lumMod val="75000"/>
                    <a:lumOff val="25000"/>
                  </a:schemeClr>
                </a:solidFill>
              </a:rPr>
              <a:t>    3</a:t>
            </a:r>
            <a:r>
              <a:rPr lang="zh-CN" altLang="en-US" b="1" dirty="0">
                <a:solidFill>
                  <a:schemeClr val="tx1">
                    <a:lumMod val="75000"/>
                    <a:lumOff val="25000"/>
                  </a:schemeClr>
                </a:solidFill>
              </a:rPr>
              <a:t>．准目标（</a:t>
            </a:r>
            <a:r>
              <a:rPr lang="en-US" altLang="zh-CN" b="1" dirty="0">
                <a:solidFill>
                  <a:schemeClr val="tx1">
                    <a:lumMod val="75000"/>
                    <a:lumOff val="25000"/>
                  </a:schemeClr>
                </a:solidFill>
              </a:rPr>
              <a:t>5</a:t>
            </a:r>
            <a:r>
              <a:rPr lang="zh-CN" altLang="en-US" b="1" dirty="0">
                <a:solidFill>
                  <a:schemeClr val="tx1">
                    <a:lumMod val="75000"/>
                    <a:lumOff val="25000"/>
                  </a:schemeClr>
                </a:solidFill>
              </a:rPr>
              <a:t>项）：国际收支；资源配置；竞争秩序；国际分工；产业结构</a:t>
            </a:r>
          </a:p>
        </p:txBody>
      </p:sp>
    </p:spTree>
    <p:custDataLst>
      <p:tags r:id="rId1"/>
    </p:custDataLst>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title"/>
          </p:nvPr>
        </p:nvSpPr>
        <p:spPr>
          <a:xfrm>
            <a:off x="1425575" y="522288"/>
            <a:ext cx="8229600" cy="847725"/>
          </a:xfrm>
        </p:spPr>
        <p:txBody>
          <a:bodyPr/>
          <a:lstStyle/>
          <a:p>
            <a:pPr eaLnBrk="1" hangingPunct="1"/>
            <a:r>
              <a:rPr lang="zh-CN" altLang="en-US" sz="2800"/>
              <a:t>（四）宏观政策目标的可能冲突</a:t>
            </a:r>
          </a:p>
        </p:txBody>
      </p:sp>
      <p:sp>
        <p:nvSpPr>
          <p:cNvPr id="131074" name="Rectangle 3"/>
          <p:cNvSpPr>
            <a:spLocks noGrp="1" noChangeArrowheads="1"/>
          </p:cNvSpPr>
          <p:nvPr>
            <p:ph idx="1"/>
          </p:nvPr>
        </p:nvSpPr>
        <p:spPr>
          <a:xfrm>
            <a:off x="1981200" y="1125538"/>
            <a:ext cx="8229600" cy="5005387"/>
          </a:xfrm>
        </p:spPr>
        <p:txBody>
          <a:bodyPr rtlCol="0">
            <a:normAutofit/>
          </a:bodyPr>
          <a:lstStyle/>
          <a:p>
            <a:pPr eaLnBrk="1" fontAlgn="auto" hangingPunct="1">
              <a:lnSpc>
                <a:spcPct val="150000"/>
              </a:lnSpc>
              <a:spcAft>
                <a:spcPts val="0"/>
              </a:spcAft>
              <a:defRPr/>
            </a:pPr>
            <a:endParaRPr lang="en-US" altLang="zh-CN" b="1"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1</a:t>
            </a:r>
            <a:r>
              <a:rPr lang="zh-CN" altLang="en-US" b="1" dirty="0">
                <a:solidFill>
                  <a:schemeClr val="tx1">
                    <a:lumMod val="75000"/>
                    <a:lumOff val="25000"/>
                  </a:schemeClr>
                </a:solidFill>
              </a:rPr>
              <a:t>．经济增长与物价稳定之间的交替关系</a:t>
            </a: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2</a:t>
            </a:r>
            <a:r>
              <a:rPr lang="zh-CN" altLang="en-US" b="1" dirty="0">
                <a:solidFill>
                  <a:schemeClr val="tx1">
                    <a:lumMod val="75000"/>
                    <a:lumOff val="25000"/>
                  </a:schemeClr>
                </a:solidFill>
              </a:rPr>
              <a:t>．充分就业与物价稳定之间的交替关系</a:t>
            </a: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3</a:t>
            </a:r>
            <a:r>
              <a:rPr lang="zh-CN" altLang="en-US" b="1" dirty="0">
                <a:solidFill>
                  <a:schemeClr val="tx1">
                    <a:lumMod val="75000"/>
                    <a:lumOff val="25000"/>
                  </a:schemeClr>
                </a:solidFill>
              </a:rPr>
              <a:t>．平等与效率之间的交替关系</a:t>
            </a: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4</a:t>
            </a:r>
            <a:r>
              <a:rPr lang="zh-CN" altLang="en-US" b="1" dirty="0">
                <a:solidFill>
                  <a:schemeClr val="tx1">
                    <a:lumMod val="75000"/>
                    <a:lumOff val="25000"/>
                  </a:schemeClr>
                </a:solidFill>
              </a:rPr>
              <a:t>．国内均衡与国际均衡之间的交替关系</a:t>
            </a:r>
          </a:p>
        </p:txBody>
      </p:sp>
    </p:spTree>
    <p:custDataLst>
      <p:tags r:id="rId1"/>
    </p:custData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ChangeArrowheads="1"/>
          </p:cNvSpPr>
          <p:nvPr>
            <p:ph type="title"/>
          </p:nvPr>
        </p:nvSpPr>
        <p:spPr>
          <a:xfrm>
            <a:off x="841375" y="455613"/>
            <a:ext cx="8229600" cy="720725"/>
          </a:xfrm>
        </p:spPr>
        <p:txBody>
          <a:bodyPr/>
          <a:lstStyle/>
          <a:p>
            <a:pPr eaLnBrk="1" hangingPunct="1"/>
            <a:r>
              <a:rPr lang="zh-CN" altLang="en-US" sz="3800">
                <a:solidFill>
                  <a:srgbClr val="FF0000"/>
                </a:solidFill>
              </a:rPr>
              <a:t>四、政府干预经济的政策手段选择</a:t>
            </a:r>
            <a:br>
              <a:rPr lang="zh-CN" altLang="en-US" sz="3800">
                <a:solidFill>
                  <a:srgbClr val="FF0000"/>
                </a:solidFill>
              </a:rPr>
            </a:br>
            <a:endParaRPr lang="zh-CN" altLang="en-US" sz="3800">
              <a:solidFill>
                <a:srgbClr val="FF0000"/>
              </a:solidFill>
            </a:endParaRPr>
          </a:p>
        </p:txBody>
      </p:sp>
      <p:sp>
        <p:nvSpPr>
          <p:cNvPr id="132098" name="Rectangle 3"/>
          <p:cNvSpPr>
            <a:spLocks noGrp="1" noChangeArrowheads="1"/>
          </p:cNvSpPr>
          <p:nvPr>
            <p:ph idx="1"/>
          </p:nvPr>
        </p:nvSpPr>
        <p:spPr>
          <a:xfrm>
            <a:off x="1992313" y="1341438"/>
            <a:ext cx="8604250" cy="5073650"/>
          </a:xfrm>
        </p:spPr>
        <p:txBody>
          <a:bodyPr rtlCol="0">
            <a:normAutofit fontScale="92500" lnSpcReduction="10000"/>
          </a:bodyPr>
          <a:lstStyle/>
          <a:p>
            <a:pPr marL="0" indent="0" eaLnBrk="1" fontAlgn="auto" hangingPunct="1">
              <a:spcAft>
                <a:spcPts val="0"/>
              </a:spcAft>
              <a:buFont typeface="Arial" panose="020B0604020202090204" pitchFamily="34" charset="0"/>
              <a:buNone/>
              <a:defRPr/>
            </a:pPr>
            <a:r>
              <a:rPr lang="zh-CN" altLang="en-US" sz="2800" b="1" dirty="0">
                <a:solidFill>
                  <a:schemeClr val="tx1"/>
                </a:solidFill>
              </a:rPr>
              <a:t>（一）经济政策手段的构成</a:t>
            </a: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    </a:t>
            </a:r>
            <a:r>
              <a:rPr lang="en-US" altLang="zh-CN" b="1" dirty="0">
                <a:solidFill>
                  <a:srgbClr val="C00000"/>
                </a:solidFill>
              </a:rPr>
              <a:t>1</a:t>
            </a:r>
            <a:r>
              <a:rPr lang="zh-CN" altLang="en-US" b="1" dirty="0">
                <a:solidFill>
                  <a:srgbClr val="C00000"/>
                </a:solidFill>
              </a:rPr>
              <a:t>．财政政策</a:t>
            </a:r>
            <a:r>
              <a:rPr lang="zh-CN" altLang="en-US" b="1" dirty="0">
                <a:solidFill>
                  <a:schemeClr val="tx1">
                    <a:lumMod val="75000"/>
                    <a:lumOff val="25000"/>
                  </a:schemeClr>
                </a:solidFill>
              </a:rPr>
              <a:t>（</a:t>
            </a:r>
            <a:r>
              <a:rPr lang="en-US" altLang="zh-CN" b="1" dirty="0">
                <a:solidFill>
                  <a:schemeClr val="tx1">
                    <a:lumMod val="75000"/>
                    <a:lumOff val="25000"/>
                  </a:schemeClr>
                </a:solidFill>
              </a:rPr>
              <a:t>1</a:t>
            </a:r>
            <a:r>
              <a:rPr lang="zh-CN" altLang="en-US" b="1" dirty="0">
                <a:solidFill>
                  <a:schemeClr val="tx1">
                    <a:lumMod val="75000"/>
                    <a:lumOff val="25000"/>
                  </a:schemeClr>
                </a:solidFill>
              </a:rPr>
              <a:t>）财政收入政策；（</a:t>
            </a:r>
            <a:r>
              <a:rPr lang="en-US" altLang="zh-CN" b="1" dirty="0">
                <a:solidFill>
                  <a:schemeClr val="tx1">
                    <a:lumMod val="75000"/>
                    <a:lumOff val="25000"/>
                  </a:schemeClr>
                </a:solidFill>
              </a:rPr>
              <a:t>2</a:t>
            </a:r>
            <a:r>
              <a:rPr lang="zh-CN" altLang="en-US" b="1" dirty="0">
                <a:solidFill>
                  <a:schemeClr val="tx1">
                    <a:lumMod val="75000"/>
                    <a:lumOff val="25000"/>
                  </a:schemeClr>
                </a:solidFill>
              </a:rPr>
              <a:t>）财政支出政策；（</a:t>
            </a:r>
            <a:r>
              <a:rPr lang="en-US" altLang="zh-CN" b="1" dirty="0">
                <a:solidFill>
                  <a:schemeClr val="tx1">
                    <a:lumMod val="75000"/>
                    <a:lumOff val="25000"/>
                  </a:schemeClr>
                </a:solidFill>
              </a:rPr>
              <a:t>3</a:t>
            </a:r>
            <a:r>
              <a:rPr lang="zh-CN" altLang="en-US" b="1" dirty="0">
                <a:solidFill>
                  <a:schemeClr val="tx1">
                    <a:lumMod val="75000"/>
                    <a:lumOff val="25000"/>
                  </a:schemeClr>
                </a:solidFill>
              </a:rPr>
              <a:t>）财政补贴政策；（</a:t>
            </a:r>
            <a:r>
              <a:rPr lang="en-US" altLang="zh-CN" b="1" dirty="0">
                <a:solidFill>
                  <a:schemeClr val="tx1">
                    <a:lumMod val="75000"/>
                    <a:lumOff val="25000"/>
                  </a:schemeClr>
                </a:solidFill>
              </a:rPr>
              <a:t>4</a:t>
            </a:r>
            <a:r>
              <a:rPr lang="zh-CN" altLang="en-US" b="1" dirty="0">
                <a:solidFill>
                  <a:schemeClr val="tx1">
                    <a:lumMod val="75000"/>
                    <a:lumOff val="25000"/>
                  </a:schemeClr>
                </a:solidFill>
              </a:rPr>
              <a:t>）财政政策的“自动稳定器”机制</a:t>
            </a: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    </a:t>
            </a:r>
            <a:r>
              <a:rPr lang="en-US" altLang="zh-CN" b="1" dirty="0">
                <a:solidFill>
                  <a:srgbClr val="C00000"/>
                </a:solidFill>
              </a:rPr>
              <a:t>2</a:t>
            </a:r>
            <a:r>
              <a:rPr lang="zh-CN" altLang="en-US" b="1" dirty="0">
                <a:solidFill>
                  <a:srgbClr val="C00000"/>
                </a:solidFill>
              </a:rPr>
              <a:t>．货币政策</a:t>
            </a:r>
            <a:r>
              <a:rPr lang="zh-CN" altLang="en-US" b="1" dirty="0">
                <a:solidFill>
                  <a:schemeClr val="tx1">
                    <a:lumMod val="75000"/>
                    <a:lumOff val="25000"/>
                  </a:schemeClr>
                </a:solidFill>
              </a:rPr>
              <a:t>（</a:t>
            </a:r>
            <a:r>
              <a:rPr lang="en-US" altLang="zh-CN" b="1" dirty="0">
                <a:solidFill>
                  <a:schemeClr val="tx1">
                    <a:lumMod val="75000"/>
                    <a:lumOff val="25000"/>
                  </a:schemeClr>
                </a:solidFill>
              </a:rPr>
              <a:t>1</a:t>
            </a:r>
            <a:r>
              <a:rPr lang="zh-CN" altLang="en-US" b="1" dirty="0">
                <a:solidFill>
                  <a:schemeClr val="tx1">
                    <a:lumMod val="75000"/>
                    <a:lumOff val="25000"/>
                  </a:schemeClr>
                </a:solidFill>
              </a:rPr>
              <a:t>）法定存款准备金率；（</a:t>
            </a:r>
            <a:r>
              <a:rPr lang="en-US" altLang="zh-CN" b="1" dirty="0">
                <a:solidFill>
                  <a:schemeClr val="tx1">
                    <a:lumMod val="75000"/>
                    <a:lumOff val="25000"/>
                  </a:schemeClr>
                </a:solidFill>
              </a:rPr>
              <a:t>2</a:t>
            </a:r>
            <a:r>
              <a:rPr lang="zh-CN" altLang="en-US" b="1" dirty="0">
                <a:solidFill>
                  <a:schemeClr val="tx1">
                    <a:lumMod val="75000"/>
                    <a:lumOff val="25000"/>
                  </a:schemeClr>
                </a:solidFill>
              </a:rPr>
              <a:t>）中央银行再贴现率；（</a:t>
            </a:r>
            <a:r>
              <a:rPr lang="en-US" altLang="zh-CN" b="1" dirty="0">
                <a:solidFill>
                  <a:schemeClr val="tx1">
                    <a:lumMod val="75000"/>
                    <a:lumOff val="25000"/>
                  </a:schemeClr>
                </a:solidFill>
              </a:rPr>
              <a:t>3</a:t>
            </a:r>
            <a:r>
              <a:rPr lang="zh-CN" altLang="en-US" b="1" dirty="0">
                <a:solidFill>
                  <a:schemeClr val="tx1">
                    <a:lumMod val="75000"/>
                    <a:lumOff val="25000"/>
                  </a:schemeClr>
                </a:solidFill>
              </a:rPr>
              <a:t>）公开市场业务；（</a:t>
            </a:r>
            <a:r>
              <a:rPr lang="en-US" altLang="zh-CN" b="1" dirty="0">
                <a:solidFill>
                  <a:schemeClr val="tx1">
                    <a:lumMod val="75000"/>
                    <a:lumOff val="25000"/>
                  </a:schemeClr>
                </a:solidFill>
              </a:rPr>
              <a:t>4</a:t>
            </a:r>
            <a:r>
              <a:rPr lang="zh-CN" altLang="en-US" b="1" dirty="0">
                <a:solidFill>
                  <a:schemeClr val="tx1">
                    <a:lumMod val="75000"/>
                    <a:lumOff val="25000"/>
                  </a:schemeClr>
                </a:solidFill>
              </a:rPr>
              <a:t>）贷款政策</a:t>
            </a: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    </a:t>
            </a:r>
            <a:r>
              <a:rPr lang="en-US" altLang="zh-CN" b="1" dirty="0">
                <a:solidFill>
                  <a:srgbClr val="C00000"/>
                </a:solidFill>
              </a:rPr>
              <a:t>3</a:t>
            </a:r>
            <a:r>
              <a:rPr lang="zh-CN" altLang="en-US" b="1" dirty="0">
                <a:solidFill>
                  <a:srgbClr val="C00000"/>
                </a:solidFill>
              </a:rPr>
              <a:t>．行政管制手段</a:t>
            </a:r>
            <a:r>
              <a:rPr lang="zh-CN" altLang="en-US" b="1" dirty="0">
                <a:solidFill>
                  <a:schemeClr val="tx1">
                    <a:lumMod val="75000"/>
                    <a:lumOff val="25000"/>
                  </a:schemeClr>
                </a:solidFill>
              </a:rPr>
              <a:t>（</a:t>
            </a:r>
            <a:r>
              <a:rPr lang="en-US" altLang="zh-CN" b="1" dirty="0">
                <a:solidFill>
                  <a:schemeClr val="tx1">
                    <a:lumMod val="75000"/>
                    <a:lumOff val="25000"/>
                  </a:schemeClr>
                </a:solidFill>
              </a:rPr>
              <a:t>1</a:t>
            </a:r>
            <a:r>
              <a:rPr lang="zh-CN" altLang="en-US" b="1" dirty="0">
                <a:solidFill>
                  <a:schemeClr val="tx1">
                    <a:lumMod val="75000"/>
                    <a:lumOff val="25000"/>
                  </a:schemeClr>
                </a:solidFill>
              </a:rPr>
              <a:t>）利率管制；（</a:t>
            </a:r>
            <a:r>
              <a:rPr lang="en-US" altLang="zh-CN" b="1" dirty="0">
                <a:solidFill>
                  <a:schemeClr val="tx1">
                    <a:lumMod val="75000"/>
                    <a:lumOff val="25000"/>
                  </a:schemeClr>
                </a:solidFill>
              </a:rPr>
              <a:t>2</a:t>
            </a:r>
            <a:r>
              <a:rPr lang="zh-CN" altLang="en-US" b="1" dirty="0">
                <a:solidFill>
                  <a:schemeClr val="tx1">
                    <a:lumMod val="75000"/>
                    <a:lumOff val="25000"/>
                  </a:schemeClr>
                </a:solidFill>
              </a:rPr>
              <a:t>）汇率管制；（</a:t>
            </a:r>
            <a:r>
              <a:rPr lang="en-US" altLang="zh-CN" b="1" dirty="0">
                <a:solidFill>
                  <a:schemeClr val="tx1">
                    <a:lumMod val="75000"/>
                    <a:lumOff val="25000"/>
                  </a:schemeClr>
                </a:solidFill>
              </a:rPr>
              <a:t>3</a:t>
            </a:r>
            <a:r>
              <a:rPr lang="zh-CN" altLang="en-US" b="1" dirty="0">
                <a:solidFill>
                  <a:schemeClr val="tx1">
                    <a:lumMod val="75000"/>
                    <a:lumOff val="25000"/>
                  </a:schemeClr>
                </a:solidFill>
              </a:rPr>
              <a:t>）工资管制</a:t>
            </a:r>
            <a:endParaRPr lang="en-US" altLang="zh-CN" b="1"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en-US" altLang="zh-CN" b="1" dirty="0">
                <a:solidFill>
                  <a:srgbClr val="C00000"/>
                </a:solidFill>
              </a:rPr>
              <a:t>    4.  </a:t>
            </a:r>
            <a:r>
              <a:rPr lang="zh-CN" altLang="en-US" b="1" dirty="0">
                <a:solidFill>
                  <a:srgbClr val="C00000"/>
                </a:solidFill>
              </a:rPr>
              <a:t>经济法制手段</a:t>
            </a:r>
            <a:endParaRPr lang="en-US" altLang="zh-CN" b="1" dirty="0">
              <a:solidFill>
                <a:srgbClr val="C00000"/>
              </a:solidFill>
            </a:endParaRP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    </a:t>
            </a:r>
            <a:r>
              <a:rPr lang="en-US" altLang="zh-CN" b="1" dirty="0">
                <a:solidFill>
                  <a:srgbClr val="C00000"/>
                </a:solidFill>
              </a:rPr>
              <a:t>5.  </a:t>
            </a:r>
            <a:r>
              <a:rPr lang="zh-CN" altLang="en-US" b="1" dirty="0">
                <a:solidFill>
                  <a:srgbClr val="C00000"/>
                </a:solidFill>
              </a:rPr>
              <a:t>制度约束</a:t>
            </a:r>
            <a:r>
              <a:rPr lang="zh-CN" altLang="en-US" b="1" dirty="0">
                <a:solidFill>
                  <a:schemeClr val="tx1">
                    <a:lumMod val="75000"/>
                    <a:lumOff val="25000"/>
                  </a:schemeClr>
                </a:solidFill>
              </a:rPr>
              <a:t>（国有资产制度、税收制度、社会保障制度等等）</a:t>
            </a:r>
          </a:p>
        </p:txBody>
      </p:sp>
    </p:spTree>
    <p:custDataLst>
      <p:tags r:id="rId1"/>
    </p:custData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title"/>
          </p:nvPr>
        </p:nvSpPr>
        <p:spPr>
          <a:xfrm>
            <a:off x="1524000" y="274638"/>
            <a:ext cx="9144000" cy="1143000"/>
          </a:xfrm>
        </p:spPr>
        <p:txBody>
          <a:bodyPr/>
          <a:lstStyle/>
          <a:p>
            <a:pPr eaLnBrk="1" hangingPunct="1"/>
            <a:r>
              <a:rPr lang="zh-CN" altLang="en-US" sz="2800"/>
              <a:t>（二）经济政策手段的效率及其选择原则</a:t>
            </a:r>
          </a:p>
        </p:txBody>
      </p:sp>
      <p:sp>
        <p:nvSpPr>
          <p:cNvPr id="133122" name="Rectangle 3"/>
          <p:cNvSpPr>
            <a:spLocks noGrp="1" noChangeArrowheads="1"/>
          </p:cNvSpPr>
          <p:nvPr>
            <p:ph idx="1"/>
          </p:nvPr>
        </p:nvSpPr>
        <p:spPr>
          <a:xfrm>
            <a:off x="1981200" y="1268413"/>
            <a:ext cx="8435975" cy="4862512"/>
          </a:xfrm>
        </p:spPr>
        <p:txBody>
          <a:bodyPr rtlCol="0">
            <a:normAutofit lnSpcReduction="10000"/>
          </a:bodyPr>
          <a:lstStyle/>
          <a:p>
            <a:pPr eaLnBrk="1" fontAlgn="auto" hangingPunct="1">
              <a:lnSpc>
                <a:spcPct val="90000"/>
              </a:lnSpc>
              <a:spcAft>
                <a:spcPts val="0"/>
              </a:spcAft>
              <a:defRPr/>
            </a:pPr>
            <a:endParaRPr lang="zh-CN" altLang="en-US" sz="2600"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1</a:t>
            </a:r>
            <a:r>
              <a:rPr lang="zh-CN" altLang="en-US" b="1" dirty="0">
                <a:solidFill>
                  <a:schemeClr val="tx1">
                    <a:lumMod val="75000"/>
                    <a:lumOff val="25000"/>
                  </a:schemeClr>
                </a:solidFill>
              </a:rPr>
              <a:t>．对政策手段反应的大小；</a:t>
            </a: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2</a:t>
            </a:r>
            <a:r>
              <a:rPr lang="zh-CN" altLang="en-US" b="1" dirty="0">
                <a:solidFill>
                  <a:schemeClr val="tx1">
                    <a:lumMod val="75000"/>
                    <a:lumOff val="25000"/>
                  </a:schemeClr>
                </a:solidFill>
              </a:rPr>
              <a:t>．政策手段显效的速度和结果；</a:t>
            </a: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3</a:t>
            </a:r>
            <a:r>
              <a:rPr lang="zh-CN" altLang="en-US" b="1" dirty="0">
                <a:solidFill>
                  <a:schemeClr val="tx1">
                    <a:lumMod val="75000"/>
                    <a:lumOff val="25000"/>
                  </a:schemeClr>
                </a:solidFill>
              </a:rPr>
              <a:t>．政策手段对克服不合理经济现象所起作用的大小；</a:t>
            </a: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4</a:t>
            </a:r>
            <a:r>
              <a:rPr lang="zh-CN" altLang="en-US" b="1" dirty="0">
                <a:solidFill>
                  <a:schemeClr val="tx1">
                    <a:lumMod val="75000"/>
                    <a:lumOff val="25000"/>
                  </a:schemeClr>
                </a:solidFill>
              </a:rPr>
              <a:t>．政策成本</a:t>
            </a: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5</a:t>
            </a:r>
            <a:r>
              <a:rPr lang="zh-CN" altLang="en-US" b="1" dirty="0">
                <a:solidFill>
                  <a:schemeClr val="tx1">
                    <a:lumMod val="75000"/>
                    <a:lumOff val="25000"/>
                  </a:schemeClr>
                </a:solidFill>
              </a:rPr>
              <a:t>．选择性和变动性</a:t>
            </a: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6</a:t>
            </a:r>
            <a:r>
              <a:rPr lang="zh-CN" altLang="en-US" b="1" dirty="0">
                <a:solidFill>
                  <a:schemeClr val="tx1">
                    <a:lumMod val="75000"/>
                    <a:lumOff val="25000"/>
                  </a:schemeClr>
                </a:solidFill>
              </a:rPr>
              <a:t>．间接经济效应</a:t>
            </a: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7</a:t>
            </a:r>
            <a:r>
              <a:rPr lang="zh-CN" altLang="en-US" b="1" dirty="0">
                <a:solidFill>
                  <a:schemeClr val="tx1">
                    <a:lumMod val="75000"/>
                    <a:lumOff val="25000"/>
                  </a:schemeClr>
                </a:solidFill>
              </a:rPr>
              <a:t>．社会政治效应</a:t>
            </a:r>
          </a:p>
        </p:txBody>
      </p:sp>
    </p:spTree>
    <p:custDataLst>
      <p:tags r:id="rId1"/>
    </p:custDataLst>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ChangeArrowheads="1"/>
          </p:cNvSpPr>
          <p:nvPr>
            <p:ph type="title"/>
          </p:nvPr>
        </p:nvSpPr>
        <p:spPr/>
        <p:txBody>
          <a:bodyPr/>
          <a:lstStyle/>
          <a:p>
            <a:pPr eaLnBrk="1" hangingPunct="1"/>
            <a:r>
              <a:rPr lang="zh-CN" altLang="en-US" sz="2800"/>
              <a:t>（三）政府干预经济的效率标准</a:t>
            </a:r>
          </a:p>
        </p:txBody>
      </p:sp>
      <p:sp>
        <p:nvSpPr>
          <p:cNvPr id="268290" name="Rectangle 3"/>
          <p:cNvSpPr>
            <a:spLocks noGrp="1" noChangeArrowheads="1"/>
          </p:cNvSpPr>
          <p:nvPr>
            <p:ph idx="1"/>
          </p:nvPr>
        </p:nvSpPr>
        <p:spPr>
          <a:xfrm>
            <a:off x="1338263" y="1470025"/>
            <a:ext cx="10015537" cy="4706938"/>
          </a:xfrm>
        </p:spPr>
        <p:txBody>
          <a:bodyPr/>
          <a:lstStyle/>
          <a:p>
            <a:pPr marL="0" indent="0" eaLnBrk="1" hangingPunct="1">
              <a:lnSpc>
                <a:spcPct val="150000"/>
              </a:lnSpc>
              <a:buFont typeface="Arial" panose="020B0604020202090204" pitchFamily="34" charset="0"/>
              <a:buNone/>
            </a:pPr>
            <a:r>
              <a:rPr lang="zh-CN" altLang="en-US" b="1">
                <a:solidFill>
                  <a:srgbClr val="C00000"/>
                </a:solidFill>
              </a:rPr>
              <a:t>静态效率</a:t>
            </a:r>
            <a:r>
              <a:rPr lang="zh-CN" altLang="en-US" b="1"/>
              <a:t>：静态效率有两个含义：一是在给定的劳动力、资本和其他资源的条件下，使产量最大化；二是产品的组合不仅符合技术的可能性，也满足社会全体成员的愿望；</a:t>
            </a:r>
            <a:endParaRPr lang="en-US" altLang="zh-CN" b="1"/>
          </a:p>
          <a:p>
            <a:pPr marL="0" indent="0" eaLnBrk="1" hangingPunct="1">
              <a:lnSpc>
                <a:spcPct val="150000"/>
              </a:lnSpc>
              <a:buFont typeface="Arial" panose="020B0604020202090204" pitchFamily="34" charset="0"/>
              <a:buNone/>
            </a:pPr>
            <a:r>
              <a:rPr lang="zh-CN" altLang="en-US" b="1">
                <a:solidFill>
                  <a:srgbClr val="C00000"/>
                </a:solidFill>
              </a:rPr>
              <a:t>分配效率</a:t>
            </a:r>
            <a:r>
              <a:rPr lang="zh-CN" altLang="en-US" b="1"/>
              <a:t>：如果收入的分配在原则上具有公平性，则存在分配效率；</a:t>
            </a:r>
          </a:p>
          <a:p>
            <a:pPr marL="0" indent="0" eaLnBrk="1" hangingPunct="1">
              <a:lnSpc>
                <a:spcPct val="150000"/>
              </a:lnSpc>
              <a:buFont typeface="Arial" panose="020B0604020202090204" pitchFamily="34" charset="0"/>
              <a:buNone/>
            </a:pPr>
            <a:r>
              <a:rPr lang="zh-CN" altLang="en-US" b="1">
                <a:solidFill>
                  <a:srgbClr val="C00000"/>
                </a:solidFill>
              </a:rPr>
              <a:t>动态效率</a:t>
            </a:r>
            <a:r>
              <a:rPr lang="zh-CN" altLang="en-US" b="1"/>
              <a:t>：如果避免了通货膨胀，实现了收支平衡，则存在长期动态效率。</a:t>
            </a:r>
          </a:p>
        </p:txBody>
      </p:sp>
    </p:spTree>
    <p:custDataLst>
      <p:tags r:id="rId1"/>
    </p:custDataLst>
  </p:cSld>
  <p:clrMapOvr>
    <a:masterClrMapping/>
  </p:clrMapOvr>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p:nvPr>
        </p:nvSpPr>
        <p:spPr>
          <a:xfrm>
            <a:off x="841375" y="455613"/>
            <a:ext cx="8229600" cy="720725"/>
          </a:xfrm>
        </p:spPr>
        <p:txBody>
          <a:bodyPr/>
          <a:lstStyle/>
          <a:p>
            <a:pPr eaLnBrk="1" hangingPunct="1"/>
            <a:r>
              <a:rPr lang="zh-CN" altLang="en-US" sz="3800">
                <a:solidFill>
                  <a:srgbClr val="FF0000"/>
                </a:solidFill>
              </a:rPr>
              <a:t>五、新常态下的宏观经济政策</a:t>
            </a:r>
          </a:p>
        </p:txBody>
      </p:sp>
      <p:sp>
        <p:nvSpPr>
          <p:cNvPr id="269314" name="Rectangle 3"/>
          <p:cNvSpPr>
            <a:spLocks noGrp="1" noChangeArrowheads="1"/>
          </p:cNvSpPr>
          <p:nvPr>
            <p:ph idx="1"/>
          </p:nvPr>
        </p:nvSpPr>
        <p:spPr>
          <a:xfrm>
            <a:off x="1992313" y="1341438"/>
            <a:ext cx="8604250" cy="5073650"/>
          </a:xfrm>
        </p:spPr>
        <p:txBody>
          <a:bodyPr/>
          <a:lstStyle/>
          <a:p>
            <a:pPr marL="0" indent="0" eaLnBrk="1" hangingPunct="1">
              <a:lnSpc>
                <a:spcPct val="200000"/>
              </a:lnSpc>
              <a:buFont typeface="Arial" panose="020B0604020202090204" pitchFamily="34" charset="0"/>
              <a:buNone/>
            </a:pPr>
            <a:r>
              <a:rPr lang="zh-CN" altLang="en-US" b="1"/>
              <a:t>（一）提升财政政策的短期需求管理能力</a:t>
            </a:r>
            <a:endParaRPr lang="en-US" altLang="zh-CN" b="1"/>
          </a:p>
          <a:p>
            <a:pPr marL="0" indent="0" eaLnBrk="1" hangingPunct="1">
              <a:lnSpc>
                <a:spcPct val="200000"/>
              </a:lnSpc>
              <a:buFont typeface="Arial" panose="020B0604020202090204" pitchFamily="34" charset="0"/>
              <a:buNone/>
            </a:pPr>
            <a:r>
              <a:rPr lang="zh-CN" altLang="en-US" b="1"/>
              <a:t>（二）重视金融稳定问题</a:t>
            </a:r>
            <a:endParaRPr lang="en-US" altLang="zh-CN" b="1"/>
          </a:p>
          <a:p>
            <a:pPr marL="0" indent="0" eaLnBrk="1" hangingPunct="1">
              <a:lnSpc>
                <a:spcPct val="200000"/>
              </a:lnSpc>
              <a:buFont typeface="Arial" panose="020B0604020202090204" pitchFamily="34" charset="0"/>
              <a:buNone/>
            </a:pPr>
            <a:r>
              <a:rPr lang="zh-CN" altLang="en-US" b="1"/>
              <a:t>（三）货币调控注重价格型工具</a:t>
            </a:r>
          </a:p>
        </p:txBody>
      </p:sp>
    </p:spTree>
    <p:custDataLst>
      <p:tags r:id="rId1"/>
    </p:custDataLst>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标题 1"/>
          <p:cNvSpPr>
            <a:spLocks noGrp="1" noChangeArrowheads="1"/>
          </p:cNvSpPr>
          <p:nvPr>
            <p:ph type="title"/>
          </p:nvPr>
        </p:nvSpPr>
        <p:spPr/>
        <p:txBody>
          <a:bodyPr/>
          <a:lstStyle/>
          <a:p>
            <a:r>
              <a:rPr kumimoji="1" lang="zh-CN" altLang="en-US" dirty="0">
                <a:solidFill>
                  <a:srgbClr val="FF0000"/>
                </a:solidFill>
              </a:rPr>
              <a:t>政府与市场的平衡</a:t>
            </a:r>
            <a:r>
              <a:rPr kumimoji="1" lang="en-US" altLang="zh-CN" dirty="0">
                <a:solidFill>
                  <a:srgbClr val="FF0000"/>
                </a:solidFill>
              </a:rPr>
              <a:t>——</a:t>
            </a:r>
            <a:r>
              <a:rPr kumimoji="1" lang="zh-CN" altLang="en-US" dirty="0">
                <a:solidFill>
                  <a:srgbClr val="FF0000"/>
                </a:solidFill>
              </a:rPr>
              <a:t>社会主义体制改革</a:t>
            </a:r>
          </a:p>
        </p:txBody>
      </p:sp>
      <p:pic>
        <p:nvPicPr>
          <p:cNvPr id="270338" name="内容占位符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7400" y="1427163"/>
            <a:ext cx="7499350" cy="5310187"/>
          </a:xfrm>
        </p:spPr>
      </p:pic>
    </p:spTree>
    <p:custDataLst>
      <p:tags r:id="rId1"/>
    </p:custData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457589" y="3124223"/>
            <a:ext cx="4419295" cy="3165586"/>
          </a:xfrm>
          <a:prstGeom prst="rect">
            <a:avLst/>
          </a:prstGeom>
        </p:spPr>
      </p:pic>
      <p:sp>
        <p:nvSpPr>
          <p:cNvPr id="2" name="矩形 1"/>
          <p:cNvSpPr/>
          <p:nvPr/>
        </p:nvSpPr>
        <p:spPr>
          <a:xfrm>
            <a:off x="5082100" y="685989"/>
            <a:ext cx="2364750" cy="743730"/>
          </a:xfrm>
          <a:prstGeom prst="rect">
            <a:avLst/>
          </a:prstGeom>
        </p:spPr>
        <p:txBody>
          <a:bodyPr wrap="none">
            <a:spAutoFit/>
          </a:bodyPr>
          <a:lstStyle/>
          <a:p>
            <a:pPr algn="ctr"/>
            <a:r>
              <a:rPr lang="zh-CN" altLang="en-US" sz="4235" b="1" dirty="0">
                <a:solidFill>
                  <a:srgbClr val="C00000"/>
                </a:solidFill>
                <a:latin typeface="黑体" panose="02010609060101010101" pitchFamily="49" charset="-122"/>
              </a:rPr>
              <a:t>经济体制</a:t>
            </a:r>
          </a:p>
        </p:txBody>
      </p:sp>
      <p:sp>
        <p:nvSpPr>
          <p:cNvPr id="3" name="圆角矩形 2"/>
          <p:cNvSpPr/>
          <p:nvPr/>
        </p:nvSpPr>
        <p:spPr>
          <a:xfrm>
            <a:off x="457590" y="2057496"/>
            <a:ext cx="11276820" cy="4232315"/>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kumimoji="1" lang="zh-CN" altLang="en-US" sz="3385" b="1" dirty="0">
                <a:solidFill>
                  <a:srgbClr val="FF0000"/>
                </a:solidFill>
                <a:latin typeface="DengXian" panose="02010600030101010101" pitchFamily="2" charset="-122"/>
                <a:ea typeface="DengXian" panose="02010600030101010101" pitchFamily="2" charset="-122"/>
              </a:rPr>
              <a:t>❖寻求公正的、深度市场化的经济体制。</a:t>
            </a:r>
            <a:endParaRPr kumimoji="1" lang="en-US" altLang="zh-CN" sz="3385" b="1" dirty="0">
              <a:solidFill>
                <a:srgbClr val="FF000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a:t>
            </a:r>
            <a:r>
              <a:rPr kumimoji="1" lang="zh-CN" altLang="en-US" sz="2540" b="1" dirty="0">
                <a:solidFill>
                  <a:schemeClr val="accent4">
                    <a:lumMod val="50000"/>
                  </a:schemeClr>
                </a:solidFill>
                <a:latin typeface="DengXian" panose="02010600030101010101" pitchFamily="2" charset="-122"/>
                <a:ea typeface="DengXian" panose="02010600030101010101" pitchFamily="2" charset="-122"/>
              </a:rPr>
              <a:t>在两个鸡蛋上跳舞”                                     </a:t>
            </a:r>
            <a:endParaRPr kumimoji="1" lang="en-US" altLang="zh-CN" sz="2540" b="1" dirty="0">
              <a:solidFill>
                <a:schemeClr val="accent4">
                  <a:lumMod val="50000"/>
                </a:schemeClr>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要市场化，但要反对权贵</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要公正化，但要防止民粹</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20000"/>
              </a:lnSpc>
            </a:pP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7030A0"/>
                </a:solidFill>
                <a:latin typeface="DengXian" panose="02010600030101010101" pitchFamily="2" charset="-122"/>
                <a:ea typeface="DengXian" panose="02010600030101010101" pitchFamily="2" charset="-122"/>
              </a:rPr>
              <a:t>      </a:t>
            </a:r>
            <a:endParaRPr kumimoji="1" lang="en-US" altLang="zh-CN" sz="3385" b="1" dirty="0">
              <a:solidFill>
                <a:srgbClr val="7030A0"/>
              </a:solidFill>
              <a:latin typeface="DengXian" panose="02010600030101010101" pitchFamily="2" charset="-122"/>
              <a:ea typeface="DengXian" panose="02010600030101010101" pitchFamily="2" charset="-122"/>
            </a:endParaRPr>
          </a:p>
          <a:p>
            <a:pPr>
              <a:lnSpc>
                <a:spcPct val="120000"/>
              </a:lnSpc>
            </a:pPr>
            <a:endParaRPr kumimoji="1" lang="zh-CN" altLang="en-US" sz="2540" b="1" dirty="0">
              <a:solidFill>
                <a:schemeClr val="tx1"/>
              </a:solidFill>
              <a:latin typeface="DengXian" panose="02010600030101010101" pitchFamily="2" charset="-122"/>
              <a:ea typeface="DengXian" panose="02010600030101010101" pitchFamily="2" charset="-122"/>
            </a:endParaRPr>
          </a:p>
        </p:txBody>
      </p:sp>
      <p:pic>
        <p:nvPicPr>
          <p:cNvPr id="4" name="图片 3"/>
          <p:cNvPicPr>
            <a:picLocks noChangeAspect="1"/>
          </p:cNvPicPr>
          <p:nvPr/>
        </p:nvPicPr>
        <p:blipFill>
          <a:blip r:embed="rId3"/>
          <a:stretch>
            <a:fillRect/>
          </a:stretch>
        </p:blipFill>
        <p:spPr>
          <a:xfrm>
            <a:off x="457591" y="3044130"/>
            <a:ext cx="3962127" cy="3351938"/>
          </a:xfrm>
          <a:prstGeom prst="rect">
            <a:avLst/>
          </a:prstGeom>
        </p:spPr>
      </p:pic>
      <p:sp>
        <p:nvSpPr>
          <p:cNvPr id="5" name="椭圆 4"/>
          <p:cNvSpPr/>
          <p:nvPr/>
        </p:nvSpPr>
        <p:spPr>
          <a:xfrm>
            <a:off x="1219537" y="2971832"/>
            <a:ext cx="1066726" cy="9143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b="1" dirty="0">
                <a:solidFill>
                  <a:srgbClr val="002060"/>
                </a:solidFill>
              </a:rPr>
              <a:t>市场化</a:t>
            </a:r>
          </a:p>
        </p:txBody>
      </p:sp>
      <p:sp>
        <p:nvSpPr>
          <p:cNvPr id="7" name="椭圆 6"/>
          <p:cNvSpPr/>
          <p:nvPr/>
        </p:nvSpPr>
        <p:spPr>
          <a:xfrm>
            <a:off x="2743853" y="2971832"/>
            <a:ext cx="1066726" cy="9143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b="1" dirty="0">
                <a:solidFill>
                  <a:srgbClr val="002060"/>
                </a:solidFill>
              </a:rPr>
              <a:t>公正化</a:t>
            </a:r>
          </a:p>
        </p:txBody>
      </p:sp>
    </p:spTree>
    <p:custDataLst>
      <p:tags r:id="rId1"/>
    </p:custData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82100" y="685989"/>
            <a:ext cx="2364750" cy="743730"/>
          </a:xfrm>
          <a:prstGeom prst="rect">
            <a:avLst/>
          </a:prstGeom>
        </p:spPr>
        <p:txBody>
          <a:bodyPr wrap="none">
            <a:spAutoFit/>
          </a:bodyPr>
          <a:lstStyle/>
          <a:p>
            <a:pPr algn="ctr"/>
            <a:r>
              <a:rPr lang="zh-CN" altLang="en-US" sz="4235" b="1" dirty="0">
                <a:solidFill>
                  <a:srgbClr val="C00000"/>
                </a:solidFill>
                <a:latin typeface="黑体" panose="02010609060101010101" pitchFamily="49" charset="-122"/>
              </a:rPr>
              <a:t>社会体制</a:t>
            </a:r>
          </a:p>
        </p:txBody>
      </p:sp>
      <p:sp>
        <p:nvSpPr>
          <p:cNvPr id="3" name="圆角矩形 2"/>
          <p:cNvSpPr/>
          <p:nvPr/>
        </p:nvSpPr>
        <p:spPr>
          <a:xfrm>
            <a:off x="457590" y="1963412"/>
            <a:ext cx="11276820" cy="4232315"/>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kumimoji="1" lang="zh-CN" altLang="en-US" sz="3385" b="1" dirty="0">
                <a:solidFill>
                  <a:srgbClr val="FF0000"/>
                </a:solidFill>
                <a:latin typeface="DengXian" panose="02010600030101010101" pitchFamily="2" charset="-122"/>
                <a:ea typeface="DengXian" panose="02010600030101010101" pitchFamily="2" charset="-122"/>
              </a:rPr>
              <a:t>❖寻求多元阶层共生的社会体制。</a:t>
            </a:r>
            <a:endParaRPr kumimoji="1" lang="en-US" altLang="zh-CN" sz="3385" b="1" dirty="0">
              <a:solidFill>
                <a:srgbClr val="FF000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50000"/>
              </a:lnSpc>
            </a:pPr>
            <a:r>
              <a:rPr kumimoji="1" lang="zh-CN" altLang="en-US" sz="3385" b="1" dirty="0">
                <a:solidFill>
                  <a:srgbClr val="002060"/>
                </a:solidFill>
                <a:latin typeface="DengXian" panose="02010600030101010101" pitchFamily="2" charset="-122"/>
                <a:ea typeface="DengXian" panose="02010600030101010101" pitchFamily="2" charset="-122"/>
              </a:rPr>
              <a:t>穷人不能再穷</a:t>
            </a:r>
            <a:r>
              <a:rPr kumimoji="1" lang="en-US" altLang="zh-CN" sz="3385" b="1" dirty="0">
                <a:solidFill>
                  <a:srgbClr val="002060"/>
                </a:solidFill>
                <a:latin typeface="DengXian" panose="02010600030101010101" pitchFamily="2" charset="-122"/>
                <a:ea typeface="DengXian" panose="02010600030101010101" pitchFamily="2" charset="-122"/>
              </a:rPr>
              <a:t>——</a:t>
            </a:r>
            <a:r>
              <a:rPr kumimoji="1" lang="zh-CN" altLang="en-US" sz="3385" b="1" dirty="0">
                <a:solidFill>
                  <a:srgbClr val="002060"/>
                </a:solidFill>
                <a:latin typeface="DengXian" panose="02010600030101010101" pitchFamily="2" charset="-122"/>
                <a:ea typeface="DengXian" panose="02010600030101010101" pitchFamily="2" charset="-122"/>
              </a:rPr>
              <a:t>用社会兜底机制救助穷人</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50000"/>
              </a:lnSpc>
            </a:pPr>
            <a:r>
              <a:rPr kumimoji="1" lang="zh-CN" altLang="en-US" sz="3385" b="1" dirty="0">
                <a:solidFill>
                  <a:srgbClr val="002060"/>
                </a:solidFill>
                <a:latin typeface="DengXian" panose="02010600030101010101" pitchFamily="2" charset="-122"/>
                <a:ea typeface="DengXian" panose="02010600030101010101" pitchFamily="2" charset="-122"/>
              </a:rPr>
              <a:t>       富人不必出走 </a:t>
            </a:r>
            <a:r>
              <a:rPr kumimoji="1" lang="en-US" altLang="zh-CN" sz="3385" b="1" dirty="0">
                <a:solidFill>
                  <a:srgbClr val="002060"/>
                </a:solidFill>
                <a:latin typeface="DengXian" panose="02010600030101010101" pitchFamily="2" charset="-122"/>
                <a:ea typeface="DengXian" panose="02010600030101010101" pitchFamily="2" charset="-122"/>
              </a:rPr>
              <a:t>——</a:t>
            </a:r>
            <a:r>
              <a:rPr kumimoji="1" lang="zh-CN" altLang="en-US" sz="3385" b="1" dirty="0">
                <a:solidFill>
                  <a:srgbClr val="002060"/>
                </a:solidFill>
                <a:latin typeface="DengXian" panose="02010600030101010101" pitchFamily="2" charset="-122"/>
                <a:ea typeface="DengXian" panose="02010600030101010101" pitchFamily="2" charset="-122"/>
              </a:rPr>
              <a:t>用产权保护机制留住富人                                      </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50000"/>
              </a:lnSpc>
            </a:pPr>
            <a:r>
              <a:rPr kumimoji="1" lang="zh-CN" altLang="en-US" sz="3385" b="1" dirty="0">
                <a:solidFill>
                  <a:srgbClr val="002060"/>
                </a:solidFill>
                <a:latin typeface="DengXian" panose="02010600030101010101" pitchFamily="2" charset="-122"/>
                <a:ea typeface="DengXian" panose="02010600030101010101" pitchFamily="2" charset="-122"/>
              </a:rPr>
              <a:t>           中产必须扩大</a:t>
            </a:r>
            <a:r>
              <a:rPr kumimoji="1" lang="en-US" altLang="zh-CN" sz="3385" b="1" dirty="0">
                <a:solidFill>
                  <a:srgbClr val="002060"/>
                </a:solidFill>
                <a:latin typeface="DengXian" panose="02010600030101010101" pitchFamily="2" charset="-122"/>
                <a:ea typeface="DengXian" panose="02010600030101010101" pitchFamily="2" charset="-122"/>
              </a:rPr>
              <a:t>——</a:t>
            </a:r>
            <a:r>
              <a:rPr kumimoji="1" lang="zh-CN" altLang="en-US" sz="3385" b="1" dirty="0">
                <a:solidFill>
                  <a:srgbClr val="002060"/>
                </a:solidFill>
                <a:latin typeface="DengXian" panose="02010600030101010101" pitchFamily="2" charset="-122"/>
                <a:ea typeface="DengXian" panose="02010600030101010101" pitchFamily="2" charset="-122"/>
              </a:rPr>
              <a:t>用社会活力机制培育中产</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7030A0"/>
                </a:solidFill>
                <a:latin typeface="DengXian" panose="02010600030101010101" pitchFamily="2" charset="-122"/>
                <a:ea typeface="DengXian" panose="02010600030101010101" pitchFamily="2" charset="-122"/>
              </a:rPr>
              <a:t>      </a:t>
            </a:r>
            <a:endParaRPr kumimoji="1" lang="en-US" altLang="zh-CN" sz="3385" b="1" dirty="0">
              <a:solidFill>
                <a:srgbClr val="7030A0"/>
              </a:solidFill>
              <a:latin typeface="DengXian" panose="02010600030101010101" pitchFamily="2" charset="-122"/>
              <a:ea typeface="DengXian" panose="02010600030101010101" pitchFamily="2" charset="-122"/>
            </a:endParaRPr>
          </a:p>
          <a:p>
            <a:pPr>
              <a:lnSpc>
                <a:spcPct val="120000"/>
              </a:lnSpc>
            </a:pPr>
            <a:endParaRPr kumimoji="1" lang="zh-CN" altLang="en-US" sz="2540" b="1" dirty="0">
              <a:solidFill>
                <a:schemeClr val="tx1"/>
              </a:solidFill>
              <a:latin typeface="DengXian" panose="02010600030101010101" pitchFamily="2" charset="-122"/>
              <a:ea typeface="DengXian" panose="02010600030101010101" pitchFamily="2" charset="-122"/>
            </a:endParaRPr>
          </a:p>
        </p:txBody>
      </p:sp>
    </p:spTree>
    <p:custDataLst>
      <p:tags r:id="rId1"/>
    </p:custData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82100" y="685989"/>
            <a:ext cx="2364750" cy="743730"/>
          </a:xfrm>
          <a:prstGeom prst="rect">
            <a:avLst/>
          </a:prstGeom>
        </p:spPr>
        <p:txBody>
          <a:bodyPr wrap="none">
            <a:spAutoFit/>
          </a:bodyPr>
          <a:lstStyle/>
          <a:p>
            <a:pPr algn="ctr"/>
            <a:r>
              <a:rPr lang="zh-CN" altLang="en-US" sz="4235" b="1" dirty="0">
                <a:solidFill>
                  <a:srgbClr val="C00000"/>
                </a:solidFill>
                <a:latin typeface="黑体" panose="02010609060101010101" pitchFamily="49" charset="-122"/>
              </a:rPr>
              <a:t>政治体制</a:t>
            </a:r>
          </a:p>
        </p:txBody>
      </p:sp>
      <p:sp>
        <p:nvSpPr>
          <p:cNvPr id="3" name="圆角矩形 2"/>
          <p:cNvSpPr/>
          <p:nvPr/>
        </p:nvSpPr>
        <p:spPr>
          <a:xfrm>
            <a:off x="457590" y="1905106"/>
            <a:ext cx="11276820" cy="4266908"/>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kumimoji="1" lang="zh-CN" altLang="en-US" sz="3385" b="1" dirty="0">
                <a:solidFill>
                  <a:srgbClr val="FF0000"/>
                </a:solidFill>
                <a:latin typeface="DengXian" panose="02010600030101010101" pitchFamily="2" charset="-122"/>
                <a:ea typeface="DengXian" panose="02010600030101010101" pitchFamily="2" charset="-122"/>
              </a:rPr>
              <a:t>❖寻求最大政治公约数的政治体制。</a:t>
            </a:r>
            <a:endParaRPr kumimoji="1" lang="en-US" altLang="zh-CN" sz="3385" b="1" dirty="0">
              <a:solidFill>
                <a:srgbClr val="FF000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“天花板”与“改革空间”</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社会主义基本制度（非普世性）</a:t>
            </a:r>
            <a:endParaRPr kumimoji="1" lang="en-US" altLang="zh-CN" sz="2540" b="1" dirty="0">
              <a:solidFill>
                <a:srgbClr val="FF000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国家现代治理体系（有普世性）                                                                               </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a:t>
            </a:r>
            <a:endParaRPr kumimoji="1" lang="en-US" altLang="zh-CN" sz="3385" b="1" dirty="0">
              <a:solidFill>
                <a:srgbClr val="002060"/>
              </a:solidFill>
              <a:latin typeface="DengXian" panose="02010600030101010101" pitchFamily="2" charset="-122"/>
              <a:ea typeface="DengXian" panose="02010600030101010101" pitchFamily="2" charset="-122"/>
            </a:endParaRP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08138" y="1998663"/>
            <a:ext cx="9745662" cy="4670425"/>
          </a:xfrm>
        </p:spPr>
        <p:txBody>
          <a:bodyPr rtlCol="0">
            <a:normAutofit/>
          </a:bodyPr>
          <a:lstStyle/>
          <a:p>
            <a:pPr marL="0" indent="0" eaLnBrk="1" fontAlgn="auto" hangingPunct="1">
              <a:lnSpc>
                <a:spcPct val="150000"/>
              </a:lnSpc>
              <a:spcAft>
                <a:spcPts val="0"/>
              </a:spcAft>
              <a:buFont typeface="Wingdings 2" panose="05020102010507070707" pitchFamily="18" charset="2"/>
              <a:buNone/>
              <a:defRPr/>
            </a:pPr>
            <a:r>
              <a:rPr lang="en-US" altLang="zh-CN" b="1" dirty="0">
                <a:solidFill>
                  <a:srgbClr val="FF0000"/>
                </a:solidFill>
                <a:latin typeface="楷体" panose="02010609060101010101" pitchFamily="49" charset="-122"/>
                <a:ea typeface="楷体" panose="02010609060101010101" pitchFamily="49" charset="-122"/>
              </a:rPr>
              <a:t>★</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在此情势之下，重新审视社会主义基本理论，重温马克思主义创始人关于社会主义、共产主义的论述，真正理解他们当初设想的社会主义制度的理论基础和社会蓝图，对于辨清苏联东欧剧变究竟是马克思主义核心理论的失败还是苏东社会主义模式的失败，是实践马克思主义理论的必然结果，还是悖离科学社会主义原理所受到的严惩？这些对于我们理解中国特色社会主义显得尤为必要和富有价值。</a:t>
            </a:r>
            <a:endParaRPr lang="en-US" altLang="zh-CN" b="1" dirty="0">
              <a:solidFill>
                <a:schemeClr val="tx1">
                  <a:lumMod val="75000"/>
                  <a:lumOff val="25000"/>
                </a:schemeClr>
              </a:solidFill>
              <a:latin typeface="楷体" panose="02010609060101010101" pitchFamily="49" charset="-122"/>
              <a:ea typeface="楷体" panose="02010609060101010101" pitchFamily="49" charset="-122"/>
            </a:endParaRPr>
          </a:p>
          <a:p>
            <a:pPr marL="0" indent="0" eaLnBrk="1" fontAlgn="auto" hangingPunct="1">
              <a:lnSpc>
                <a:spcPct val="150000"/>
              </a:lnSpc>
              <a:spcAft>
                <a:spcPts val="0"/>
              </a:spcAft>
              <a:buFont typeface="Wingdings 2" panose="05020102010507070707" pitchFamily="18" charset="2"/>
              <a:buNone/>
              <a:defRPr/>
            </a:pPr>
            <a:r>
              <a:rPr lang="en-US" altLang="zh-CN" sz="1800" b="1" dirty="0">
                <a:solidFill>
                  <a:schemeClr val="tx1">
                    <a:lumMod val="75000"/>
                    <a:lumOff val="25000"/>
                  </a:schemeClr>
                </a:solidFill>
                <a:latin typeface="楷体" panose="02010609060101010101" pitchFamily="49" charset="-122"/>
                <a:ea typeface="楷体" panose="02010609060101010101" pitchFamily="49" charset="-122"/>
              </a:rPr>
              <a:t>  ——</a:t>
            </a:r>
            <a:r>
              <a:rPr lang="zh-CN" altLang="en-US" sz="1800" b="1" dirty="0">
                <a:solidFill>
                  <a:schemeClr val="tx1">
                    <a:lumMod val="75000"/>
                    <a:lumOff val="25000"/>
                  </a:schemeClr>
                </a:solidFill>
                <a:latin typeface="楷体" panose="02010609060101010101" pitchFamily="49" charset="-122"/>
                <a:ea typeface="楷体" panose="02010609060101010101" pitchFamily="49" charset="-122"/>
              </a:rPr>
              <a:t>参考书目：</a:t>
            </a:r>
            <a:r>
              <a:rPr lang="zh-CN" altLang="en-US" sz="1800" b="1" dirty="0">
                <a:solidFill>
                  <a:srgbClr val="7030A0"/>
                </a:solidFill>
                <a:latin typeface="楷体" panose="02010609060101010101" pitchFamily="49" charset="-122"/>
                <a:ea typeface="楷体" panose="02010609060101010101" pitchFamily="49" charset="-122"/>
              </a:rPr>
              <a:t>于幼军、黎元江著：</a:t>
            </a:r>
            <a:r>
              <a:rPr lang="en-US" altLang="zh-CN" sz="1800" b="1" dirty="0">
                <a:solidFill>
                  <a:srgbClr val="7030A0"/>
                </a:solidFill>
                <a:latin typeface="楷体" panose="02010609060101010101" pitchFamily="49" charset="-122"/>
                <a:ea typeface="楷体" panose="02010609060101010101" pitchFamily="49" charset="-122"/>
              </a:rPr>
              <a:t>《</a:t>
            </a:r>
            <a:r>
              <a:rPr lang="zh-CN" altLang="en-US" sz="1800" b="1" dirty="0">
                <a:solidFill>
                  <a:srgbClr val="7030A0"/>
                </a:solidFill>
                <a:latin typeface="楷体" panose="02010609060101010101" pitchFamily="49" charset="-122"/>
                <a:ea typeface="楷体" panose="02010609060101010101" pitchFamily="49" charset="-122"/>
              </a:rPr>
              <a:t>社会主义五百年</a:t>
            </a:r>
            <a:r>
              <a:rPr lang="en-US" altLang="zh-CN" sz="1800" b="1" dirty="0">
                <a:solidFill>
                  <a:srgbClr val="7030A0"/>
                </a:solidFill>
                <a:latin typeface="楷体" panose="02010609060101010101" pitchFamily="49" charset="-122"/>
                <a:ea typeface="楷体" panose="02010609060101010101" pitchFamily="49" charset="-122"/>
              </a:rPr>
              <a:t>》</a:t>
            </a:r>
            <a:r>
              <a:rPr lang="zh-CN" altLang="en-US" sz="1800" b="1" dirty="0">
                <a:solidFill>
                  <a:schemeClr val="tx1">
                    <a:lumMod val="75000"/>
                    <a:lumOff val="25000"/>
                  </a:schemeClr>
                </a:solidFill>
                <a:latin typeface="楷体" panose="02010609060101010101" pitchFamily="49" charset="-122"/>
                <a:ea typeface="楷体" panose="02010609060101010101" pitchFamily="49" charset="-122"/>
              </a:rPr>
              <a:t>（第</a:t>
            </a:r>
            <a:r>
              <a:rPr lang="en-US" altLang="zh-CN" sz="1800" b="1" dirty="0">
                <a:solidFill>
                  <a:schemeClr val="tx1">
                    <a:lumMod val="75000"/>
                    <a:lumOff val="25000"/>
                  </a:schemeClr>
                </a:solidFill>
                <a:latin typeface="楷体" panose="02010609060101010101" pitchFamily="49" charset="-122"/>
                <a:ea typeface="楷体" panose="02010609060101010101" pitchFamily="49" charset="-122"/>
              </a:rPr>
              <a:t>1-3</a:t>
            </a:r>
            <a:r>
              <a:rPr lang="zh-CN" altLang="en-US" sz="1800" b="1" dirty="0">
                <a:solidFill>
                  <a:schemeClr val="tx1">
                    <a:lumMod val="75000"/>
                    <a:lumOff val="25000"/>
                  </a:schemeClr>
                </a:solidFill>
                <a:latin typeface="楷体" panose="02010609060101010101" pitchFamily="49" charset="-122"/>
                <a:ea typeface="楷体" panose="02010609060101010101" pitchFamily="49" charset="-122"/>
              </a:rPr>
              <a:t>卷），广东省出版集团，  </a:t>
            </a:r>
            <a:endParaRPr lang="en-US" altLang="zh-CN" sz="1800" b="1" dirty="0">
              <a:solidFill>
                <a:schemeClr val="tx1">
                  <a:lumMod val="75000"/>
                  <a:lumOff val="25000"/>
                </a:schemeClr>
              </a:solidFill>
              <a:latin typeface="楷体" panose="02010609060101010101" pitchFamily="49" charset="-122"/>
              <a:ea typeface="楷体" panose="02010609060101010101" pitchFamily="49" charset="-122"/>
            </a:endParaRPr>
          </a:p>
          <a:p>
            <a:pPr marL="0" indent="0" eaLnBrk="1" fontAlgn="auto" hangingPunct="1">
              <a:lnSpc>
                <a:spcPct val="150000"/>
              </a:lnSpc>
              <a:spcAft>
                <a:spcPts val="0"/>
              </a:spcAft>
              <a:buFont typeface="Wingdings 2" panose="05020102010507070707" pitchFamily="18" charset="2"/>
              <a:buNone/>
              <a:defRPr/>
            </a:pPr>
            <a:r>
              <a:rPr lang="en-US" altLang="zh-CN" sz="1800" b="1" dirty="0">
                <a:solidFill>
                  <a:schemeClr val="tx1">
                    <a:lumMod val="75000"/>
                    <a:lumOff val="25000"/>
                  </a:schemeClr>
                </a:solidFill>
                <a:latin typeface="楷体" panose="02010609060101010101" pitchFamily="49" charset="-122"/>
                <a:ea typeface="楷体" panose="02010609060101010101" pitchFamily="49" charset="-122"/>
              </a:rPr>
              <a:t>                 2011</a:t>
            </a:r>
            <a:r>
              <a:rPr lang="zh-CN" altLang="en-US" sz="1800" b="1" dirty="0">
                <a:solidFill>
                  <a:schemeClr val="tx1">
                    <a:lumMod val="75000"/>
                    <a:lumOff val="25000"/>
                  </a:schemeClr>
                </a:solidFill>
                <a:latin typeface="楷体" panose="02010609060101010101" pitchFamily="49" charset="-122"/>
                <a:ea typeface="楷体" panose="02010609060101010101" pitchFamily="49" charset="-122"/>
              </a:rPr>
              <a:t>年版</a:t>
            </a:r>
            <a:endParaRPr lang="zh-CN" altLang="en-US" sz="1800" b="1" dirty="0">
              <a:solidFill>
                <a:schemeClr val="tx1">
                  <a:lumMod val="75000"/>
                  <a:lumOff val="25000"/>
                </a:schemeClr>
              </a:solidFill>
            </a:endParaRPr>
          </a:p>
          <a:p>
            <a:pPr eaLnBrk="1" fontAlgn="auto" hangingPunct="1">
              <a:spcAft>
                <a:spcPts val="0"/>
              </a:spcAft>
              <a:defRPr/>
            </a:pPr>
            <a:endParaRPr lang="zh-CN" altLang="en-US" dirty="0">
              <a:solidFill>
                <a:schemeClr val="tx1">
                  <a:lumMod val="75000"/>
                  <a:lumOff val="25000"/>
                </a:schemeClr>
              </a:solidFill>
            </a:endParaRPr>
          </a:p>
        </p:txBody>
      </p:sp>
    </p:spTree>
    <p:custDataLst>
      <p:tags r:id="rId1"/>
    </p:custData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82100" y="685989"/>
            <a:ext cx="2364750" cy="743730"/>
          </a:xfrm>
          <a:prstGeom prst="rect">
            <a:avLst/>
          </a:prstGeom>
        </p:spPr>
        <p:txBody>
          <a:bodyPr wrap="none">
            <a:spAutoFit/>
          </a:bodyPr>
          <a:lstStyle/>
          <a:p>
            <a:pPr algn="ctr"/>
            <a:r>
              <a:rPr lang="zh-CN" altLang="en-US" sz="4235" b="1" dirty="0">
                <a:solidFill>
                  <a:srgbClr val="C00000"/>
                </a:solidFill>
                <a:latin typeface="黑体" panose="02010609060101010101" pitchFamily="49" charset="-122"/>
              </a:rPr>
              <a:t>文化体制</a:t>
            </a:r>
          </a:p>
        </p:txBody>
      </p:sp>
      <p:sp>
        <p:nvSpPr>
          <p:cNvPr id="3" name="圆角矩形 2"/>
          <p:cNvSpPr/>
          <p:nvPr/>
        </p:nvSpPr>
        <p:spPr>
          <a:xfrm>
            <a:off x="457590" y="1905106"/>
            <a:ext cx="11276820" cy="4114518"/>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kumimoji="1" lang="zh-CN" altLang="en-US" sz="3385" b="1" dirty="0">
                <a:solidFill>
                  <a:srgbClr val="FF0000"/>
                </a:solidFill>
                <a:latin typeface="DengXian" panose="02010600030101010101" pitchFamily="2" charset="-122"/>
                <a:ea typeface="DengXian" panose="02010600030101010101" pitchFamily="2" charset="-122"/>
              </a:rPr>
              <a:t>❖寻求多元文明交融的文化体制。</a:t>
            </a:r>
            <a:endParaRPr kumimoji="1" lang="en-US" altLang="zh-CN" sz="3385" b="1" dirty="0">
              <a:solidFill>
                <a:srgbClr val="FF000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（用“文明交融”克服“文明冲突”）</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20000"/>
              </a:lnSpc>
            </a:pP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文明是多元的、多中心的、平等的、应包容的！</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7030A0"/>
                </a:solidFill>
                <a:latin typeface="DengXian" panose="02010600030101010101" pitchFamily="2" charset="-122"/>
                <a:ea typeface="DengXian" panose="02010600030101010101" pitchFamily="2" charset="-122"/>
              </a:rPr>
              <a:t>      </a:t>
            </a:r>
            <a:endParaRPr kumimoji="1" lang="en-US" altLang="zh-CN" sz="3385" b="1" dirty="0">
              <a:solidFill>
                <a:srgbClr val="7030A0"/>
              </a:solidFill>
              <a:latin typeface="DengXian" panose="02010600030101010101" pitchFamily="2" charset="-122"/>
              <a:ea typeface="DengXian" panose="02010600030101010101" pitchFamily="2" charset="-122"/>
            </a:endParaRPr>
          </a:p>
          <a:p>
            <a:pPr>
              <a:lnSpc>
                <a:spcPct val="120000"/>
              </a:lnSpc>
            </a:pPr>
            <a:r>
              <a:rPr kumimoji="1" lang="zh-CN" altLang="en-US" sz="2540" b="1" dirty="0">
                <a:solidFill>
                  <a:schemeClr val="tx1"/>
                </a:solidFill>
                <a:latin typeface="DengXian" panose="02010600030101010101" pitchFamily="2" charset="-122"/>
                <a:ea typeface="DengXian" panose="02010600030101010101" pitchFamily="2" charset="-122"/>
              </a:rPr>
              <a:t> </a:t>
            </a:r>
          </a:p>
        </p:txBody>
      </p:sp>
    </p:spTree>
    <p:custDataLst>
      <p:tags r:id="rId1"/>
    </p:custData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82098" y="685989"/>
            <a:ext cx="2364750" cy="743730"/>
          </a:xfrm>
          <a:prstGeom prst="rect">
            <a:avLst/>
          </a:prstGeom>
        </p:spPr>
        <p:txBody>
          <a:bodyPr wrap="none">
            <a:spAutoFit/>
          </a:bodyPr>
          <a:lstStyle/>
          <a:p>
            <a:pPr algn="ctr"/>
            <a:r>
              <a:rPr lang="zh-CN" altLang="en-US" sz="4235" b="1" dirty="0">
                <a:solidFill>
                  <a:srgbClr val="C00000"/>
                </a:solidFill>
                <a:latin typeface="黑体" panose="02010609060101010101" pitchFamily="49" charset="-122"/>
              </a:rPr>
              <a:t>生态体制</a:t>
            </a:r>
          </a:p>
        </p:txBody>
      </p:sp>
      <p:sp>
        <p:nvSpPr>
          <p:cNvPr id="3" name="圆角矩形 2"/>
          <p:cNvSpPr/>
          <p:nvPr/>
        </p:nvSpPr>
        <p:spPr>
          <a:xfrm>
            <a:off x="457590" y="1939699"/>
            <a:ext cx="11276820" cy="4232315"/>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kumimoji="1" lang="zh-CN" altLang="en-US" sz="3385" b="1" dirty="0">
                <a:solidFill>
                  <a:srgbClr val="FF0000"/>
                </a:solidFill>
                <a:latin typeface="DengXian" panose="02010600030101010101" pitchFamily="2" charset="-122"/>
                <a:ea typeface="DengXian" panose="02010600030101010101" pitchFamily="2" charset="-122"/>
              </a:rPr>
              <a:t>❖寻求以产权为基础的环境资源制度。</a:t>
            </a:r>
            <a:endParaRPr kumimoji="1" lang="en-US" altLang="zh-CN" sz="3385" b="1" dirty="0">
              <a:solidFill>
                <a:srgbClr val="FF000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a:t>
            </a:r>
            <a:endParaRPr kumimoji="1" lang="en-US" altLang="zh-CN" sz="2540" b="1" dirty="0">
              <a:solidFill>
                <a:srgbClr val="FF000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环境产权： 界定、交易和保护                                                                                  </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资源产权：土地经营流转权、林地经营权和林木转         </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让权、矿产资源探矿权和采矿权、水资</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20000"/>
              </a:lnSpc>
            </a:pPr>
            <a:r>
              <a:rPr kumimoji="1" lang="zh-CN" altLang="en-US" sz="3385" b="1" dirty="0">
                <a:solidFill>
                  <a:srgbClr val="002060"/>
                </a:solidFill>
                <a:latin typeface="DengXian" panose="02010600030101010101" pitchFamily="2" charset="-122"/>
                <a:ea typeface="DengXian" panose="02010600030101010101" pitchFamily="2" charset="-122"/>
              </a:rPr>
              <a:t>                        源产权、海洋用益物权</a:t>
            </a:r>
            <a:r>
              <a:rPr kumimoji="1" lang="zh-CN" altLang="en-US" sz="3385" b="1" dirty="0">
                <a:solidFill>
                  <a:srgbClr val="7030A0"/>
                </a:solidFill>
                <a:latin typeface="DengXian" panose="02010600030101010101" pitchFamily="2" charset="-122"/>
                <a:ea typeface="DengXian" panose="02010600030101010101" pitchFamily="2" charset="-122"/>
              </a:rPr>
              <a:t>  </a:t>
            </a:r>
            <a:endParaRPr kumimoji="1" lang="en-US" altLang="zh-CN" sz="3385" b="1" dirty="0">
              <a:solidFill>
                <a:srgbClr val="7030A0"/>
              </a:solidFill>
              <a:latin typeface="DengXian" panose="02010600030101010101" pitchFamily="2" charset="-122"/>
              <a:ea typeface="DengXian" panose="02010600030101010101" pitchFamily="2" charset="-122"/>
            </a:endParaRPr>
          </a:p>
          <a:p>
            <a:pPr>
              <a:lnSpc>
                <a:spcPct val="120000"/>
              </a:lnSpc>
            </a:pPr>
            <a:endParaRPr kumimoji="1" lang="zh-CN" altLang="en-US" sz="2540" b="1" dirty="0">
              <a:solidFill>
                <a:schemeClr val="tx1"/>
              </a:solidFill>
              <a:latin typeface="DengXian" panose="02010600030101010101" pitchFamily="2" charset="-122"/>
              <a:ea typeface="DengXian" panose="02010600030101010101" pitchFamily="2" charset="-122"/>
            </a:endParaRPr>
          </a:p>
        </p:txBody>
      </p:sp>
    </p:spTree>
    <p:custDataLst>
      <p:tags r:id="rId1"/>
    </p:custData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82501" y="685989"/>
            <a:ext cx="5363969" cy="743730"/>
          </a:xfrm>
          <a:prstGeom prst="rect">
            <a:avLst/>
          </a:prstGeom>
        </p:spPr>
        <p:txBody>
          <a:bodyPr wrap="none">
            <a:spAutoFit/>
          </a:bodyPr>
          <a:lstStyle/>
          <a:p>
            <a:pPr algn="ctr"/>
            <a:r>
              <a:rPr lang="zh-CN" altLang="en-US" sz="4235" b="1" dirty="0">
                <a:solidFill>
                  <a:srgbClr val="C00000"/>
                </a:solidFill>
                <a:latin typeface="黑体" panose="02010609060101010101" pitchFamily="49" charset="-122"/>
              </a:rPr>
              <a:t>五大体制 五大均衡点</a:t>
            </a:r>
          </a:p>
        </p:txBody>
      </p:sp>
      <p:sp>
        <p:nvSpPr>
          <p:cNvPr id="3" name="圆角矩形 2"/>
          <p:cNvSpPr/>
          <p:nvPr/>
        </p:nvSpPr>
        <p:spPr>
          <a:xfrm>
            <a:off x="457590" y="1939699"/>
            <a:ext cx="11276820" cy="4232315"/>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zh-CN" altLang="en-US" sz="3385" b="1" dirty="0">
                <a:solidFill>
                  <a:srgbClr val="FF0000"/>
                </a:solidFill>
                <a:latin typeface="DengXian" panose="02010600030101010101" pitchFamily="2" charset="-122"/>
                <a:ea typeface="DengXian" panose="02010600030101010101" pitchFamily="2" charset="-122"/>
              </a:rPr>
              <a:t>❖</a:t>
            </a:r>
            <a:r>
              <a:rPr kumimoji="1" lang="zh-CN" altLang="en-US" sz="3385" b="1" dirty="0">
                <a:solidFill>
                  <a:srgbClr val="002060"/>
                </a:solidFill>
                <a:latin typeface="DengXian" panose="02010600030101010101" pitchFamily="2" charset="-122"/>
                <a:ea typeface="DengXian" panose="02010600030101010101" pitchFamily="2" charset="-122"/>
              </a:rPr>
              <a:t>市场化与公正化的均衡点</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50000"/>
              </a:lnSpc>
            </a:pPr>
            <a:r>
              <a:rPr kumimoji="1" lang="zh-CN" altLang="en-US" sz="3385" b="1" dirty="0">
                <a:solidFill>
                  <a:srgbClr val="FF0000"/>
                </a:solidFill>
                <a:latin typeface="DengXian" panose="02010600030101010101" pitchFamily="2" charset="-122"/>
                <a:ea typeface="DengXian" panose="02010600030101010101" pitchFamily="2" charset="-122"/>
              </a:rPr>
              <a:t>❖</a:t>
            </a:r>
            <a:r>
              <a:rPr kumimoji="1" lang="zh-CN" altLang="en-US" sz="3385" b="1" dirty="0">
                <a:solidFill>
                  <a:srgbClr val="002060"/>
                </a:solidFill>
                <a:latin typeface="DengXian" panose="02010600030101010101" pitchFamily="2" charset="-122"/>
                <a:ea typeface="DengXian" panose="02010600030101010101" pitchFamily="2" charset="-122"/>
              </a:rPr>
              <a:t>三大阶层利益共生的均衡点</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50000"/>
              </a:lnSpc>
            </a:pPr>
            <a:r>
              <a:rPr kumimoji="1" lang="zh-CN" altLang="en-US" sz="3385" b="1" dirty="0">
                <a:solidFill>
                  <a:srgbClr val="FF0000"/>
                </a:solidFill>
                <a:latin typeface="DengXian" panose="02010600030101010101" pitchFamily="2" charset="-122"/>
                <a:ea typeface="DengXian" panose="02010600030101010101" pitchFamily="2" charset="-122"/>
              </a:rPr>
              <a:t>❖</a:t>
            </a:r>
            <a:r>
              <a:rPr kumimoji="1" lang="zh-CN" altLang="en-US" sz="3385" b="1" dirty="0">
                <a:solidFill>
                  <a:srgbClr val="002060"/>
                </a:solidFill>
                <a:latin typeface="DengXian" panose="02010600030101010101" pitchFamily="2" charset="-122"/>
                <a:ea typeface="DengXian" panose="02010600030101010101" pitchFamily="2" charset="-122"/>
              </a:rPr>
              <a:t>“革命”与“完善”的均衡点</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50000"/>
              </a:lnSpc>
            </a:pPr>
            <a:r>
              <a:rPr kumimoji="1" lang="zh-CN" altLang="en-US" sz="3385" b="1" dirty="0">
                <a:solidFill>
                  <a:srgbClr val="FF0000"/>
                </a:solidFill>
                <a:latin typeface="DengXian" panose="02010600030101010101" pitchFamily="2" charset="-122"/>
                <a:ea typeface="DengXian" panose="02010600030101010101" pitchFamily="2" charset="-122"/>
              </a:rPr>
              <a:t>❖</a:t>
            </a:r>
            <a:r>
              <a:rPr kumimoji="1" lang="zh-CN" altLang="en-US" sz="3385" b="1" dirty="0">
                <a:solidFill>
                  <a:srgbClr val="002060"/>
                </a:solidFill>
                <a:latin typeface="DengXian" panose="02010600030101010101" pitchFamily="2" charset="-122"/>
                <a:ea typeface="DengXian" panose="02010600030101010101" pitchFamily="2" charset="-122"/>
              </a:rPr>
              <a:t>东西方文明交融的均衡点</a:t>
            </a:r>
            <a:endParaRPr kumimoji="1" lang="en-US" altLang="zh-CN" sz="3385" b="1" dirty="0">
              <a:solidFill>
                <a:srgbClr val="002060"/>
              </a:solidFill>
              <a:latin typeface="DengXian" panose="02010600030101010101" pitchFamily="2" charset="-122"/>
              <a:ea typeface="DengXian" panose="02010600030101010101" pitchFamily="2" charset="-122"/>
            </a:endParaRPr>
          </a:p>
          <a:p>
            <a:pPr>
              <a:lnSpc>
                <a:spcPct val="150000"/>
              </a:lnSpc>
            </a:pPr>
            <a:r>
              <a:rPr kumimoji="1" lang="zh-CN" altLang="en-US" sz="3385" b="1" dirty="0">
                <a:solidFill>
                  <a:srgbClr val="FF0000"/>
                </a:solidFill>
                <a:latin typeface="DengXian" panose="02010600030101010101" pitchFamily="2" charset="-122"/>
                <a:ea typeface="DengXian" panose="02010600030101010101" pitchFamily="2" charset="-122"/>
              </a:rPr>
              <a:t>❖</a:t>
            </a:r>
            <a:r>
              <a:rPr kumimoji="1" lang="zh-CN" altLang="en-US" sz="3385" b="1" dirty="0">
                <a:solidFill>
                  <a:srgbClr val="002060"/>
                </a:solidFill>
                <a:latin typeface="DengXian" panose="02010600030101010101" pitchFamily="2" charset="-122"/>
                <a:ea typeface="DengXian" panose="02010600030101010101" pitchFamily="2" charset="-122"/>
              </a:rPr>
              <a:t>天、地、人相合的均衡点</a:t>
            </a:r>
            <a:endParaRPr kumimoji="1" lang="en-US" altLang="zh-CN" sz="3385" b="1" dirty="0">
              <a:solidFill>
                <a:srgbClr val="002060"/>
              </a:solidFill>
              <a:latin typeface="DengXian" panose="02010600030101010101" pitchFamily="2" charset="-122"/>
              <a:ea typeface="DengXian" panose="02010600030101010101" pitchFamily="2" charset="-122"/>
            </a:endParaRPr>
          </a:p>
        </p:txBody>
      </p:sp>
    </p:spTree>
    <p:custDataLst>
      <p:tags r:id="rId1"/>
    </p:custData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标题 1"/>
          <p:cNvSpPr>
            <a:spLocks noGrp="1" noChangeArrowheads="1"/>
          </p:cNvSpPr>
          <p:nvPr>
            <p:ph type="title"/>
            <p:custDataLst>
              <p:tags r:id="rId2"/>
            </p:custDataLst>
          </p:nvPr>
        </p:nvSpPr>
        <p:spPr>
          <a:xfrm>
            <a:off x="2724150" y="1885950"/>
            <a:ext cx="6724650" cy="3124200"/>
          </a:xfrm>
        </p:spPr>
        <p:txBody>
          <a:bodyPr/>
          <a:lstStyle/>
          <a:p>
            <a:pPr eaLnBrk="1" hangingPunct="1"/>
            <a:r>
              <a:rPr lang="en-US" altLang="zh-CN"/>
              <a:t>THANKS</a:t>
            </a: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图片 2" descr="图片包含 屏幕截图, 文字&#10;&#10;已生成高可信度的说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8" y="1441450"/>
            <a:ext cx="3751262"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263" y="0"/>
            <a:ext cx="63119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标题 1"/>
          <p:cNvSpPr>
            <a:spLocks noGrp="1" noChangeArrowheads="1"/>
          </p:cNvSpPr>
          <p:nvPr>
            <p:ph type="title"/>
          </p:nvPr>
        </p:nvSpPr>
        <p:spPr/>
        <p:txBody>
          <a:bodyPr/>
          <a:lstStyle/>
          <a:p>
            <a:pPr eaLnBrk="1" hangingPunct="1"/>
            <a:r>
              <a:rPr lang="zh-CN" altLang="en-US">
                <a:solidFill>
                  <a:srgbClr val="C00000"/>
                </a:solidFill>
              </a:rPr>
              <a:t>实践发展</a:t>
            </a:r>
          </a:p>
        </p:txBody>
      </p:sp>
      <p:sp>
        <p:nvSpPr>
          <p:cNvPr id="3" name="内容占位符 2"/>
          <p:cNvSpPr>
            <a:spLocks noGrp="1"/>
          </p:cNvSpPr>
          <p:nvPr>
            <p:ph idx="1"/>
          </p:nvPr>
        </p:nvSpPr>
        <p:spPr>
          <a:xfrm>
            <a:off x="1608138" y="1998663"/>
            <a:ext cx="9745662" cy="4178300"/>
          </a:xfrm>
        </p:spPr>
        <p:txBody>
          <a:bodyPr rtlCol="0">
            <a:normAutofit/>
          </a:bodyPr>
          <a:lstStyle/>
          <a:p>
            <a:pPr marL="0" indent="0" eaLnBrk="1" fontAlgn="auto" hangingPunct="1">
              <a:spcAft>
                <a:spcPts val="0"/>
              </a:spcAft>
              <a:buFont typeface="Wingdings 2" panose="05020102010507070707" pitchFamily="18" charset="2"/>
              <a:buNone/>
              <a:defRPr/>
            </a:pPr>
            <a:r>
              <a:rPr lang="en-US" altLang="zh-CN" b="1" dirty="0">
                <a:solidFill>
                  <a:srgbClr val="FF0000"/>
                </a:solidFill>
                <a:latin typeface="楷体" panose="02010609060101010101" pitchFamily="49" charset="-122"/>
                <a:ea typeface="楷体" panose="02010609060101010101" pitchFamily="49" charset="-122"/>
              </a:rPr>
              <a:t>★</a:t>
            </a:r>
            <a:r>
              <a:rPr lang="zh-CN" altLang="en-US" b="1" dirty="0">
                <a:solidFill>
                  <a:schemeClr val="tx2"/>
                </a:solidFill>
                <a:latin typeface="楷体" panose="02010609060101010101" pitchFamily="49" charset="-122"/>
                <a:ea typeface="楷体" panose="02010609060101010101" pitchFamily="49" charset="-122"/>
              </a:rPr>
              <a:t>马克思、恩格斯对社会主义的设想</a:t>
            </a:r>
            <a:endParaRPr lang="en-US" altLang="zh-CN" b="1" dirty="0">
              <a:solidFill>
                <a:schemeClr val="tx2"/>
              </a:solidFill>
              <a:latin typeface="楷体" panose="02010609060101010101" pitchFamily="49" charset="-122"/>
              <a:ea typeface="楷体" panose="02010609060101010101" pitchFamily="49" charset="-122"/>
            </a:endParaRPr>
          </a:p>
          <a:p>
            <a:pPr marL="0" indent="0" eaLnBrk="1" fontAlgn="auto" hangingPunct="1">
              <a:spcAft>
                <a:spcPts val="0"/>
              </a:spcAft>
              <a:buFont typeface="Wingdings 2" panose="05020102010507070707" pitchFamily="18" charset="2"/>
              <a:buNone/>
              <a:defRPr/>
            </a:pPr>
            <a:r>
              <a:rPr lang="en-US" altLang="zh-CN" b="1" dirty="0">
                <a:solidFill>
                  <a:srgbClr val="FF0000"/>
                </a:solidFill>
                <a:latin typeface="楷体" panose="02010609060101010101" pitchFamily="49" charset="-122"/>
                <a:ea typeface="楷体" panose="02010609060101010101" pitchFamily="49" charset="-122"/>
              </a:rPr>
              <a:t>★</a:t>
            </a:r>
            <a:r>
              <a:rPr lang="zh-CN" altLang="en-US" b="1" dirty="0">
                <a:solidFill>
                  <a:schemeClr val="tx2"/>
                </a:solidFill>
                <a:latin typeface="楷体" panose="02010609060101010101" pitchFamily="49" charset="-122"/>
                <a:ea typeface="楷体" panose="02010609060101010101" pitchFamily="49" charset="-122"/>
              </a:rPr>
              <a:t>列宁、斯大林的社会主义实践</a:t>
            </a:r>
            <a:endParaRPr lang="en-US" altLang="zh-CN" b="1" dirty="0">
              <a:solidFill>
                <a:schemeClr val="tx2"/>
              </a:solidFill>
              <a:latin typeface="楷体" panose="02010609060101010101" pitchFamily="49" charset="-122"/>
              <a:ea typeface="楷体" panose="02010609060101010101" pitchFamily="49" charset="-122"/>
            </a:endParaRPr>
          </a:p>
          <a:p>
            <a:pPr marL="0" indent="0" eaLnBrk="1" fontAlgn="auto" hangingPunct="1">
              <a:spcAft>
                <a:spcPts val="0"/>
              </a:spcAft>
              <a:buFont typeface="Wingdings 2" panose="05020102010507070707" pitchFamily="18" charset="2"/>
              <a:buNone/>
              <a:defRPr/>
            </a:pPr>
            <a:r>
              <a:rPr lang="en-US" altLang="zh-CN" b="1" dirty="0">
                <a:solidFill>
                  <a:srgbClr val="FF0000"/>
                </a:solidFill>
                <a:latin typeface="楷体" panose="02010609060101010101" pitchFamily="49" charset="-122"/>
                <a:ea typeface="楷体" panose="02010609060101010101" pitchFamily="49" charset="-122"/>
              </a:rPr>
              <a:t>★</a:t>
            </a:r>
            <a:r>
              <a:rPr lang="zh-CN" altLang="en-US" b="1" dirty="0">
                <a:solidFill>
                  <a:schemeClr val="tx2"/>
                </a:solidFill>
                <a:latin typeface="楷体" panose="02010609060101010101" pitchFamily="49" charset="-122"/>
                <a:ea typeface="楷体" panose="02010609060101010101" pitchFamily="49" charset="-122"/>
              </a:rPr>
              <a:t>南斯拉夫铁托的实践</a:t>
            </a:r>
            <a:endParaRPr lang="en-US" altLang="zh-CN" b="1" dirty="0">
              <a:solidFill>
                <a:schemeClr val="tx2"/>
              </a:solidFill>
              <a:latin typeface="楷体" panose="02010609060101010101" pitchFamily="49" charset="-122"/>
              <a:ea typeface="楷体" panose="02010609060101010101" pitchFamily="49" charset="-122"/>
            </a:endParaRPr>
          </a:p>
          <a:p>
            <a:pPr marL="0" indent="0" eaLnBrk="1" fontAlgn="auto" hangingPunct="1">
              <a:spcAft>
                <a:spcPts val="0"/>
              </a:spcAft>
              <a:buFont typeface="Wingdings 2" panose="05020102010507070707" pitchFamily="18" charset="2"/>
              <a:buNone/>
              <a:defRPr/>
            </a:pPr>
            <a:r>
              <a:rPr lang="en-US" altLang="zh-CN" b="1" dirty="0">
                <a:solidFill>
                  <a:srgbClr val="FF0000"/>
                </a:solidFill>
                <a:latin typeface="楷体" panose="02010609060101010101" pitchFamily="49" charset="-122"/>
                <a:ea typeface="楷体" panose="02010609060101010101" pitchFamily="49" charset="-122"/>
              </a:rPr>
              <a:t>★</a:t>
            </a:r>
            <a:r>
              <a:rPr lang="zh-CN" altLang="en-US" b="1" dirty="0">
                <a:solidFill>
                  <a:schemeClr val="tx2"/>
                </a:solidFill>
                <a:latin typeface="楷体" panose="02010609060101010101" pitchFamily="49" charset="-122"/>
                <a:ea typeface="楷体" panose="02010609060101010101" pitchFamily="49" charset="-122"/>
              </a:rPr>
              <a:t>中国毛泽东的实践（</a:t>
            </a:r>
            <a:r>
              <a:rPr lang="en-US" altLang="zh-CN" b="1" dirty="0">
                <a:solidFill>
                  <a:schemeClr val="tx2"/>
                </a:solidFill>
                <a:latin typeface="楷体" panose="02010609060101010101" pitchFamily="49" charset="-122"/>
                <a:ea typeface="楷体" panose="02010609060101010101" pitchFamily="49" charset="-122"/>
              </a:rPr>
              <a:t>1949</a:t>
            </a:r>
            <a:r>
              <a:rPr lang="zh-CN" altLang="en-US" b="1" dirty="0">
                <a:solidFill>
                  <a:schemeClr val="tx2"/>
                </a:solidFill>
                <a:latin typeface="楷体" panose="02010609060101010101" pitchFamily="49" charset="-122"/>
                <a:ea typeface="楷体" panose="02010609060101010101" pitchFamily="49" charset="-122"/>
              </a:rPr>
              <a:t>）</a:t>
            </a:r>
            <a:endParaRPr lang="en-US" altLang="zh-CN" b="1" dirty="0">
              <a:solidFill>
                <a:schemeClr val="tx2"/>
              </a:solidFill>
              <a:latin typeface="楷体" panose="02010609060101010101" pitchFamily="49" charset="-122"/>
              <a:ea typeface="楷体" panose="02010609060101010101" pitchFamily="49" charset="-122"/>
            </a:endParaRPr>
          </a:p>
          <a:p>
            <a:pPr marL="0" indent="0" eaLnBrk="1" fontAlgn="auto" hangingPunct="1">
              <a:spcAft>
                <a:spcPts val="0"/>
              </a:spcAft>
              <a:buFont typeface="Wingdings 2" panose="05020102010507070707" pitchFamily="18" charset="2"/>
              <a:buNone/>
              <a:defRPr/>
            </a:pPr>
            <a:r>
              <a:rPr lang="en-US" altLang="zh-CN" b="1" dirty="0">
                <a:solidFill>
                  <a:srgbClr val="FF0000"/>
                </a:solidFill>
                <a:latin typeface="楷体" panose="02010609060101010101" pitchFamily="49" charset="-122"/>
                <a:ea typeface="楷体" panose="02010609060101010101" pitchFamily="49" charset="-122"/>
              </a:rPr>
              <a:t>★</a:t>
            </a:r>
            <a:r>
              <a:rPr lang="zh-CN" altLang="en-US" b="1" dirty="0">
                <a:solidFill>
                  <a:schemeClr val="tx2"/>
                </a:solidFill>
                <a:latin typeface="楷体" panose="02010609060101010101" pitchFamily="49" charset="-122"/>
                <a:ea typeface="楷体" panose="02010609060101010101" pitchFamily="49" charset="-122"/>
              </a:rPr>
              <a:t>邓小平的实践（</a:t>
            </a:r>
            <a:r>
              <a:rPr lang="en-US" altLang="zh-CN" b="1" dirty="0">
                <a:solidFill>
                  <a:schemeClr val="tx2"/>
                </a:solidFill>
                <a:latin typeface="楷体" panose="02010609060101010101" pitchFamily="49" charset="-122"/>
                <a:ea typeface="楷体" panose="02010609060101010101" pitchFamily="49" charset="-122"/>
              </a:rPr>
              <a:t>1978</a:t>
            </a:r>
            <a:r>
              <a:rPr lang="zh-CN" altLang="en-US" b="1" dirty="0">
                <a:solidFill>
                  <a:schemeClr val="tx2"/>
                </a:solidFill>
                <a:latin typeface="楷体" panose="02010609060101010101" pitchFamily="49" charset="-122"/>
                <a:ea typeface="楷体" panose="02010609060101010101" pitchFamily="49" charset="-122"/>
              </a:rPr>
              <a:t>）</a:t>
            </a:r>
            <a:endParaRPr lang="en-US" altLang="zh-CN" b="1" dirty="0">
              <a:solidFill>
                <a:schemeClr val="tx2"/>
              </a:solidFill>
              <a:latin typeface="楷体" panose="02010609060101010101" pitchFamily="49" charset="-122"/>
              <a:ea typeface="楷体" panose="02010609060101010101" pitchFamily="49" charset="-122"/>
            </a:endParaRPr>
          </a:p>
          <a:p>
            <a:pPr marL="0" indent="0" eaLnBrk="1" fontAlgn="auto" hangingPunct="1">
              <a:spcAft>
                <a:spcPts val="0"/>
              </a:spcAft>
              <a:buFont typeface="Wingdings 2" panose="05020102010507070707" pitchFamily="18" charset="2"/>
              <a:buNone/>
              <a:defRPr/>
            </a:pPr>
            <a:r>
              <a:rPr lang="en-US" altLang="zh-CN" b="1" dirty="0">
                <a:solidFill>
                  <a:srgbClr val="FF0000"/>
                </a:solidFill>
                <a:latin typeface="楷体" panose="02010609060101010101" pitchFamily="49" charset="-122"/>
                <a:ea typeface="楷体" panose="02010609060101010101" pitchFamily="49" charset="-122"/>
              </a:rPr>
              <a:t>★</a:t>
            </a:r>
            <a:r>
              <a:rPr lang="zh-CN" altLang="en-US" b="1" dirty="0">
                <a:solidFill>
                  <a:schemeClr val="tx2"/>
                </a:solidFill>
                <a:latin typeface="楷体" panose="02010609060101010101" pitchFamily="49" charset="-122"/>
                <a:ea typeface="楷体" panose="02010609060101010101" pitchFamily="49" charset="-122"/>
              </a:rPr>
              <a:t>习近平的实践（</a:t>
            </a:r>
            <a:r>
              <a:rPr lang="en-US" altLang="zh-CN" b="1" dirty="0">
                <a:solidFill>
                  <a:schemeClr val="tx2"/>
                </a:solidFill>
                <a:latin typeface="楷体" panose="02010609060101010101" pitchFamily="49" charset="-122"/>
                <a:ea typeface="楷体" panose="02010609060101010101" pitchFamily="49" charset="-122"/>
              </a:rPr>
              <a:t>2012</a:t>
            </a:r>
            <a:r>
              <a:rPr lang="zh-CN" altLang="en-US" b="1" dirty="0">
                <a:solidFill>
                  <a:schemeClr val="tx2"/>
                </a:solidFill>
                <a:latin typeface="楷体" panose="02010609060101010101" pitchFamily="49" charset="-122"/>
                <a:ea typeface="楷体" panose="02010609060101010101" pitchFamily="49" charset="-122"/>
              </a:rPr>
              <a:t>）</a:t>
            </a:r>
            <a:endParaRPr lang="en-US" altLang="zh-CN" b="1" dirty="0">
              <a:solidFill>
                <a:schemeClr val="tx2"/>
              </a:solidFill>
              <a:latin typeface="楷体" panose="02010609060101010101" pitchFamily="49" charset="-122"/>
              <a:ea typeface="楷体" panose="02010609060101010101" pitchFamily="49" charset="-122"/>
            </a:endParaRPr>
          </a:p>
          <a:p>
            <a:pPr eaLnBrk="1" fontAlgn="auto" hangingPunct="1">
              <a:spcAft>
                <a:spcPts val="0"/>
              </a:spcAft>
              <a:defRPr/>
            </a:pPr>
            <a:endParaRPr lang="zh-CN" altLang="en-US" dirty="0">
              <a:solidFill>
                <a:schemeClr val="tx1">
                  <a:lumMod val="75000"/>
                  <a:lumOff val="25000"/>
                </a:schemeClr>
              </a:solidFill>
            </a:endParaRP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图片 2" descr="图片包含 人员, 文字, 男士, 室内&#10;&#10;已生成极高可信度的说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4963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0D645437-9674-1345-8038-0FEC9A6774DE}"/>
              </a:ext>
            </a:extLst>
          </p:cNvPr>
          <p:cNvSpPr/>
          <p:nvPr/>
        </p:nvSpPr>
        <p:spPr>
          <a:xfrm>
            <a:off x="9124544" y="739302"/>
            <a:ext cx="2694561" cy="1167319"/>
          </a:xfrm>
          <a:prstGeom prst="rect">
            <a:avLst/>
          </a:prstGeom>
          <a:noFill/>
          <a:ln w="63500" cap="flat" cmpd="sng">
            <a:solidFill>
              <a:schemeClr val="accent1"/>
            </a:solidFill>
            <a:miter lim="800000"/>
          </a:ln>
        </p:spPr>
        <p:txBody>
          <a:bodyPr rtlCol="0" anchor="ctr"/>
          <a:lstStyle/>
          <a:p>
            <a:pPr algn="ctr"/>
            <a:r>
              <a:rPr kumimoji="1" lang="zh-CN" altLang="en-US" sz="2800" b="1" dirty="0">
                <a:solidFill>
                  <a:srgbClr val="C00000"/>
                </a:solidFill>
                <a:latin typeface="Arail" charset="0"/>
                <a:ea typeface="Arail" charset="0"/>
                <a:cs typeface="Arail" charset="0"/>
              </a:rPr>
              <a:t>一化三改造</a:t>
            </a:r>
          </a:p>
        </p:txBody>
      </p:sp>
      <p:sp>
        <p:nvSpPr>
          <p:cNvPr id="4" name="矩形 3">
            <a:extLst>
              <a:ext uri="{FF2B5EF4-FFF2-40B4-BE49-F238E27FC236}">
                <a16:creationId xmlns:a16="http://schemas.microsoft.com/office/drawing/2014/main" id="{81B2F129-A775-874A-9BAE-2903D0675B67}"/>
              </a:ext>
            </a:extLst>
          </p:cNvPr>
          <p:cNvSpPr/>
          <p:nvPr/>
        </p:nvSpPr>
        <p:spPr>
          <a:xfrm>
            <a:off x="603114" y="5710136"/>
            <a:ext cx="10797703" cy="870558"/>
          </a:xfrm>
          <a:prstGeom prst="rect">
            <a:avLst/>
          </a:prstGeom>
          <a:noFill/>
          <a:ln w="63500" cap="flat" cmpd="sng">
            <a:solidFill>
              <a:schemeClr val="accent1"/>
            </a:solidFill>
            <a:miter lim="800000"/>
          </a:ln>
        </p:spPr>
        <p:txBody>
          <a:bodyPr rtlCol="0" anchor="ctr"/>
          <a:lstStyle/>
          <a:p>
            <a:pPr algn="ctr"/>
            <a:r>
              <a:rPr kumimoji="1" lang="zh-CN" altLang="en-US" sz="2400" b="1" dirty="0">
                <a:solidFill>
                  <a:srgbClr val="C00000"/>
                </a:solidFill>
                <a:latin typeface="Arail" charset="0"/>
                <a:ea typeface="Arail" charset="0"/>
                <a:cs typeface="Arail" charset="0"/>
              </a:rPr>
              <a:t>“人民公社是金桥，共产主义是天堂；走过金桥、进入天堂”。</a:t>
            </a: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图片 2" descr="图片包含 文字, 报纸, 书籍&#10;&#10;已生成高可信度的说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58774" cy="688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1EA243E6-864B-154A-9606-41F62F664FCB}"/>
              </a:ext>
            </a:extLst>
          </p:cNvPr>
          <p:cNvSpPr/>
          <p:nvPr/>
        </p:nvSpPr>
        <p:spPr>
          <a:xfrm>
            <a:off x="7373565" y="180603"/>
            <a:ext cx="3628418" cy="1177047"/>
          </a:xfrm>
          <a:prstGeom prst="rect">
            <a:avLst/>
          </a:prstGeom>
          <a:noFill/>
          <a:ln w="63500" cap="flat" cmpd="sng">
            <a:solidFill>
              <a:schemeClr val="accent1"/>
            </a:solidFill>
            <a:miter lim="800000"/>
          </a:ln>
        </p:spPr>
        <p:txBody>
          <a:bodyPr rtlCol="0" anchor="ctr"/>
          <a:lstStyle/>
          <a:p>
            <a:pPr algn="ctr"/>
            <a:r>
              <a:rPr kumimoji="1" lang="zh-CN" altLang="en-US" sz="2800" b="1" dirty="0">
                <a:solidFill>
                  <a:srgbClr val="C00000"/>
                </a:solidFill>
                <a:latin typeface="Arail" charset="0"/>
                <a:ea typeface="Arail" charset="0"/>
                <a:cs typeface="Arail" charset="0"/>
              </a:rPr>
              <a:t>“贫穷不是社会主义”</a:t>
            </a:r>
          </a:p>
        </p:txBody>
      </p:sp>
      <p:pic>
        <p:nvPicPr>
          <p:cNvPr id="5" name="图片 4">
            <a:extLst>
              <a:ext uri="{FF2B5EF4-FFF2-40B4-BE49-F238E27FC236}">
                <a16:creationId xmlns:a16="http://schemas.microsoft.com/office/drawing/2014/main" id="{7C734AFC-9A68-304C-B9E4-3793A9679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8774" y="1357650"/>
            <a:ext cx="2739078" cy="3653930"/>
          </a:xfrm>
          <a:prstGeom prst="rect">
            <a:avLst/>
          </a:prstGeom>
        </p:spPr>
      </p:pic>
      <p:pic>
        <p:nvPicPr>
          <p:cNvPr id="7" name="图片 6">
            <a:extLst>
              <a:ext uri="{FF2B5EF4-FFF2-40B4-BE49-F238E27FC236}">
                <a16:creationId xmlns:a16="http://schemas.microsoft.com/office/drawing/2014/main" id="{83C1A4EB-648C-CD4A-8A8A-86F5A9AAC8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3001" y="3989691"/>
            <a:ext cx="3754331" cy="2868309"/>
          </a:xfrm>
          <a:prstGeom prst="rect">
            <a:avLst/>
          </a:prstGeom>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标题 1"/>
          <p:cNvSpPr>
            <a:spLocks noGrp="1" noChangeArrowheads="1"/>
          </p:cNvSpPr>
          <p:nvPr>
            <p:ph type="title"/>
          </p:nvPr>
        </p:nvSpPr>
        <p:spPr/>
        <p:txBody>
          <a:bodyPr/>
          <a:lstStyle/>
          <a:p>
            <a:pPr eaLnBrk="1" hangingPunct="1"/>
            <a:r>
              <a:rPr lang="zh-CN" altLang="en-US">
                <a:solidFill>
                  <a:srgbClr val="C00000"/>
                </a:solidFill>
              </a:rPr>
              <a:t>七大理论</a:t>
            </a:r>
            <a:r>
              <a:rPr lang="en-US" altLang="zh-CN"/>
              <a:t>——</a:t>
            </a:r>
            <a:r>
              <a:rPr lang="zh-CN" altLang="en-US"/>
              <a:t>中国特色社会主义经济理论</a:t>
            </a:r>
          </a:p>
        </p:txBody>
      </p:sp>
      <p:sp>
        <p:nvSpPr>
          <p:cNvPr id="37890" name="内容占位符 2"/>
          <p:cNvSpPr>
            <a:spLocks noGrp="1" noChangeArrowheads="1"/>
          </p:cNvSpPr>
          <p:nvPr>
            <p:ph idx="1"/>
          </p:nvPr>
        </p:nvSpPr>
        <p:spPr>
          <a:xfrm>
            <a:off x="1608138" y="1998663"/>
            <a:ext cx="9745662" cy="4178300"/>
          </a:xfrm>
        </p:spPr>
        <p:txBody>
          <a:bodyPr/>
          <a:lstStyle/>
          <a:p>
            <a:pPr marL="0" indent="0" eaLnBrk="1" hangingPunct="1">
              <a:buFont typeface="Arial" panose="020B0604020202090204" pitchFamily="34" charset="0"/>
              <a:buNone/>
            </a:pPr>
            <a:r>
              <a:rPr lang="en-US" altLang="zh-CN" b="1" dirty="0">
                <a:solidFill>
                  <a:srgbClr val="FF0000"/>
                </a:solidFill>
                <a:latin typeface="楷体" panose="02010609060101010101" pitchFamily="49" charset="-122"/>
                <a:ea typeface="楷体" panose="02010609060101010101" pitchFamily="49" charset="-122"/>
              </a:rPr>
              <a:t>★ </a:t>
            </a:r>
            <a:r>
              <a:rPr lang="en-US" altLang="zh-CN" b="1" dirty="0"/>
              <a:t>1.</a:t>
            </a:r>
            <a:r>
              <a:rPr lang="zh-CN" altLang="en-US" b="1" dirty="0">
                <a:hlinkClick r:id="" action="ppaction://hlinkshowjump?jump=nextslide"/>
              </a:rPr>
              <a:t>社会主义初级阶段理论</a:t>
            </a:r>
            <a:endParaRPr lang="en-US" altLang="zh-CN" b="1" dirty="0"/>
          </a:p>
          <a:p>
            <a:pPr marL="0" indent="0" eaLnBrk="1" hangingPunct="1">
              <a:buFont typeface="Arial" panose="020B0604020202090204" pitchFamily="34" charset="0"/>
              <a:buNone/>
            </a:pPr>
            <a:endParaRPr lang="en-US" altLang="zh-CN" b="1" dirty="0"/>
          </a:p>
          <a:p>
            <a:pPr marL="0" indent="0" eaLnBrk="1" hangingPunct="1">
              <a:buFont typeface="Arial" panose="020B0604020202090204" pitchFamily="34" charset="0"/>
              <a:buNone/>
            </a:pPr>
            <a:r>
              <a:rPr lang="en-US" altLang="zh-CN" b="1" dirty="0">
                <a:solidFill>
                  <a:srgbClr val="FF0000"/>
                </a:solidFill>
                <a:latin typeface="楷体" panose="02010609060101010101" pitchFamily="49" charset="-122"/>
                <a:ea typeface="楷体" panose="02010609060101010101" pitchFamily="49" charset="-122"/>
              </a:rPr>
              <a:t>★ </a:t>
            </a:r>
            <a:r>
              <a:rPr lang="en-US" altLang="zh-CN" b="1" dirty="0"/>
              <a:t>2.</a:t>
            </a:r>
            <a:r>
              <a:rPr lang="zh-CN" altLang="en-US" b="1" dirty="0"/>
              <a:t>社会主义本质理论</a:t>
            </a:r>
            <a:endParaRPr lang="en-US" altLang="zh-CN" b="1" dirty="0"/>
          </a:p>
          <a:p>
            <a:pPr marL="0" indent="0" eaLnBrk="1" hangingPunct="1">
              <a:buFont typeface="Arial" panose="020B0604020202090204" pitchFamily="34" charset="0"/>
              <a:buNone/>
            </a:pPr>
            <a:r>
              <a:rPr lang="en-US" altLang="zh-CN" b="1" dirty="0"/>
              <a:t>      </a:t>
            </a:r>
            <a:r>
              <a:rPr lang="zh-CN" altLang="en-US" sz="2000" dirty="0"/>
              <a:t> </a:t>
            </a:r>
            <a:r>
              <a:rPr lang="zh-CN" altLang="en-US" dirty="0"/>
              <a:t>“社会主义的本质，就是解放生产力，发展生产力，</a:t>
            </a:r>
            <a:r>
              <a:rPr lang="zh-CN" altLang="en-US" dirty="0">
                <a:solidFill>
                  <a:srgbClr val="7030A0"/>
                </a:solidFill>
              </a:rPr>
              <a:t>消灭剥削</a:t>
            </a:r>
            <a:r>
              <a:rPr lang="zh-CN" altLang="en-US" dirty="0"/>
              <a:t>，消除两极分化，最终达到</a:t>
            </a:r>
            <a:r>
              <a:rPr lang="zh-CN" altLang="en-US" dirty="0">
                <a:solidFill>
                  <a:srgbClr val="FF0000"/>
                </a:solidFill>
              </a:rPr>
              <a:t>共同富裕</a:t>
            </a:r>
            <a:r>
              <a:rPr lang="zh-CN" altLang="en-US" dirty="0"/>
              <a:t>。就是要对大家讲这个道理。”</a:t>
            </a:r>
            <a:endParaRPr lang="en-US" altLang="zh-CN" dirty="0"/>
          </a:p>
          <a:p>
            <a:pPr marL="0" indent="0" eaLnBrk="1" hangingPunct="1">
              <a:buFont typeface="Arial" panose="020B0604020202090204" pitchFamily="34" charset="0"/>
              <a:buNone/>
            </a:pPr>
            <a:r>
              <a:rPr lang="en-US" altLang="zh-CN" dirty="0"/>
              <a:t>                                                                                 ——</a:t>
            </a:r>
            <a:r>
              <a:rPr lang="zh-CN" altLang="en-US" dirty="0"/>
              <a:t>邓小平 </a:t>
            </a:r>
            <a:endParaRPr lang="en-US" altLang="zh-CN" b="1" dirty="0"/>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社会主义初级阶段的例证</a:t>
            </a:r>
            <a:r>
              <a:rPr kumimoji="1" lang="en-US" altLang="zh-CN" dirty="0"/>
              <a:t>——</a:t>
            </a:r>
            <a:r>
              <a:rPr kumimoji="1" lang="zh-CN" altLang="en-US" dirty="0"/>
              <a:t>人均</a:t>
            </a:r>
            <a:r>
              <a:rPr kumimoji="1" lang="en-US" altLang="zh-CN" dirty="0"/>
              <a:t>GDP</a:t>
            </a:r>
            <a:endParaRPr kumimoji="1" lang="zh-CN" altLang="en-US" dirty="0"/>
          </a:p>
        </p:txBody>
      </p:sp>
      <p:graphicFrame>
        <p:nvGraphicFramePr>
          <p:cNvPr id="4" name="表格 4"/>
          <p:cNvGraphicFramePr>
            <a:graphicFrameLocks noGrp="1"/>
          </p:cNvGraphicFramePr>
          <p:nvPr>
            <p:ph idx="1"/>
          </p:nvPr>
        </p:nvGraphicFramePr>
        <p:xfrm>
          <a:off x="1" y="1837298"/>
          <a:ext cx="5639827" cy="4079240"/>
        </p:xfrm>
        <a:graphic>
          <a:graphicData uri="http://schemas.openxmlformats.org/drawingml/2006/table">
            <a:tbl>
              <a:tblPr firstRow="1" bandRow="1">
                <a:tableStyleId>{5C22544A-7EE6-4342-B048-85BDC9FD1C3A}</a:tableStyleId>
              </a:tblPr>
              <a:tblGrid>
                <a:gridCol w="893015">
                  <a:extLst>
                    <a:ext uri="{9D8B030D-6E8A-4147-A177-3AD203B41FA5}">
                      <a16:colId xmlns:a16="http://schemas.microsoft.com/office/drawing/2014/main" val="20000"/>
                    </a:ext>
                  </a:extLst>
                </a:gridCol>
                <a:gridCol w="1748118">
                  <a:extLst>
                    <a:ext uri="{9D8B030D-6E8A-4147-A177-3AD203B41FA5}">
                      <a16:colId xmlns:a16="http://schemas.microsoft.com/office/drawing/2014/main" val="20001"/>
                    </a:ext>
                  </a:extLst>
                </a:gridCol>
                <a:gridCol w="2998694">
                  <a:extLst>
                    <a:ext uri="{9D8B030D-6E8A-4147-A177-3AD203B41FA5}">
                      <a16:colId xmlns:a16="http://schemas.microsoft.com/office/drawing/2014/main" val="20002"/>
                    </a:ext>
                  </a:extLst>
                </a:gridCol>
              </a:tblGrid>
              <a:tr h="370840">
                <a:tc>
                  <a:txBody>
                    <a:bodyPr/>
                    <a:lstStyle/>
                    <a:p>
                      <a:r>
                        <a:rPr lang="zh-CN" altLang="en-US" dirty="0"/>
                        <a:t>排名</a:t>
                      </a:r>
                    </a:p>
                  </a:txBody>
                  <a:tcPr/>
                </a:tc>
                <a:tc>
                  <a:txBody>
                    <a:bodyPr/>
                    <a:lstStyle/>
                    <a:p>
                      <a:r>
                        <a:rPr lang="zh-CN" altLang="en-US" dirty="0"/>
                        <a:t>国家</a:t>
                      </a:r>
                      <a:r>
                        <a:rPr lang="en-US" altLang="zh-CN" dirty="0"/>
                        <a:t>/</a:t>
                      </a:r>
                      <a:r>
                        <a:rPr lang="zh-CN" altLang="en-US" dirty="0"/>
                        <a:t>地区</a:t>
                      </a:r>
                    </a:p>
                  </a:txBody>
                  <a:tcPr/>
                </a:tc>
                <a:tc>
                  <a:txBody>
                    <a:bodyPr/>
                    <a:lstStyle/>
                    <a:p>
                      <a:r>
                        <a:rPr lang="zh-CN" altLang="en-US" dirty="0"/>
                        <a:t>人均</a:t>
                      </a:r>
                      <a:r>
                        <a:rPr lang="en-US" altLang="zh-CN" dirty="0"/>
                        <a:t>GDP</a:t>
                      </a:r>
                      <a:r>
                        <a:rPr lang="zh-CN" altLang="en-US" dirty="0"/>
                        <a:t>（美元）</a:t>
                      </a:r>
                      <a:r>
                        <a:rPr lang="en-US" altLang="zh-CN" dirty="0"/>
                        <a:t>-</a:t>
                      </a:r>
                      <a:r>
                        <a:rPr lang="zh-CN" altLang="en-US" dirty="0"/>
                        <a:t>年份</a:t>
                      </a:r>
                    </a:p>
                  </a:txBody>
                  <a:tcPr/>
                </a:tc>
                <a:extLst>
                  <a:ext uri="{0D108BD9-81ED-4DB2-BD59-A6C34878D82A}">
                    <a16:rowId xmlns:a16="http://schemas.microsoft.com/office/drawing/2014/main" val="10000"/>
                  </a:ext>
                </a:extLst>
              </a:tr>
              <a:tr h="370840">
                <a:tc>
                  <a:txBody>
                    <a:bodyPr/>
                    <a:lstStyle/>
                    <a:p>
                      <a:r>
                        <a:rPr lang="en-US" altLang="zh-CN" dirty="0"/>
                        <a:t>1</a:t>
                      </a:r>
                      <a:endParaRPr lang="zh-CN" altLang="en-US" dirty="0"/>
                    </a:p>
                  </a:txBody>
                  <a:tcPr/>
                </a:tc>
                <a:tc>
                  <a:txBody>
                    <a:bodyPr/>
                    <a:lstStyle/>
                    <a:p>
                      <a:r>
                        <a:rPr lang="zh-CN" altLang="en-US" dirty="0"/>
                        <a:t>摩纳哥</a:t>
                      </a:r>
                    </a:p>
                  </a:txBody>
                  <a:tcPr/>
                </a:tc>
                <a:tc>
                  <a:txBody>
                    <a:bodyPr/>
                    <a:lstStyle/>
                    <a:p>
                      <a:r>
                        <a:rPr lang="zh-CN" altLang="en-US" dirty="0"/>
                        <a:t> </a:t>
                      </a:r>
                      <a:r>
                        <a:rPr lang="en-US" altLang="zh-CN" dirty="0"/>
                        <a:t>18.58</a:t>
                      </a:r>
                      <a:r>
                        <a:rPr lang="zh-CN" altLang="en-US" dirty="0"/>
                        <a:t>万</a:t>
                      </a:r>
                      <a:r>
                        <a:rPr lang="en-US" altLang="zh-CN" dirty="0"/>
                        <a:t>——2018</a:t>
                      </a:r>
                      <a:r>
                        <a:rPr lang="zh-CN" altLang="en-US" dirty="0"/>
                        <a:t>年</a:t>
                      </a:r>
                    </a:p>
                  </a:txBody>
                  <a:tcPr/>
                </a:tc>
                <a:extLst>
                  <a:ext uri="{0D108BD9-81ED-4DB2-BD59-A6C34878D82A}">
                    <a16:rowId xmlns:a16="http://schemas.microsoft.com/office/drawing/2014/main" val="10001"/>
                  </a:ext>
                </a:extLst>
              </a:tr>
              <a:tr h="370840">
                <a:tc>
                  <a:txBody>
                    <a:bodyPr/>
                    <a:lstStyle/>
                    <a:p>
                      <a:r>
                        <a:rPr lang="en-US" altLang="zh-CN" dirty="0"/>
                        <a:t>2</a:t>
                      </a:r>
                      <a:endParaRPr lang="zh-CN" altLang="en-US" dirty="0"/>
                    </a:p>
                  </a:txBody>
                  <a:tcPr/>
                </a:tc>
                <a:tc>
                  <a:txBody>
                    <a:bodyPr/>
                    <a:lstStyle/>
                    <a:p>
                      <a:r>
                        <a:rPr lang="zh-CN" altLang="en-US" dirty="0"/>
                        <a:t>列支敦士登</a:t>
                      </a:r>
                    </a:p>
                  </a:txBody>
                  <a:tcPr/>
                </a:tc>
                <a:tc>
                  <a:txBody>
                    <a:bodyPr/>
                    <a:lstStyle/>
                    <a:p>
                      <a:r>
                        <a:rPr lang="en-US" altLang="zh-CN" dirty="0"/>
                        <a:t>17.34</a:t>
                      </a:r>
                      <a:r>
                        <a:rPr lang="zh-CN" altLang="en-US" dirty="0"/>
                        <a:t>万</a:t>
                      </a:r>
                      <a:r>
                        <a:rPr lang="en-US" altLang="zh-CN" dirty="0"/>
                        <a:t>——2017</a:t>
                      </a:r>
                      <a:r>
                        <a:rPr lang="zh-CN" altLang="en-US" dirty="0"/>
                        <a:t>年</a:t>
                      </a:r>
                    </a:p>
                  </a:txBody>
                  <a:tcPr/>
                </a:tc>
                <a:extLst>
                  <a:ext uri="{0D108BD9-81ED-4DB2-BD59-A6C34878D82A}">
                    <a16:rowId xmlns:a16="http://schemas.microsoft.com/office/drawing/2014/main" val="10002"/>
                  </a:ext>
                </a:extLst>
              </a:tr>
              <a:tr h="370840">
                <a:tc>
                  <a:txBody>
                    <a:bodyPr/>
                    <a:lstStyle/>
                    <a:p>
                      <a:r>
                        <a:rPr lang="en-US" altLang="zh-CN" dirty="0"/>
                        <a:t>3</a:t>
                      </a:r>
                      <a:endParaRPr lang="zh-CN" altLang="en-US" dirty="0"/>
                    </a:p>
                  </a:txBody>
                  <a:tcPr/>
                </a:tc>
                <a:tc>
                  <a:txBody>
                    <a:bodyPr/>
                    <a:lstStyle/>
                    <a:p>
                      <a:r>
                        <a:rPr lang="zh-CN" altLang="en-US" dirty="0"/>
                        <a:t>卢森堡</a:t>
                      </a:r>
                    </a:p>
                  </a:txBody>
                  <a:tcPr/>
                </a:tc>
                <a:tc>
                  <a:txBody>
                    <a:bodyPr/>
                    <a:lstStyle/>
                    <a:p>
                      <a:r>
                        <a:rPr lang="en-US" altLang="zh-CN" dirty="0"/>
                        <a:t>11.47</a:t>
                      </a:r>
                      <a:r>
                        <a:rPr lang="zh-CN" altLang="en-US" dirty="0"/>
                        <a:t>万</a:t>
                      </a:r>
                      <a:r>
                        <a:rPr lang="en-US" altLang="zh-CN" dirty="0"/>
                        <a:t>——2019</a:t>
                      </a:r>
                      <a:r>
                        <a:rPr lang="zh-CN" altLang="en-US" dirty="0"/>
                        <a:t>年</a:t>
                      </a:r>
                    </a:p>
                  </a:txBody>
                  <a:tcPr/>
                </a:tc>
                <a:extLst>
                  <a:ext uri="{0D108BD9-81ED-4DB2-BD59-A6C34878D82A}">
                    <a16:rowId xmlns:a16="http://schemas.microsoft.com/office/drawing/2014/main" val="10003"/>
                  </a:ext>
                </a:extLst>
              </a:tr>
              <a:tr h="370840">
                <a:tc>
                  <a:txBody>
                    <a:bodyPr/>
                    <a:lstStyle/>
                    <a:p>
                      <a:r>
                        <a:rPr lang="en-US" altLang="zh-CN" dirty="0"/>
                        <a:t>5</a:t>
                      </a:r>
                      <a:endParaRPr lang="zh-CN" altLang="en-US" dirty="0"/>
                    </a:p>
                  </a:txBody>
                  <a:tcPr/>
                </a:tc>
                <a:tc>
                  <a:txBody>
                    <a:bodyPr/>
                    <a:lstStyle/>
                    <a:p>
                      <a:r>
                        <a:rPr lang="zh-CN" altLang="en-US" dirty="0"/>
                        <a:t>澳门</a:t>
                      </a:r>
                    </a:p>
                  </a:txBody>
                  <a:tcPr/>
                </a:tc>
                <a:tc>
                  <a:txBody>
                    <a:bodyPr/>
                    <a:lstStyle/>
                    <a:p>
                      <a:r>
                        <a:rPr lang="en-US" altLang="zh-CN" dirty="0"/>
                        <a:t>8.41</a:t>
                      </a:r>
                      <a:r>
                        <a:rPr lang="zh-CN" altLang="en-US" dirty="0"/>
                        <a:t>万</a:t>
                      </a:r>
                      <a:r>
                        <a:rPr lang="en-US" altLang="zh-CN" dirty="0"/>
                        <a:t>——2019</a:t>
                      </a:r>
                      <a:r>
                        <a:rPr lang="zh-CN" altLang="en-US" dirty="0"/>
                        <a:t>年</a:t>
                      </a:r>
                    </a:p>
                  </a:txBody>
                  <a:tcPr/>
                </a:tc>
                <a:extLst>
                  <a:ext uri="{0D108BD9-81ED-4DB2-BD59-A6C34878D82A}">
                    <a16:rowId xmlns:a16="http://schemas.microsoft.com/office/drawing/2014/main" val="10004"/>
                  </a:ext>
                </a:extLst>
              </a:tr>
              <a:tr h="370840">
                <a:tc>
                  <a:txBody>
                    <a:bodyPr/>
                    <a:lstStyle/>
                    <a:p>
                      <a:r>
                        <a:rPr lang="en-US" altLang="zh-CN" dirty="0"/>
                        <a:t>6</a:t>
                      </a:r>
                      <a:endParaRPr lang="zh-CN" altLang="en-US" dirty="0"/>
                    </a:p>
                  </a:txBody>
                  <a:tcPr/>
                </a:tc>
                <a:tc>
                  <a:txBody>
                    <a:bodyPr/>
                    <a:lstStyle/>
                    <a:p>
                      <a:r>
                        <a:rPr lang="zh-CN" altLang="en-US" dirty="0"/>
                        <a:t>瑞士</a:t>
                      </a:r>
                    </a:p>
                  </a:txBody>
                  <a:tcPr/>
                </a:tc>
                <a:tc>
                  <a:txBody>
                    <a:bodyPr/>
                    <a:lstStyle/>
                    <a:p>
                      <a:r>
                        <a:rPr lang="en-US" altLang="zh-CN" dirty="0"/>
                        <a:t>8.2</a:t>
                      </a:r>
                      <a:r>
                        <a:rPr lang="zh-CN" altLang="en-US" dirty="0"/>
                        <a:t>万</a:t>
                      </a:r>
                      <a:r>
                        <a:rPr lang="en-US" altLang="zh-CN" dirty="0"/>
                        <a:t>——2019</a:t>
                      </a:r>
                      <a:r>
                        <a:rPr lang="zh-CN" altLang="en-US" dirty="0"/>
                        <a:t>年</a:t>
                      </a:r>
                    </a:p>
                  </a:txBody>
                  <a:tcPr/>
                </a:tc>
                <a:extLst>
                  <a:ext uri="{0D108BD9-81ED-4DB2-BD59-A6C34878D82A}">
                    <a16:rowId xmlns:a16="http://schemas.microsoft.com/office/drawing/2014/main" val="10005"/>
                  </a:ext>
                </a:extLst>
              </a:tr>
              <a:tr h="370840">
                <a:tc>
                  <a:txBody>
                    <a:bodyPr/>
                    <a:lstStyle/>
                    <a:p>
                      <a:r>
                        <a:rPr lang="en-US" altLang="zh-CN" dirty="0"/>
                        <a:t>11</a:t>
                      </a:r>
                      <a:endParaRPr lang="zh-CN" altLang="en-US" dirty="0"/>
                    </a:p>
                  </a:txBody>
                  <a:tcPr/>
                </a:tc>
                <a:tc>
                  <a:txBody>
                    <a:bodyPr/>
                    <a:lstStyle/>
                    <a:p>
                      <a:r>
                        <a:rPr lang="zh-CN" altLang="en-US" dirty="0"/>
                        <a:t>美国</a:t>
                      </a:r>
                    </a:p>
                  </a:txBody>
                  <a:tcPr/>
                </a:tc>
                <a:tc>
                  <a:txBody>
                    <a:bodyPr/>
                    <a:lstStyle/>
                    <a:p>
                      <a:r>
                        <a:rPr lang="en-US" altLang="zh-CN" dirty="0"/>
                        <a:t>6.53</a:t>
                      </a:r>
                      <a:r>
                        <a:rPr lang="zh-CN" altLang="en-US" dirty="0"/>
                        <a:t>万</a:t>
                      </a:r>
                      <a:r>
                        <a:rPr lang="en-US" altLang="zh-CN" dirty="0"/>
                        <a:t>——2019</a:t>
                      </a:r>
                      <a:r>
                        <a:rPr lang="zh-CN" altLang="en-US" dirty="0"/>
                        <a:t>年</a:t>
                      </a:r>
                    </a:p>
                  </a:txBody>
                  <a:tcPr/>
                </a:tc>
                <a:extLst>
                  <a:ext uri="{0D108BD9-81ED-4DB2-BD59-A6C34878D82A}">
                    <a16:rowId xmlns:a16="http://schemas.microsoft.com/office/drawing/2014/main" val="10006"/>
                  </a:ext>
                </a:extLst>
              </a:tr>
              <a:tr h="370840">
                <a:tc>
                  <a:txBody>
                    <a:bodyPr/>
                    <a:lstStyle/>
                    <a:p>
                      <a:r>
                        <a:rPr lang="en-US" altLang="zh-CN" dirty="0"/>
                        <a:t>12</a:t>
                      </a:r>
                      <a:endParaRPr lang="zh-CN" altLang="en-US" dirty="0"/>
                    </a:p>
                  </a:txBody>
                  <a:tcPr/>
                </a:tc>
                <a:tc>
                  <a:txBody>
                    <a:bodyPr/>
                    <a:lstStyle/>
                    <a:p>
                      <a:r>
                        <a:rPr lang="zh-CN" altLang="en-US" dirty="0"/>
                        <a:t>新加坡</a:t>
                      </a:r>
                    </a:p>
                  </a:txBody>
                  <a:tcPr/>
                </a:tc>
                <a:tc>
                  <a:txBody>
                    <a:bodyPr/>
                    <a:lstStyle/>
                    <a:p>
                      <a:r>
                        <a:rPr lang="en-US" altLang="zh-CN" dirty="0"/>
                        <a:t>6.52</a:t>
                      </a:r>
                      <a:r>
                        <a:rPr lang="zh-CN" altLang="en-US" dirty="0"/>
                        <a:t>万</a:t>
                      </a:r>
                      <a:r>
                        <a:rPr lang="en-US" altLang="zh-CN" dirty="0"/>
                        <a:t>——2019</a:t>
                      </a:r>
                      <a:r>
                        <a:rPr lang="zh-CN" altLang="en-US" dirty="0"/>
                        <a:t>年</a:t>
                      </a:r>
                    </a:p>
                  </a:txBody>
                  <a:tcPr/>
                </a:tc>
                <a:extLst>
                  <a:ext uri="{0D108BD9-81ED-4DB2-BD59-A6C34878D82A}">
                    <a16:rowId xmlns:a16="http://schemas.microsoft.com/office/drawing/2014/main" val="10007"/>
                  </a:ext>
                </a:extLst>
              </a:tr>
              <a:tr h="370840">
                <a:tc>
                  <a:txBody>
                    <a:bodyPr/>
                    <a:lstStyle/>
                    <a:p>
                      <a:r>
                        <a:rPr lang="en-US" altLang="zh-CN" dirty="0"/>
                        <a:t>16</a:t>
                      </a:r>
                      <a:endParaRPr lang="zh-CN" altLang="en-US" dirty="0"/>
                    </a:p>
                  </a:txBody>
                  <a:tcPr/>
                </a:tc>
                <a:tc>
                  <a:txBody>
                    <a:bodyPr/>
                    <a:lstStyle/>
                    <a:p>
                      <a:r>
                        <a:rPr lang="zh-CN" altLang="en-US" dirty="0"/>
                        <a:t>澳大利亚</a:t>
                      </a:r>
                    </a:p>
                  </a:txBody>
                  <a:tcPr/>
                </a:tc>
                <a:tc>
                  <a:txBody>
                    <a:bodyPr/>
                    <a:lstStyle/>
                    <a:p>
                      <a:r>
                        <a:rPr lang="en-US" altLang="zh-CN" dirty="0"/>
                        <a:t>5.49</a:t>
                      </a:r>
                      <a:r>
                        <a:rPr lang="zh-CN" altLang="en-US" dirty="0"/>
                        <a:t>万</a:t>
                      </a:r>
                      <a:r>
                        <a:rPr lang="en-US" altLang="zh-CN" dirty="0"/>
                        <a:t>——2019</a:t>
                      </a:r>
                      <a:r>
                        <a:rPr lang="zh-CN" altLang="en-US" dirty="0"/>
                        <a:t>年</a:t>
                      </a:r>
                    </a:p>
                  </a:txBody>
                  <a:tcPr/>
                </a:tc>
                <a:extLst>
                  <a:ext uri="{0D108BD9-81ED-4DB2-BD59-A6C34878D82A}">
                    <a16:rowId xmlns:a16="http://schemas.microsoft.com/office/drawing/2014/main" val="10008"/>
                  </a:ext>
                </a:extLst>
              </a:tr>
              <a:tr h="370840">
                <a:tc>
                  <a:txBody>
                    <a:bodyPr/>
                    <a:lstStyle/>
                    <a:p>
                      <a:r>
                        <a:rPr lang="en-US" altLang="zh-CN" dirty="0"/>
                        <a:t>21</a:t>
                      </a:r>
                      <a:endParaRPr lang="zh-CN" altLang="en-US" dirty="0"/>
                    </a:p>
                  </a:txBody>
                  <a:tcPr/>
                </a:tc>
                <a:tc>
                  <a:txBody>
                    <a:bodyPr/>
                    <a:lstStyle/>
                    <a:p>
                      <a:r>
                        <a:rPr lang="zh-CN" altLang="en-US" dirty="0"/>
                        <a:t>香港</a:t>
                      </a:r>
                    </a:p>
                  </a:txBody>
                  <a:tcPr/>
                </a:tc>
                <a:tc>
                  <a:txBody>
                    <a:bodyPr/>
                    <a:lstStyle/>
                    <a:p>
                      <a:r>
                        <a:rPr lang="en-US" altLang="zh-CN" dirty="0"/>
                        <a:t>4.88</a:t>
                      </a:r>
                      <a:r>
                        <a:rPr lang="zh-CN" altLang="en-US" dirty="0"/>
                        <a:t>万</a:t>
                      </a:r>
                      <a:r>
                        <a:rPr lang="en-US" altLang="zh-CN" dirty="0"/>
                        <a:t>——2019</a:t>
                      </a:r>
                      <a:r>
                        <a:rPr lang="zh-CN" altLang="en-US" dirty="0"/>
                        <a:t>年</a:t>
                      </a:r>
                    </a:p>
                  </a:txBody>
                  <a:tcPr/>
                </a:tc>
                <a:extLst>
                  <a:ext uri="{0D108BD9-81ED-4DB2-BD59-A6C34878D82A}">
                    <a16:rowId xmlns:a16="http://schemas.microsoft.com/office/drawing/2014/main" val="10009"/>
                  </a:ext>
                </a:extLst>
              </a:tr>
              <a:tr h="370840">
                <a:tc>
                  <a:txBody>
                    <a:bodyPr/>
                    <a:lstStyle/>
                    <a:p>
                      <a:r>
                        <a:rPr lang="en-US" altLang="zh-CN" dirty="0"/>
                        <a:t>24</a:t>
                      </a:r>
                      <a:endParaRPr lang="zh-CN" altLang="en-US" dirty="0"/>
                    </a:p>
                  </a:txBody>
                  <a:tcPr/>
                </a:tc>
                <a:tc>
                  <a:txBody>
                    <a:bodyPr/>
                    <a:lstStyle/>
                    <a:p>
                      <a:r>
                        <a:rPr lang="zh-CN" altLang="en-US" dirty="0"/>
                        <a:t>德国</a:t>
                      </a:r>
                    </a:p>
                  </a:txBody>
                  <a:tcPr/>
                </a:tc>
                <a:tc>
                  <a:txBody>
                    <a:bodyPr/>
                    <a:lstStyle/>
                    <a:p>
                      <a:r>
                        <a:rPr lang="en-US" altLang="zh-CN" dirty="0"/>
                        <a:t>4.63</a:t>
                      </a:r>
                      <a:r>
                        <a:rPr lang="zh-CN" altLang="en-US" dirty="0"/>
                        <a:t>万</a:t>
                      </a:r>
                      <a:r>
                        <a:rPr lang="en-US" altLang="zh-CN" dirty="0"/>
                        <a:t>——2019</a:t>
                      </a:r>
                      <a:r>
                        <a:rPr lang="zh-CN" altLang="en-US" dirty="0"/>
                        <a:t>年</a:t>
                      </a:r>
                    </a:p>
                  </a:txBody>
                  <a:tcPr/>
                </a:tc>
                <a:extLst>
                  <a:ext uri="{0D108BD9-81ED-4DB2-BD59-A6C34878D82A}">
                    <a16:rowId xmlns:a16="http://schemas.microsoft.com/office/drawing/2014/main" val="10010"/>
                  </a:ext>
                </a:extLst>
              </a:tr>
            </a:tbl>
          </a:graphicData>
        </a:graphic>
      </p:graphicFrame>
      <p:graphicFrame>
        <p:nvGraphicFramePr>
          <p:cNvPr id="5" name="表格 4"/>
          <p:cNvGraphicFramePr/>
          <p:nvPr/>
        </p:nvGraphicFramePr>
        <p:xfrm>
          <a:off x="6552173" y="1837298"/>
          <a:ext cx="5639827" cy="4079240"/>
        </p:xfrm>
        <a:graphic>
          <a:graphicData uri="http://schemas.openxmlformats.org/drawingml/2006/table">
            <a:tbl>
              <a:tblPr firstRow="1" bandRow="1">
                <a:tableStyleId>{5C22544A-7EE6-4342-B048-85BDC9FD1C3A}</a:tableStyleId>
              </a:tblPr>
              <a:tblGrid>
                <a:gridCol w="893015">
                  <a:extLst>
                    <a:ext uri="{9D8B030D-6E8A-4147-A177-3AD203B41FA5}">
                      <a16:colId xmlns:a16="http://schemas.microsoft.com/office/drawing/2014/main" val="20000"/>
                    </a:ext>
                  </a:extLst>
                </a:gridCol>
                <a:gridCol w="1748118">
                  <a:extLst>
                    <a:ext uri="{9D8B030D-6E8A-4147-A177-3AD203B41FA5}">
                      <a16:colId xmlns:a16="http://schemas.microsoft.com/office/drawing/2014/main" val="20001"/>
                    </a:ext>
                  </a:extLst>
                </a:gridCol>
                <a:gridCol w="2998694">
                  <a:extLst>
                    <a:ext uri="{9D8B030D-6E8A-4147-A177-3AD203B41FA5}">
                      <a16:colId xmlns:a16="http://schemas.microsoft.com/office/drawing/2014/main" val="20002"/>
                    </a:ext>
                  </a:extLst>
                </a:gridCol>
              </a:tblGrid>
              <a:tr h="370840">
                <a:tc>
                  <a:txBody>
                    <a:bodyPr/>
                    <a:lstStyle/>
                    <a:p>
                      <a:r>
                        <a:rPr lang="zh-CN" altLang="en-US" dirty="0"/>
                        <a:t>排名</a:t>
                      </a:r>
                    </a:p>
                  </a:txBody>
                  <a:tcPr/>
                </a:tc>
                <a:tc>
                  <a:txBody>
                    <a:bodyPr/>
                    <a:lstStyle/>
                    <a:p>
                      <a:r>
                        <a:rPr lang="zh-CN" altLang="en-US" dirty="0"/>
                        <a:t>国家</a:t>
                      </a:r>
                      <a:r>
                        <a:rPr lang="en-US" altLang="zh-CN" dirty="0"/>
                        <a:t>/</a:t>
                      </a:r>
                      <a:r>
                        <a:rPr lang="zh-CN" altLang="en-US" dirty="0"/>
                        <a:t>地区</a:t>
                      </a:r>
                    </a:p>
                  </a:txBody>
                  <a:tcPr/>
                </a:tc>
                <a:tc>
                  <a:txBody>
                    <a:bodyPr/>
                    <a:lstStyle/>
                    <a:p>
                      <a:r>
                        <a:rPr lang="zh-CN" altLang="en-US" dirty="0"/>
                        <a:t>人均</a:t>
                      </a:r>
                      <a:r>
                        <a:rPr lang="en-US" altLang="zh-CN" dirty="0"/>
                        <a:t>GDP</a:t>
                      </a:r>
                      <a:r>
                        <a:rPr lang="zh-CN" altLang="en-US" dirty="0"/>
                        <a:t>（美元）</a:t>
                      </a:r>
                      <a:r>
                        <a:rPr lang="en-US" altLang="zh-CN" dirty="0"/>
                        <a:t>-</a:t>
                      </a:r>
                      <a:r>
                        <a:rPr lang="zh-CN" altLang="en-US" dirty="0"/>
                        <a:t>年份</a:t>
                      </a:r>
                    </a:p>
                  </a:txBody>
                  <a:tcPr/>
                </a:tc>
                <a:extLst>
                  <a:ext uri="{0D108BD9-81ED-4DB2-BD59-A6C34878D82A}">
                    <a16:rowId xmlns:a16="http://schemas.microsoft.com/office/drawing/2014/main" val="10000"/>
                  </a:ext>
                </a:extLst>
              </a:tr>
              <a:tr h="370840">
                <a:tc>
                  <a:txBody>
                    <a:bodyPr/>
                    <a:lstStyle/>
                    <a:p>
                      <a:r>
                        <a:rPr lang="en-US" altLang="zh-CN" dirty="0"/>
                        <a:t>25</a:t>
                      </a:r>
                      <a:endParaRPr lang="zh-CN" altLang="en-US" dirty="0"/>
                    </a:p>
                  </a:txBody>
                  <a:tcPr/>
                </a:tc>
                <a:tc>
                  <a:txBody>
                    <a:bodyPr/>
                    <a:lstStyle/>
                    <a:p>
                      <a:r>
                        <a:rPr lang="zh-CN" altLang="en-US" dirty="0"/>
                        <a:t>加拿大</a:t>
                      </a:r>
                    </a:p>
                  </a:txBody>
                  <a:tcPr/>
                </a:tc>
                <a:tc>
                  <a:txBody>
                    <a:bodyPr/>
                    <a:lstStyle/>
                    <a:p>
                      <a:r>
                        <a:rPr lang="en-US" altLang="zh-CN" dirty="0"/>
                        <a:t>4.62</a:t>
                      </a:r>
                      <a:r>
                        <a:rPr lang="zh-CN" altLang="en-US" dirty="0"/>
                        <a:t>万</a:t>
                      </a:r>
                      <a:r>
                        <a:rPr lang="en-US" altLang="zh-CN" dirty="0"/>
                        <a:t>——2019</a:t>
                      </a:r>
                      <a:r>
                        <a:rPr lang="zh-CN" altLang="en-US" dirty="0"/>
                        <a:t>年</a:t>
                      </a:r>
                    </a:p>
                  </a:txBody>
                  <a:tcPr/>
                </a:tc>
                <a:extLst>
                  <a:ext uri="{0D108BD9-81ED-4DB2-BD59-A6C34878D82A}">
                    <a16:rowId xmlns:a16="http://schemas.microsoft.com/office/drawing/2014/main" val="10001"/>
                  </a:ext>
                </a:extLst>
              </a:tr>
              <a:tr h="370840">
                <a:tc>
                  <a:txBody>
                    <a:bodyPr/>
                    <a:lstStyle/>
                    <a:p>
                      <a:r>
                        <a:rPr lang="en-US" altLang="zh-CN" dirty="0"/>
                        <a:t>29</a:t>
                      </a:r>
                      <a:endParaRPr lang="zh-CN" altLang="en-US" dirty="0"/>
                    </a:p>
                  </a:txBody>
                  <a:tcPr/>
                </a:tc>
                <a:tc>
                  <a:txBody>
                    <a:bodyPr/>
                    <a:lstStyle/>
                    <a:p>
                      <a:r>
                        <a:rPr lang="zh-CN" altLang="en-US" dirty="0"/>
                        <a:t>英国</a:t>
                      </a:r>
                    </a:p>
                  </a:txBody>
                  <a:tcPr/>
                </a:tc>
                <a:tc>
                  <a:txBody>
                    <a:bodyPr/>
                    <a:lstStyle/>
                    <a:p>
                      <a:r>
                        <a:rPr lang="en-US" altLang="zh-CN" dirty="0"/>
                        <a:t>4.23</a:t>
                      </a:r>
                      <a:r>
                        <a:rPr lang="zh-CN" altLang="en-US" dirty="0"/>
                        <a:t>万</a:t>
                      </a:r>
                      <a:r>
                        <a:rPr lang="en-US" altLang="zh-CN" dirty="0"/>
                        <a:t>——2019</a:t>
                      </a:r>
                      <a:r>
                        <a:rPr lang="zh-CN" altLang="en-US" dirty="0"/>
                        <a:t>年</a:t>
                      </a:r>
                    </a:p>
                  </a:txBody>
                  <a:tcPr/>
                </a:tc>
                <a:extLst>
                  <a:ext uri="{0D108BD9-81ED-4DB2-BD59-A6C34878D82A}">
                    <a16:rowId xmlns:a16="http://schemas.microsoft.com/office/drawing/2014/main" val="10002"/>
                  </a:ext>
                </a:extLst>
              </a:tr>
              <a:tr h="370840">
                <a:tc>
                  <a:txBody>
                    <a:bodyPr/>
                    <a:lstStyle/>
                    <a:p>
                      <a:r>
                        <a:rPr lang="en-US" altLang="zh-CN" dirty="0"/>
                        <a:t>33</a:t>
                      </a:r>
                      <a:endParaRPr lang="zh-CN" altLang="en-US" dirty="0"/>
                    </a:p>
                  </a:txBody>
                  <a:tcPr/>
                </a:tc>
                <a:tc>
                  <a:txBody>
                    <a:bodyPr/>
                    <a:lstStyle/>
                    <a:p>
                      <a:r>
                        <a:rPr lang="zh-CN" altLang="en-US" dirty="0"/>
                        <a:t>日本</a:t>
                      </a:r>
                    </a:p>
                  </a:txBody>
                  <a:tcPr/>
                </a:tc>
                <a:tc>
                  <a:txBody>
                    <a:bodyPr/>
                    <a:lstStyle/>
                    <a:p>
                      <a:r>
                        <a:rPr lang="en-US" altLang="zh-CN" dirty="0"/>
                        <a:t>4.02</a:t>
                      </a:r>
                      <a:r>
                        <a:rPr lang="zh-CN" altLang="en-US" dirty="0"/>
                        <a:t>万</a:t>
                      </a:r>
                      <a:r>
                        <a:rPr lang="en-US" altLang="zh-CN" dirty="0"/>
                        <a:t>——2019</a:t>
                      </a:r>
                      <a:r>
                        <a:rPr lang="zh-CN" altLang="en-US" dirty="0"/>
                        <a:t>年</a:t>
                      </a:r>
                    </a:p>
                  </a:txBody>
                  <a:tcPr/>
                </a:tc>
                <a:extLst>
                  <a:ext uri="{0D108BD9-81ED-4DB2-BD59-A6C34878D82A}">
                    <a16:rowId xmlns:a16="http://schemas.microsoft.com/office/drawing/2014/main" val="10003"/>
                  </a:ext>
                </a:extLst>
              </a:tr>
              <a:tr h="370840">
                <a:tc>
                  <a:txBody>
                    <a:bodyPr/>
                    <a:lstStyle/>
                    <a:p>
                      <a:r>
                        <a:rPr lang="en-US" altLang="zh-CN" dirty="0"/>
                        <a:t>39</a:t>
                      </a:r>
                      <a:endParaRPr lang="zh-CN" altLang="en-US" dirty="0"/>
                    </a:p>
                  </a:txBody>
                  <a:tcPr/>
                </a:tc>
                <a:tc>
                  <a:txBody>
                    <a:bodyPr/>
                    <a:lstStyle/>
                    <a:p>
                      <a:r>
                        <a:rPr lang="zh-CN" altLang="en-US" dirty="0"/>
                        <a:t>韩国</a:t>
                      </a:r>
                    </a:p>
                  </a:txBody>
                  <a:tcPr/>
                </a:tc>
                <a:tc>
                  <a:txBody>
                    <a:bodyPr/>
                    <a:lstStyle/>
                    <a:p>
                      <a:r>
                        <a:rPr lang="en-US" altLang="zh-CN" dirty="0"/>
                        <a:t>3.18</a:t>
                      </a:r>
                      <a:r>
                        <a:rPr lang="zh-CN" altLang="en-US" dirty="0"/>
                        <a:t>万</a:t>
                      </a:r>
                      <a:r>
                        <a:rPr lang="en-US" altLang="zh-CN" dirty="0"/>
                        <a:t>——2019</a:t>
                      </a:r>
                      <a:r>
                        <a:rPr lang="zh-CN" altLang="en-US" dirty="0"/>
                        <a:t>年</a:t>
                      </a:r>
                    </a:p>
                  </a:txBody>
                  <a:tcPr/>
                </a:tc>
                <a:extLst>
                  <a:ext uri="{0D108BD9-81ED-4DB2-BD59-A6C34878D82A}">
                    <a16:rowId xmlns:a16="http://schemas.microsoft.com/office/drawing/2014/main" val="10004"/>
                  </a:ext>
                </a:extLst>
              </a:tr>
              <a:tr h="370840">
                <a:tc>
                  <a:txBody>
                    <a:bodyPr/>
                    <a:lstStyle/>
                    <a:p>
                      <a:r>
                        <a:rPr lang="en-US" altLang="zh-CN" dirty="0"/>
                        <a:t>51</a:t>
                      </a:r>
                      <a:endParaRPr lang="zh-CN" altLang="en-US" dirty="0"/>
                    </a:p>
                  </a:txBody>
                  <a:tcPr/>
                </a:tc>
                <a:tc>
                  <a:txBody>
                    <a:bodyPr/>
                    <a:lstStyle/>
                    <a:p>
                      <a:r>
                        <a:rPr lang="zh-CN" altLang="en-US" dirty="0"/>
                        <a:t>沙特阿拉伯</a:t>
                      </a:r>
                    </a:p>
                  </a:txBody>
                  <a:tcPr/>
                </a:tc>
                <a:tc>
                  <a:txBody>
                    <a:bodyPr/>
                    <a:lstStyle/>
                    <a:p>
                      <a:r>
                        <a:rPr lang="en-US" altLang="zh-CN" dirty="0"/>
                        <a:t>2.31</a:t>
                      </a:r>
                      <a:r>
                        <a:rPr lang="zh-CN" altLang="en-US" dirty="0"/>
                        <a:t>万</a:t>
                      </a:r>
                      <a:r>
                        <a:rPr lang="en-US" altLang="zh-CN" dirty="0"/>
                        <a:t>——2019</a:t>
                      </a:r>
                      <a:r>
                        <a:rPr lang="zh-CN" altLang="en-US" dirty="0"/>
                        <a:t>年</a:t>
                      </a:r>
                    </a:p>
                  </a:txBody>
                  <a:tcPr/>
                </a:tc>
                <a:extLst>
                  <a:ext uri="{0D108BD9-81ED-4DB2-BD59-A6C34878D82A}">
                    <a16:rowId xmlns:a16="http://schemas.microsoft.com/office/drawing/2014/main" val="10005"/>
                  </a:ext>
                </a:extLst>
              </a:tr>
              <a:tr h="370840">
                <a:tc>
                  <a:txBody>
                    <a:bodyPr/>
                    <a:lstStyle/>
                    <a:p>
                      <a:r>
                        <a:rPr lang="en-US" altLang="zh-CN" dirty="0"/>
                        <a:t>74</a:t>
                      </a:r>
                      <a:endParaRPr lang="zh-CN" altLang="en-US" dirty="0"/>
                    </a:p>
                  </a:txBody>
                  <a:tcPr/>
                </a:tc>
                <a:tc>
                  <a:txBody>
                    <a:bodyPr/>
                    <a:lstStyle/>
                    <a:p>
                      <a:r>
                        <a:rPr lang="zh-CN" altLang="en-US" dirty="0"/>
                        <a:t>俄罗斯</a:t>
                      </a:r>
                    </a:p>
                  </a:txBody>
                  <a:tcPr/>
                </a:tc>
                <a:tc>
                  <a:txBody>
                    <a:bodyPr/>
                    <a:lstStyle/>
                    <a:p>
                      <a:r>
                        <a:rPr lang="en-US" altLang="zh-CN" dirty="0"/>
                        <a:t>1.16</a:t>
                      </a:r>
                      <a:r>
                        <a:rPr lang="zh-CN" altLang="en-US" dirty="0"/>
                        <a:t>万</a:t>
                      </a:r>
                      <a:r>
                        <a:rPr lang="en-US" altLang="zh-CN" dirty="0"/>
                        <a:t>——2019</a:t>
                      </a:r>
                      <a:r>
                        <a:rPr lang="zh-CN" altLang="en-US" dirty="0"/>
                        <a:t>年</a:t>
                      </a:r>
                    </a:p>
                  </a:txBody>
                  <a:tcPr/>
                </a:tc>
                <a:extLst>
                  <a:ext uri="{0D108BD9-81ED-4DB2-BD59-A6C34878D82A}">
                    <a16:rowId xmlns:a16="http://schemas.microsoft.com/office/drawing/2014/main" val="10006"/>
                  </a:ext>
                </a:extLst>
              </a:tr>
              <a:tr h="370840">
                <a:tc>
                  <a:txBody>
                    <a:bodyPr/>
                    <a:lstStyle/>
                    <a:p>
                      <a:r>
                        <a:rPr lang="zh-CN" altLang="en-US" dirty="0"/>
                        <a:t>全世界</a:t>
                      </a:r>
                    </a:p>
                  </a:txBody>
                  <a:tcPr/>
                </a:tc>
                <a:tc>
                  <a:txBody>
                    <a:bodyPr/>
                    <a:lstStyle/>
                    <a:p>
                      <a:endParaRPr lang="zh-CN" altLang="en-US"/>
                    </a:p>
                  </a:txBody>
                  <a:tcPr/>
                </a:tc>
                <a:tc>
                  <a:txBody>
                    <a:bodyPr/>
                    <a:lstStyle/>
                    <a:p>
                      <a:r>
                        <a:rPr lang="en-US" altLang="zh-CN" dirty="0"/>
                        <a:t>1.14</a:t>
                      </a:r>
                      <a:r>
                        <a:rPr lang="zh-CN" altLang="en-US" dirty="0"/>
                        <a:t>万</a:t>
                      </a:r>
                      <a:r>
                        <a:rPr lang="en-US" altLang="zh-CN" dirty="0"/>
                        <a:t>——2019</a:t>
                      </a:r>
                      <a:r>
                        <a:rPr lang="zh-CN" altLang="en-US" dirty="0"/>
                        <a:t>年</a:t>
                      </a:r>
                    </a:p>
                  </a:txBody>
                  <a:tcPr/>
                </a:tc>
                <a:extLst>
                  <a:ext uri="{0D108BD9-81ED-4DB2-BD59-A6C34878D82A}">
                    <a16:rowId xmlns:a16="http://schemas.microsoft.com/office/drawing/2014/main" val="10007"/>
                  </a:ext>
                </a:extLst>
              </a:tr>
              <a:tr h="370840">
                <a:tc>
                  <a:txBody>
                    <a:bodyPr/>
                    <a:lstStyle/>
                    <a:p>
                      <a:r>
                        <a:rPr lang="en-US" altLang="zh-CN" dirty="0"/>
                        <a:t>80</a:t>
                      </a:r>
                      <a:endParaRPr lang="zh-CN" altLang="en-US" dirty="0"/>
                    </a:p>
                  </a:txBody>
                  <a:tcPr/>
                </a:tc>
                <a:tc>
                  <a:txBody>
                    <a:bodyPr/>
                    <a:lstStyle/>
                    <a:p>
                      <a:r>
                        <a:rPr lang="zh-CN" altLang="en-US" dirty="0"/>
                        <a:t>中国</a:t>
                      </a:r>
                    </a:p>
                  </a:txBody>
                  <a:tcPr/>
                </a:tc>
                <a:tc>
                  <a:txBody>
                    <a:bodyPr/>
                    <a:lstStyle/>
                    <a:p>
                      <a:r>
                        <a:rPr lang="en-US" altLang="zh-CN" dirty="0"/>
                        <a:t>1.03</a:t>
                      </a:r>
                      <a:r>
                        <a:rPr lang="zh-CN" altLang="en-US" dirty="0"/>
                        <a:t>万</a:t>
                      </a:r>
                      <a:r>
                        <a:rPr lang="en-US" altLang="zh-CN" dirty="0"/>
                        <a:t>——2019</a:t>
                      </a:r>
                      <a:r>
                        <a:rPr lang="zh-CN" altLang="en-US" dirty="0"/>
                        <a:t>年</a:t>
                      </a:r>
                    </a:p>
                  </a:txBody>
                  <a:tcPr/>
                </a:tc>
                <a:extLst>
                  <a:ext uri="{0D108BD9-81ED-4DB2-BD59-A6C34878D82A}">
                    <a16:rowId xmlns:a16="http://schemas.microsoft.com/office/drawing/2014/main" val="10008"/>
                  </a:ext>
                </a:extLst>
              </a:tr>
              <a:tr h="370840">
                <a:tc>
                  <a:txBody>
                    <a:bodyPr/>
                    <a:lstStyle/>
                    <a:p>
                      <a:r>
                        <a:rPr lang="en-US" altLang="zh-CN" dirty="0"/>
                        <a:t>155</a:t>
                      </a:r>
                      <a:endParaRPr lang="zh-CN" altLang="en-US" dirty="0"/>
                    </a:p>
                  </a:txBody>
                  <a:tcPr/>
                </a:tc>
                <a:tc>
                  <a:txBody>
                    <a:bodyPr/>
                    <a:lstStyle/>
                    <a:p>
                      <a:r>
                        <a:rPr lang="zh-CN" altLang="en-US" dirty="0"/>
                        <a:t>印度</a:t>
                      </a:r>
                    </a:p>
                  </a:txBody>
                  <a:tcPr/>
                </a:tc>
                <a:tc>
                  <a:txBody>
                    <a:bodyPr/>
                    <a:lstStyle/>
                    <a:p>
                      <a:r>
                        <a:rPr lang="en-US" altLang="zh-CN" dirty="0"/>
                        <a:t>2104——2019</a:t>
                      </a:r>
                      <a:r>
                        <a:rPr lang="zh-CN" altLang="en-US" dirty="0"/>
                        <a:t>年</a:t>
                      </a:r>
                    </a:p>
                  </a:txBody>
                  <a:tcPr/>
                </a:tc>
                <a:extLst>
                  <a:ext uri="{0D108BD9-81ED-4DB2-BD59-A6C34878D82A}">
                    <a16:rowId xmlns:a16="http://schemas.microsoft.com/office/drawing/2014/main" val="10009"/>
                  </a:ext>
                </a:extLst>
              </a:tr>
              <a:tr h="370840">
                <a:tc>
                  <a:txBody>
                    <a:bodyPr/>
                    <a:lstStyle/>
                    <a:p>
                      <a:r>
                        <a:rPr lang="en-US" altLang="zh-CN" dirty="0"/>
                        <a:t>202</a:t>
                      </a:r>
                      <a:endParaRPr lang="zh-CN" altLang="en-US" dirty="0"/>
                    </a:p>
                  </a:txBody>
                  <a:tcPr/>
                </a:tc>
                <a:tc>
                  <a:txBody>
                    <a:bodyPr/>
                    <a:lstStyle/>
                    <a:p>
                      <a:r>
                        <a:rPr lang="zh-CN" altLang="en-US" dirty="0"/>
                        <a:t>布隆迪</a:t>
                      </a:r>
                    </a:p>
                  </a:txBody>
                  <a:tcPr/>
                </a:tc>
                <a:tc>
                  <a:txBody>
                    <a:bodyPr/>
                    <a:lstStyle/>
                    <a:p>
                      <a:r>
                        <a:rPr lang="en-US" altLang="zh-CN" dirty="0"/>
                        <a:t>261——2019</a:t>
                      </a:r>
                      <a:r>
                        <a:rPr lang="zh-CN" altLang="en-US" dirty="0"/>
                        <a:t>年</a:t>
                      </a:r>
                    </a:p>
                  </a:txBody>
                  <a:tcPr/>
                </a:tc>
                <a:extLst>
                  <a:ext uri="{0D108BD9-81ED-4DB2-BD59-A6C34878D82A}">
                    <a16:rowId xmlns:a16="http://schemas.microsoft.com/office/drawing/2014/main" val="10010"/>
                  </a:ext>
                </a:extLst>
              </a:tr>
            </a:tbl>
          </a:graphicData>
        </a:graphic>
      </p:graphicFrame>
      <p:sp>
        <p:nvSpPr>
          <p:cNvPr id="6" name="矩形 5"/>
          <p:cNvSpPr/>
          <p:nvPr/>
        </p:nvSpPr>
        <p:spPr>
          <a:xfrm>
            <a:off x="9170503" y="6162261"/>
            <a:ext cx="2610679" cy="596348"/>
          </a:xfrm>
          <a:prstGeom prst="rect">
            <a:avLst/>
          </a:prstGeom>
          <a:noFill/>
          <a:ln w="63500" cap="flat" cmpd="sng">
            <a:solidFill>
              <a:schemeClr val="accent1"/>
            </a:solidFill>
            <a:miter lim="800000"/>
          </a:ln>
        </p:spPr>
        <p:txBody>
          <a:bodyPr rtlCol="0" anchor="ctr"/>
          <a:lstStyle/>
          <a:p>
            <a:pPr algn="ctr"/>
            <a:r>
              <a:rPr kumimoji="1" lang="zh-CN" altLang="en-US" dirty="0">
                <a:solidFill>
                  <a:schemeClr val="tx1"/>
                </a:solidFill>
                <a:latin typeface="Arail" charset="0"/>
                <a:ea typeface="Arail" charset="0"/>
                <a:cs typeface="Arail" charset="0"/>
              </a:rPr>
              <a:t>快易数据</a:t>
            </a:r>
            <a:r>
              <a:rPr kumimoji="1" lang="en-US" altLang="zh-CN" dirty="0">
                <a:solidFill>
                  <a:schemeClr val="tx1"/>
                </a:solidFill>
                <a:latin typeface="Arail" charset="0"/>
                <a:ea typeface="Arail" charset="0"/>
                <a:cs typeface="Arail" charset="0"/>
              </a:rPr>
              <a:t>:  </a:t>
            </a:r>
            <a:r>
              <a:rPr kumimoji="1" lang="en-US" altLang="zh-CN" dirty="0" err="1">
                <a:solidFill>
                  <a:schemeClr val="tx1"/>
                </a:solidFill>
                <a:latin typeface="Arail" charset="0"/>
                <a:ea typeface="Arail" charset="0"/>
                <a:cs typeface="Arail" charset="0"/>
              </a:rPr>
              <a:t>kylc.com</a:t>
            </a:r>
            <a:endParaRPr kumimoji="1" lang="zh-CN" altLang="en-US" dirty="0">
              <a:solidFill>
                <a:schemeClr val="tx1"/>
              </a:solidFill>
              <a:latin typeface="Arail" charset="0"/>
              <a:ea typeface="Arail" charset="0"/>
              <a:cs typeface="Arail" charset="0"/>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内容占位符 7">
            <a:extLst>
              <a:ext uri="{FF2B5EF4-FFF2-40B4-BE49-F238E27FC236}">
                <a16:creationId xmlns:a16="http://schemas.microsoft.com/office/drawing/2014/main" id="{27E58652-749F-A241-84B2-32806B6BBBA4}"/>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0" y="0"/>
            <a:ext cx="6361889" cy="6857999"/>
          </a:xfrm>
        </p:spPr>
      </p:pic>
      <p:pic>
        <p:nvPicPr>
          <p:cNvPr id="10" name="图片 9">
            <a:extLst>
              <a:ext uri="{FF2B5EF4-FFF2-40B4-BE49-F238E27FC236}">
                <a16:creationId xmlns:a16="http://schemas.microsoft.com/office/drawing/2014/main" id="{2AC79EC3-CF1F-8A46-A111-839A28293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715" y="0"/>
            <a:ext cx="5645285" cy="6858000"/>
          </a:xfrm>
          <a:prstGeom prst="rect">
            <a:avLst/>
          </a:prstGeom>
        </p:spPr>
      </p:pic>
    </p:spTree>
    <p:extLst>
      <p:ext uri="{BB962C8B-B14F-4D97-AF65-F5344CB8AC3E}">
        <p14:creationId xmlns:p14="http://schemas.microsoft.com/office/powerpoint/2010/main" val="2876558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5568" y="0"/>
            <a:ext cx="8880863" cy="6858000"/>
          </a:xfrm>
        </p:spPr>
      </p:pic>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3642" y="0"/>
            <a:ext cx="9704715" cy="6858000"/>
          </a:xfrm>
        </p:spPr>
      </p:pic>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1576" y="-28784"/>
            <a:ext cx="8068236" cy="6849037"/>
          </a:xfrm>
        </p:spPr>
      </p:pic>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olidFill>
                  <a:srgbClr val="FF0000"/>
                </a:solidFill>
              </a:rPr>
              <a:t>剥削</a:t>
            </a:r>
          </a:p>
        </p:txBody>
      </p:sp>
      <p:sp>
        <p:nvSpPr>
          <p:cNvPr id="3" name="内容占位符 2"/>
          <p:cNvSpPr>
            <a:spLocks noGrp="1"/>
          </p:cNvSpPr>
          <p:nvPr>
            <p:ph idx="1"/>
          </p:nvPr>
        </p:nvSpPr>
        <p:spPr/>
        <p:txBody>
          <a:bodyPr/>
          <a:lstStyle/>
          <a:p>
            <a:r>
              <a:rPr lang="zh-CN" altLang="en-US" dirty="0"/>
              <a:t>什么是剥削？</a:t>
            </a:r>
          </a:p>
          <a:p>
            <a:endParaRPr lang="zh-CN" altLang="en-US" dirty="0"/>
          </a:p>
          <a:p>
            <a:r>
              <a:rPr lang="zh-CN" altLang="en-US" dirty="0"/>
              <a:t>如何才能消灭剥削？</a:t>
            </a:r>
            <a:endParaRPr lang="en-US" altLang="zh-CN" dirty="0"/>
          </a:p>
          <a:p>
            <a:endParaRPr lang="en-US" altLang="zh-CN" dirty="0"/>
          </a:p>
          <a:p>
            <a:pPr marL="0" indent="0">
              <a:buNone/>
            </a:pPr>
            <a:r>
              <a:rPr lang="zh-CN" altLang="en-US" dirty="0"/>
              <a:t>  如何评价：“不平等是人类社会实现进步的‘必要之恶’”！</a:t>
            </a:r>
            <a:endParaRPr lang="en-US" altLang="zh-CN" dirty="0"/>
          </a:p>
          <a:p>
            <a:pPr marL="0" indent="0">
              <a:buNone/>
            </a:pPr>
            <a:r>
              <a:rPr lang="zh-CN" altLang="en-US" dirty="0"/>
              <a:t>                                                                </a:t>
            </a:r>
            <a:r>
              <a:rPr lang="en-US" altLang="zh-CN" dirty="0"/>
              <a:t>——</a:t>
            </a:r>
            <a:r>
              <a:rPr lang="zh-CN" altLang="en-US" dirty="0"/>
              <a:t>凯恩斯</a:t>
            </a: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solidFill>
                  <a:srgbClr val="C00000"/>
                </a:solidFill>
              </a:rPr>
              <a:t>共同富裕：不是平均主义，不搞杀富济贫</a:t>
            </a:r>
          </a:p>
        </p:txBody>
      </p:sp>
      <p:sp>
        <p:nvSpPr>
          <p:cNvPr id="3" name="内容占位符 2"/>
          <p:cNvSpPr>
            <a:spLocks noGrp="1"/>
          </p:cNvSpPr>
          <p:nvPr>
            <p:ph idx="1"/>
          </p:nvPr>
        </p:nvSpPr>
        <p:spPr>
          <a:xfrm>
            <a:off x="544749" y="1742411"/>
            <a:ext cx="10809051" cy="5115589"/>
          </a:xfrm>
        </p:spPr>
        <p:txBody>
          <a:bodyPr/>
          <a:lstStyle/>
          <a:p>
            <a:r>
              <a:rPr kumimoji="1" lang="en-US" altLang="zh-CN" dirty="0"/>
              <a:t>2021</a:t>
            </a:r>
            <a:r>
              <a:rPr kumimoji="1" lang="zh-CN" altLang="en-US" dirty="0"/>
              <a:t>年</a:t>
            </a:r>
            <a:r>
              <a:rPr kumimoji="1" lang="en-US" altLang="zh-CN" dirty="0"/>
              <a:t>8</a:t>
            </a:r>
            <a:r>
              <a:rPr kumimoji="1" lang="zh-CN" altLang="en-US" dirty="0"/>
              <a:t>月</a:t>
            </a:r>
            <a:r>
              <a:rPr kumimoji="1" lang="en-US" altLang="zh-CN" dirty="0"/>
              <a:t>17</a:t>
            </a:r>
            <a:r>
              <a:rPr kumimoji="1" lang="zh-CN" altLang="en-US" dirty="0"/>
              <a:t>日中央财经委员会第十次会议</a:t>
            </a:r>
            <a:endParaRPr kumimoji="1" lang="en-US" altLang="zh-CN" dirty="0"/>
          </a:p>
          <a:p>
            <a:r>
              <a:rPr kumimoji="1" lang="zh-CN" altLang="en-US" dirty="0">
                <a:solidFill>
                  <a:srgbClr val="C00000"/>
                </a:solidFill>
              </a:rPr>
              <a:t>含义</a:t>
            </a:r>
            <a:r>
              <a:rPr kumimoji="1" lang="zh-CN" altLang="en-US" dirty="0"/>
              <a:t>：全体人民的富裕；物质和精神共同富裕；不是平均主义。</a:t>
            </a:r>
            <a:endParaRPr kumimoji="1" lang="en-US" altLang="zh-CN" dirty="0"/>
          </a:p>
          <a:p>
            <a:r>
              <a:rPr kumimoji="1" lang="zh-CN" altLang="en-US" dirty="0">
                <a:solidFill>
                  <a:srgbClr val="C00000"/>
                </a:solidFill>
              </a:rPr>
              <a:t>原因</a:t>
            </a:r>
            <a:r>
              <a:rPr kumimoji="1" lang="zh-CN" altLang="en-US" dirty="0"/>
              <a:t>：？</a:t>
            </a:r>
            <a:endParaRPr kumimoji="1" lang="en-US" altLang="zh-CN" dirty="0"/>
          </a:p>
          <a:p>
            <a:r>
              <a:rPr kumimoji="1" lang="zh-CN" altLang="en-US" dirty="0">
                <a:solidFill>
                  <a:srgbClr val="C00000"/>
                </a:solidFill>
              </a:rPr>
              <a:t>解决</a:t>
            </a:r>
            <a:r>
              <a:rPr kumimoji="1" lang="zh-CN" altLang="en-US" dirty="0"/>
              <a:t>：分配制度。</a:t>
            </a:r>
            <a:endParaRPr kumimoji="1" lang="en-US" altLang="zh-CN" dirty="0"/>
          </a:p>
          <a:p>
            <a:pPr marL="0" indent="0">
              <a:buNone/>
            </a:pPr>
            <a:r>
              <a:rPr kumimoji="1" lang="zh-CN" altLang="en-US" dirty="0">
                <a:solidFill>
                  <a:srgbClr val="7030A0"/>
                </a:solidFill>
              </a:rPr>
              <a:t>                       </a:t>
            </a:r>
            <a:endParaRPr kumimoji="1" lang="en-US" altLang="zh-CN" dirty="0">
              <a:solidFill>
                <a:srgbClr val="7030A0"/>
              </a:solidFill>
            </a:endParaRPr>
          </a:p>
          <a:p>
            <a:pPr marL="0" indent="0">
              <a:buNone/>
            </a:pPr>
            <a:r>
              <a:rPr kumimoji="1" lang="zh-CN" altLang="en-US" dirty="0">
                <a:solidFill>
                  <a:srgbClr val="7030A0"/>
                </a:solidFill>
              </a:rPr>
              <a:t>            （讨论：全国开始征收房产税；  深圳提出二手房指导价）</a:t>
            </a:r>
            <a:endParaRPr kumimoji="1" lang="en-US" altLang="zh-CN" dirty="0">
              <a:solidFill>
                <a:srgbClr val="7030A0"/>
              </a:solidFill>
            </a:endParaRPr>
          </a:p>
          <a:p>
            <a:pPr marL="0" indent="0">
              <a:buNone/>
            </a:pPr>
            <a:r>
              <a:rPr kumimoji="1" lang="zh-CN" altLang="en-US" dirty="0">
                <a:solidFill>
                  <a:schemeClr val="tx1"/>
                </a:solidFill>
              </a:rPr>
              <a:t>衡量共同富裕实现程度的指标：人均收入水平、收入差距、中等收入占比。</a:t>
            </a:r>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标题 1"/>
          <p:cNvSpPr>
            <a:spLocks noGrp="1" noChangeArrowheads="1"/>
          </p:cNvSpPr>
          <p:nvPr>
            <p:ph type="title"/>
          </p:nvPr>
        </p:nvSpPr>
        <p:spPr/>
        <p:txBody>
          <a:bodyPr/>
          <a:lstStyle/>
          <a:p>
            <a:pPr eaLnBrk="1" hangingPunct="1"/>
            <a:r>
              <a:rPr lang="zh-CN" altLang="en-US">
                <a:solidFill>
                  <a:srgbClr val="C00000"/>
                </a:solidFill>
              </a:rPr>
              <a:t>七大理论</a:t>
            </a:r>
            <a:r>
              <a:rPr lang="en-US" altLang="zh-CN"/>
              <a:t>——</a:t>
            </a:r>
            <a:r>
              <a:rPr lang="zh-CN" altLang="en-US"/>
              <a:t>中国特色社会主义经济理论</a:t>
            </a:r>
          </a:p>
        </p:txBody>
      </p:sp>
      <p:sp>
        <p:nvSpPr>
          <p:cNvPr id="38914" name="内容占位符 2"/>
          <p:cNvSpPr>
            <a:spLocks noGrp="1" noChangeArrowheads="1"/>
          </p:cNvSpPr>
          <p:nvPr>
            <p:ph idx="1"/>
          </p:nvPr>
        </p:nvSpPr>
        <p:spPr>
          <a:xfrm>
            <a:off x="1608138" y="1998663"/>
            <a:ext cx="9745662" cy="4178300"/>
          </a:xfrm>
        </p:spPr>
        <p:txBody>
          <a:bodyPr/>
          <a:lstStyle/>
          <a:p>
            <a:pPr marL="0" indent="0" eaLnBrk="1" hangingPunct="1">
              <a:buFont typeface="Arial" panose="020B0604020202090204" pitchFamily="34" charset="0"/>
              <a:buNone/>
            </a:pPr>
            <a:r>
              <a:rPr lang="en-US" altLang="zh-CN" b="1">
                <a:solidFill>
                  <a:srgbClr val="FF0000"/>
                </a:solidFill>
                <a:latin typeface="楷体" panose="02010609060101010101" pitchFamily="49" charset="-122"/>
                <a:ea typeface="楷体" panose="02010609060101010101" pitchFamily="49" charset="-122"/>
              </a:rPr>
              <a:t>★ </a:t>
            </a:r>
            <a:r>
              <a:rPr lang="en-US" altLang="zh-CN" b="1"/>
              <a:t>3.</a:t>
            </a:r>
            <a:r>
              <a:rPr lang="zh-CN" altLang="en-US" b="1"/>
              <a:t>经济改革理论</a:t>
            </a:r>
            <a:endParaRPr lang="en-US" altLang="zh-CN" b="1"/>
          </a:p>
          <a:p>
            <a:pPr marL="0" indent="0" eaLnBrk="1" hangingPunct="1">
              <a:lnSpc>
                <a:spcPct val="150000"/>
              </a:lnSpc>
              <a:buFont typeface="Arial" panose="020B0604020202090204" pitchFamily="34" charset="0"/>
              <a:buNone/>
            </a:pPr>
            <a:r>
              <a:rPr lang="zh-CN" altLang="en-US"/>
              <a:t>（</a:t>
            </a:r>
            <a:r>
              <a:rPr lang="en-US" altLang="zh-CN"/>
              <a:t>1</a:t>
            </a:r>
            <a:r>
              <a:rPr lang="zh-CN" altLang="en-US"/>
              <a:t>）</a:t>
            </a:r>
            <a:r>
              <a:rPr lang="zh-CN" altLang="en-US">
                <a:solidFill>
                  <a:srgbClr val="0070C0"/>
                </a:solidFill>
              </a:rPr>
              <a:t>改革的性质</a:t>
            </a:r>
            <a:r>
              <a:rPr lang="zh-CN" altLang="en-US"/>
              <a:t>：改革是一场深刻的变革，是一场革命；</a:t>
            </a:r>
          </a:p>
          <a:p>
            <a:pPr marL="0" indent="0" eaLnBrk="1" hangingPunct="1">
              <a:lnSpc>
                <a:spcPct val="150000"/>
              </a:lnSpc>
              <a:buFont typeface="Arial" panose="020B0604020202090204" pitchFamily="34" charset="0"/>
              <a:buNone/>
            </a:pPr>
            <a:r>
              <a:rPr lang="zh-CN" altLang="en-US"/>
              <a:t>（</a:t>
            </a:r>
            <a:r>
              <a:rPr lang="en-US" altLang="zh-CN"/>
              <a:t>2</a:t>
            </a:r>
            <a:r>
              <a:rPr lang="zh-CN" altLang="en-US"/>
              <a:t>）</a:t>
            </a:r>
            <a:r>
              <a:rPr lang="zh-CN" altLang="en-US">
                <a:solidFill>
                  <a:srgbClr val="0070C0"/>
                </a:solidFill>
              </a:rPr>
              <a:t>改革的标准</a:t>
            </a:r>
            <a:r>
              <a:rPr lang="zh-CN" altLang="en-US"/>
              <a:t>：“猫论”</a:t>
            </a:r>
            <a:r>
              <a:rPr lang="en-US" altLang="zh-CN"/>
              <a:t>——</a:t>
            </a:r>
            <a:r>
              <a:rPr lang="zh-CN" altLang="en-US"/>
              <a:t>改革成败的标准是“三个有利于”，即是否有利于发展生产力，是否有利于增强综合国力，是否有利于提高人民的生活水平；</a:t>
            </a:r>
          </a:p>
          <a:p>
            <a:pPr marL="0" indent="0" eaLnBrk="1" hangingPunct="1">
              <a:lnSpc>
                <a:spcPct val="150000"/>
              </a:lnSpc>
              <a:buFont typeface="Arial" panose="020B0604020202090204" pitchFamily="34" charset="0"/>
              <a:buNone/>
            </a:pPr>
            <a:r>
              <a:rPr lang="zh-CN" altLang="en-US"/>
              <a:t>（</a:t>
            </a:r>
            <a:r>
              <a:rPr lang="en-US" altLang="zh-CN"/>
              <a:t>3</a:t>
            </a:r>
            <a:r>
              <a:rPr lang="zh-CN" altLang="en-US"/>
              <a:t>）</a:t>
            </a:r>
            <a:r>
              <a:rPr lang="zh-CN" altLang="en-US">
                <a:solidFill>
                  <a:srgbClr val="0070C0"/>
                </a:solidFill>
              </a:rPr>
              <a:t>改革的方法</a:t>
            </a:r>
            <a:r>
              <a:rPr lang="zh-CN" altLang="en-US"/>
              <a:t>：“摸论”</a:t>
            </a:r>
            <a:r>
              <a:rPr lang="en-US" altLang="zh-CN"/>
              <a:t>——</a:t>
            </a:r>
            <a:r>
              <a:rPr lang="zh-CN" altLang="en-US"/>
              <a:t>改革的方式是摸着石头过河。</a:t>
            </a:r>
          </a:p>
          <a:p>
            <a:pPr marL="0" indent="0" eaLnBrk="1" hangingPunct="1">
              <a:buFont typeface="Arial" panose="020B0604020202090204" pitchFamily="34" charset="0"/>
              <a:buNone/>
            </a:pPr>
            <a:endParaRPr lang="en-US" altLang="zh-CN" b="1"/>
          </a:p>
        </p:txBody>
      </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标题 1"/>
          <p:cNvSpPr>
            <a:spLocks noGrp="1" noChangeArrowheads="1"/>
          </p:cNvSpPr>
          <p:nvPr>
            <p:ph type="title"/>
          </p:nvPr>
        </p:nvSpPr>
        <p:spPr/>
        <p:txBody>
          <a:bodyPr/>
          <a:lstStyle/>
          <a:p>
            <a:pPr eaLnBrk="1" hangingPunct="1"/>
            <a:r>
              <a:rPr lang="zh-CN" altLang="en-US" dirty="0">
                <a:solidFill>
                  <a:srgbClr val="C00000"/>
                </a:solidFill>
              </a:rPr>
              <a:t>七大理论</a:t>
            </a:r>
            <a:r>
              <a:rPr lang="en-US" altLang="zh-CN" dirty="0"/>
              <a:t>——</a:t>
            </a:r>
            <a:r>
              <a:rPr lang="zh-CN" altLang="en-US" dirty="0"/>
              <a:t>中国特色社会主义经济理论</a:t>
            </a:r>
          </a:p>
        </p:txBody>
      </p:sp>
      <p:sp>
        <p:nvSpPr>
          <p:cNvPr id="39938" name="内容占位符 2"/>
          <p:cNvSpPr>
            <a:spLocks noGrp="1" noChangeArrowheads="1"/>
          </p:cNvSpPr>
          <p:nvPr>
            <p:ph idx="1"/>
          </p:nvPr>
        </p:nvSpPr>
        <p:spPr>
          <a:xfrm>
            <a:off x="1608138" y="1998662"/>
            <a:ext cx="9745662" cy="4692423"/>
          </a:xfrm>
        </p:spPr>
        <p:txBody>
          <a:bodyPr/>
          <a:lstStyle/>
          <a:p>
            <a:pPr marL="0" indent="0" eaLnBrk="1" hangingPunct="1">
              <a:buFont typeface="Arial" panose="020B0604020202090204" pitchFamily="34" charset="0"/>
              <a:buNone/>
            </a:pPr>
            <a:r>
              <a:rPr lang="en-US" altLang="zh-CN" b="1" dirty="0">
                <a:solidFill>
                  <a:srgbClr val="FF0000"/>
                </a:solidFill>
                <a:latin typeface="楷体" panose="02010609060101010101" pitchFamily="49" charset="-122"/>
                <a:ea typeface="楷体" panose="02010609060101010101" pitchFamily="49" charset="-122"/>
              </a:rPr>
              <a:t>★ </a:t>
            </a:r>
            <a:r>
              <a:rPr lang="en-US" altLang="zh-CN" b="1" dirty="0"/>
              <a:t>4.</a:t>
            </a:r>
            <a:r>
              <a:rPr lang="zh-CN" altLang="en-US" b="1" dirty="0"/>
              <a:t>社会主义市场经济理论</a:t>
            </a:r>
            <a:endParaRPr lang="en-US" altLang="zh-CN" b="1" dirty="0"/>
          </a:p>
          <a:p>
            <a:pPr marL="0" indent="0" eaLnBrk="1" hangingPunct="1">
              <a:lnSpc>
                <a:spcPct val="150000"/>
              </a:lnSpc>
              <a:buFont typeface="Arial" panose="020B0604020202090204" pitchFamily="34" charset="0"/>
              <a:buNone/>
            </a:pPr>
            <a:r>
              <a:rPr lang="zh-CN" altLang="en-US" dirty="0"/>
              <a:t>（</a:t>
            </a:r>
            <a:r>
              <a:rPr lang="en-US" altLang="zh-CN" dirty="0"/>
              <a:t>1</a:t>
            </a:r>
            <a:r>
              <a:rPr lang="zh-CN" altLang="en-US" dirty="0"/>
              <a:t>）公有制为主体，多种经济成分并存；</a:t>
            </a:r>
          </a:p>
          <a:p>
            <a:pPr marL="0" indent="0" eaLnBrk="1" hangingPunct="1">
              <a:lnSpc>
                <a:spcPct val="150000"/>
              </a:lnSpc>
              <a:buFont typeface="Arial" panose="020B0604020202090204" pitchFamily="34" charset="0"/>
              <a:buNone/>
            </a:pPr>
            <a:r>
              <a:rPr lang="zh-CN" altLang="en-US" dirty="0"/>
              <a:t>（</a:t>
            </a:r>
            <a:r>
              <a:rPr lang="en-US" altLang="zh-CN" dirty="0"/>
              <a:t>2</a:t>
            </a:r>
            <a:r>
              <a:rPr lang="zh-CN" altLang="en-US" dirty="0"/>
              <a:t>）按劳分配为主体，多种分配方式并存；</a:t>
            </a:r>
          </a:p>
          <a:p>
            <a:pPr marL="0" indent="0" eaLnBrk="1" hangingPunct="1">
              <a:lnSpc>
                <a:spcPct val="150000"/>
              </a:lnSpc>
              <a:buFont typeface="Arial" panose="020B0604020202090204" pitchFamily="34" charset="0"/>
              <a:buNone/>
            </a:pPr>
            <a:r>
              <a:rPr lang="zh-CN" altLang="en-US" dirty="0"/>
              <a:t>（</a:t>
            </a:r>
            <a:r>
              <a:rPr lang="en-US" altLang="zh-CN" dirty="0"/>
              <a:t>3</a:t>
            </a:r>
            <a:r>
              <a:rPr lang="zh-CN" altLang="en-US" dirty="0"/>
              <a:t>）公有制的形式多样化；</a:t>
            </a:r>
          </a:p>
          <a:p>
            <a:pPr marL="0" indent="0" eaLnBrk="1" hangingPunct="1">
              <a:lnSpc>
                <a:spcPct val="150000"/>
              </a:lnSpc>
              <a:buFont typeface="Arial" panose="020B0604020202090204" pitchFamily="34" charset="0"/>
              <a:buNone/>
            </a:pPr>
            <a:r>
              <a:rPr lang="zh-CN" altLang="en-US" dirty="0"/>
              <a:t>（</a:t>
            </a:r>
            <a:r>
              <a:rPr lang="en-US" altLang="zh-CN" dirty="0"/>
              <a:t>4</a:t>
            </a:r>
            <a:r>
              <a:rPr lang="zh-CN" altLang="en-US" dirty="0"/>
              <a:t>）公有制的经营方式多样化；</a:t>
            </a:r>
            <a:endParaRPr lang="en-US" altLang="zh-CN" dirty="0"/>
          </a:p>
          <a:p>
            <a:pPr marL="0" indent="0" eaLnBrk="1" hangingPunct="1">
              <a:lnSpc>
                <a:spcPct val="150000"/>
              </a:lnSpc>
              <a:buFont typeface="Arial" panose="020B0604020202090204" pitchFamily="34" charset="0"/>
              <a:buNone/>
            </a:pPr>
            <a:r>
              <a:rPr lang="zh-CN" altLang="en-US" dirty="0"/>
              <a:t>（</a:t>
            </a:r>
            <a:r>
              <a:rPr lang="en-US" altLang="zh-CN" dirty="0"/>
              <a:t>5</a:t>
            </a:r>
            <a:r>
              <a:rPr lang="zh-CN" altLang="en-US" dirty="0"/>
              <a:t>）市场经济作为配置资源的基础形式，同时不放弃宏观调控。</a:t>
            </a:r>
            <a:endParaRPr lang="en-US" altLang="zh-CN" dirty="0"/>
          </a:p>
          <a:p>
            <a:pPr marL="0" indent="0" eaLnBrk="1" hangingPunct="1">
              <a:lnSpc>
                <a:spcPct val="150000"/>
              </a:lnSpc>
              <a:buFont typeface="Arial" panose="020B0604020202090204" pitchFamily="34" charset="0"/>
              <a:buNone/>
            </a:pPr>
            <a:r>
              <a:rPr lang="zh-CN" altLang="en-US" dirty="0"/>
              <a:t>               </a:t>
            </a:r>
            <a:r>
              <a:rPr lang="zh-CN" altLang="en-US" dirty="0">
                <a:solidFill>
                  <a:srgbClr val="FF0000"/>
                </a:solidFill>
              </a:rPr>
              <a:t>（思考：与市场社会主义的关系）</a:t>
            </a:r>
          </a:p>
          <a:p>
            <a:pPr marL="0" indent="0" eaLnBrk="1" hangingPunct="1">
              <a:buFont typeface="Arial" panose="020B0604020202090204" pitchFamily="34" charset="0"/>
              <a:buNone/>
            </a:pPr>
            <a:endParaRPr lang="en-US" altLang="zh-CN" b="1" dirty="0"/>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标题 1"/>
          <p:cNvSpPr>
            <a:spLocks noGrp="1" noChangeArrowheads="1"/>
          </p:cNvSpPr>
          <p:nvPr>
            <p:ph type="title"/>
          </p:nvPr>
        </p:nvSpPr>
        <p:spPr/>
        <p:txBody>
          <a:bodyPr/>
          <a:lstStyle/>
          <a:p>
            <a:pPr eaLnBrk="1" hangingPunct="1"/>
            <a:r>
              <a:rPr lang="zh-CN" altLang="en-US">
                <a:solidFill>
                  <a:srgbClr val="C00000"/>
                </a:solidFill>
              </a:rPr>
              <a:t>七大理论</a:t>
            </a:r>
            <a:r>
              <a:rPr lang="en-US" altLang="zh-CN"/>
              <a:t>——</a:t>
            </a:r>
            <a:r>
              <a:rPr lang="zh-CN" altLang="en-US"/>
              <a:t>中国特色社会主义经济理论</a:t>
            </a:r>
          </a:p>
        </p:txBody>
      </p:sp>
      <p:sp>
        <p:nvSpPr>
          <p:cNvPr id="40962" name="内容占位符 2"/>
          <p:cNvSpPr>
            <a:spLocks noGrp="1" noChangeArrowheads="1"/>
          </p:cNvSpPr>
          <p:nvPr>
            <p:ph idx="1"/>
          </p:nvPr>
        </p:nvSpPr>
        <p:spPr>
          <a:xfrm>
            <a:off x="1608138" y="1998663"/>
            <a:ext cx="9745662" cy="4178300"/>
          </a:xfrm>
        </p:spPr>
        <p:txBody>
          <a:bodyPr/>
          <a:lstStyle/>
          <a:p>
            <a:pPr marL="0" indent="0" eaLnBrk="1" hangingPunct="1">
              <a:buFont typeface="Arial" panose="020B0604020202090204" pitchFamily="34" charset="0"/>
              <a:buNone/>
            </a:pPr>
            <a:r>
              <a:rPr lang="en-US" altLang="zh-CN" b="1">
                <a:solidFill>
                  <a:srgbClr val="FF0000"/>
                </a:solidFill>
                <a:latin typeface="楷体" panose="02010609060101010101" pitchFamily="49" charset="-122"/>
                <a:ea typeface="楷体" panose="02010609060101010101" pitchFamily="49" charset="-122"/>
              </a:rPr>
              <a:t>★ </a:t>
            </a:r>
            <a:r>
              <a:rPr lang="en-US" altLang="zh-CN" b="1"/>
              <a:t>5.</a:t>
            </a:r>
            <a:r>
              <a:rPr lang="zh-CN" altLang="en-US" b="1"/>
              <a:t>社会主义收入分配理论</a:t>
            </a:r>
            <a:endParaRPr lang="en-US" altLang="zh-CN" b="1"/>
          </a:p>
          <a:p>
            <a:pPr marL="0" indent="0" eaLnBrk="1" hangingPunct="1">
              <a:buFont typeface="Arial" panose="020B0604020202090204" pitchFamily="34" charset="0"/>
              <a:buNone/>
            </a:pPr>
            <a:endParaRPr lang="en-US" altLang="zh-CN" b="1"/>
          </a:p>
          <a:p>
            <a:pPr marL="0" indent="0" eaLnBrk="1" hangingPunct="1">
              <a:buFont typeface="Arial" panose="020B0604020202090204" pitchFamily="34" charset="0"/>
              <a:buNone/>
            </a:pPr>
            <a:r>
              <a:rPr lang="en-US" altLang="zh-CN" b="1">
                <a:solidFill>
                  <a:srgbClr val="FF0000"/>
                </a:solidFill>
                <a:latin typeface="楷体" panose="02010609060101010101" pitchFamily="49" charset="-122"/>
                <a:ea typeface="楷体" panose="02010609060101010101" pitchFamily="49" charset="-122"/>
              </a:rPr>
              <a:t>★</a:t>
            </a:r>
            <a:r>
              <a:rPr lang="zh-CN" altLang="en-US" b="1">
                <a:solidFill>
                  <a:srgbClr val="FF0000"/>
                </a:solidFill>
                <a:latin typeface="楷体" panose="02010609060101010101" pitchFamily="49" charset="-122"/>
                <a:ea typeface="楷体" panose="02010609060101010101" pitchFamily="49" charset="-122"/>
              </a:rPr>
              <a:t> </a:t>
            </a:r>
            <a:r>
              <a:rPr lang="en-US" altLang="zh-CN" b="1"/>
              <a:t>6.</a:t>
            </a:r>
            <a:r>
              <a:rPr lang="zh-CN" altLang="en-US" b="1"/>
              <a:t>对外开放理论</a:t>
            </a:r>
            <a:endParaRPr lang="en-US" altLang="zh-CN" b="1"/>
          </a:p>
          <a:p>
            <a:pPr marL="0" indent="0" eaLnBrk="1" hangingPunct="1">
              <a:buFont typeface="Arial" panose="020B0604020202090204" pitchFamily="34" charset="0"/>
              <a:buNone/>
            </a:pPr>
            <a:r>
              <a:rPr lang="en-US" altLang="zh-CN" b="1"/>
              <a:t> </a:t>
            </a:r>
            <a:r>
              <a:rPr lang="zh-CN" altLang="en-US" b="1"/>
              <a:t>          均衡、普惠、共赢</a:t>
            </a:r>
            <a:endParaRPr lang="en-US" altLang="zh-CN" b="1"/>
          </a:p>
          <a:p>
            <a:pPr marL="0" indent="0" eaLnBrk="1" hangingPunct="1">
              <a:buFont typeface="Arial" panose="020B0604020202090204" pitchFamily="34" charset="0"/>
              <a:buNone/>
            </a:pPr>
            <a:endParaRPr lang="en-US" altLang="zh-CN" b="1">
              <a:solidFill>
                <a:srgbClr val="FF0000"/>
              </a:solidFill>
              <a:latin typeface="楷体" panose="02010609060101010101" pitchFamily="49" charset="-122"/>
              <a:ea typeface="楷体" panose="02010609060101010101" pitchFamily="49" charset="-122"/>
            </a:endParaRPr>
          </a:p>
          <a:p>
            <a:pPr marL="0" indent="0" eaLnBrk="1" hangingPunct="1">
              <a:buFont typeface="Arial" panose="020B0604020202090204" pitchFamily="34" charset="0"/>
              <a:buNone/>
            </a:pPr>
            <a:r>
              <a:rPr lang="en-US" altLang="zh-CN" b="1">
                <a:solidFill>
                  <a:srgbClr val="FF0000"/>
                </a:solidFill>
              </a:rPr>
              <a:t>★</a:t>
            </a:r>
            <a:r>
              <a:rPr lang="en-US" altLang="zh-CN" b="1"/>
              <a:t> 7.</a:t>
            </a:r>
            <a:r>
              <a:rPr lang="zh-CN" altLang="en-US" b="1"/>
              <a:t>新发展观理论</a:t>
            </a:r>
            <a:endParaRPr lang="en-US" altLang="zh-CN" b="1"/>
          </a:p>
          <a:p>
            <a:pPr marL="0" indent="0" eaLnBrk="1" hangingPunct="1">
              <a:buFont typeface="Arial" panose="020B0604020202090204" pitchFamily="34" charset="0"/>
              <a:buNone/>
            </a:pPr>
            <a:r>
              <a:rPr lang="en-US" altLang="zh-CN" b="1"/>
              <a:t> </a:t>
            </a:r>
            <a:r>
              <a:rPr lang="zh-CN" altLang="en-US" b="1"/>
              <a:t>           </a:t>
            </a:r>
            <a:r>
              <a:rPr lang="zh-CN" altLang="en-US" b="1">
                <a:hlinkClick r:id="rId3" action="ppaction://hlinksldjump"/>
              </a:rPr>
              <a:t>以人为本的科学发展理论</a:t>
            </a:r>
            <a:endParaRPr lang="en-US" altLang="zh-CN" b="1"/>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03275" y="454660"/>
            <a:ext cx="10550525" cy="5879465"/>
          </a:xfrm>
        </p:spPr>
        <p:txBody>
          <a:bodyPr rtlCol="0">
            <a:normAutofit/>
          </a:bodyPr>
          <a:lstStyle/>
          <a:p>
            <a:pPr marL="0" indent="0" eaLnBrk="1" fontAlgn="auto" hangingPunct="1">
              <a:spcAft>
                <a:spcPts val="0"/>
              </a:spcAft>
              <a:buFont typeface="Arial" panose="020B0604020202090204" pitchFamily="34" charset="0"/>
              <a:buNone/>
              <a:defRPr/>
            </a:pPr>
            <a:r>
              <a:rPr lang="zh-CN" altLang="en-US" sz="2800" b="1" dirty="0">
                <a:solidFill>
                  <a:srgbClr val="FF0000"/>
                </a:solidFill>
              </a:rPr>
              <a:t>以人为本的科学发展理论</a:t>
            </a:r>
            <a:r>
              <a:rPr lang="en-US" altLang="zh-CN" sz="2800" b="1" dirty="0">
                <a:solidFill>
                  <a:srgbClr val="FF0000"/>
                </a:solidFill>
              </a:rPr>
              <a:t>——</a:t>
            </a:r>
          </a:p>
          <a:p>
            <a:pPr eaLnBrk="1" fontAlgn="auto" hangingPunct="1">
              <a:lnSpc>
                <a:spcPct val="150000"/>
              </a:lnSpc>
              <a:spcAft>
                <a:spcPts val="0"/>
              </a:spcAft>
              <a:defRPr/>
            </a:pPr>
            <a:r>
              <a:rPr lang="zh-CN" altLang="en-US" dirty="0">
                <a:solidFill>
                  <a:schemeClr val="tx1">
                    <a:lumMod val="75000"/>
                    <a:lumOff val="25000"/>
                  </a:schemeClr>
                </a:solidFill>
              </a:rPr>
              <a:t> </a:t>
            </a:r>
            <a:r>
              <a:rPr lang="en-US" altLang="zh-CN" dirty="0">
                <a:solidFill>
                  <a:schemeClr val="tx1">
                    <a:lumMod val="75000"/>
                    <a:lumOff val="25000"/>
                  </a:schemeClr>
                </a:solidFill>
              </a:rPr>
              <a:t>1.</a:t>
            </a:r>
            <a:r>
              <a:rPr lang="zh-CN" altLang="en-US" dirty="0">
                <a:solidFill>
                  <a:schemeClr val="tx1">
                    <a:lumMod val="75000"/>
                    <a:lumOff val="25000"/>
                  </a:schemeClr>
                </a:solidFill>
              </a:rPr>
              <a:t>以人为本：就是以实现人的全面发展为目标，从人民群众的根本利益出发谋发展、促发展，不断提高人民群众的经济、政治和文化权益，让发展的成果惠及</a:t>
            </a:r>
            <a:r>
              <a:rPr lang="zh-CN" altLang="en-US" dirty="0">
                <a:solidFill>
                  <a:srgbClr val="FF0000"/>
                </a:solidFill>
              </a:rPr>
              <a:t>全体</a:t>
            </a:r>
            <a:r>
              <a:rPr lang="zh-CN" altLang="en-US" dirty="0">
                <a:solidFill>
                  <a:schemeClr val="tx1"/>
                </a:solidFill>
              </a:rPr>
              <a:t>人民</a:t>
            </a:r>
            <a:r>
              <a:rPr lang="zh-CN" altLang="en-US" dirty="0">
                <a:solidFill>
                  <a:schemeClr val="tx1">
                    <a:lumMod val="75000"/>
                    <a:lumOff val="25000"/>
                  </a:schemeClr>
                </a:solidFill>
              </a:rPr>
              <a:t>。</a:t>
            </a:r>
          </a:p>
          <a:p>
            <a:pPr eaLnBrk="1" fontAlgn="auto" hangingPunct="1">
              <a:lnSpc>
                <a:spcPct val="150000"/>
              </a:lnSpc>
              <a:spcAft>
                <a:spcPts val="0"/>
              </a:spcAft>
              <a:defRPr/>
            </a:pPr>
            <a:r>
              <a:rPr lang="zh-CN" altLang="en-US" dirty="0">
                <a:solidFill>
                  <a:schemeClr val="tx1">
                    <a:lumMod val="75000"/>
                    <a:lumOff val="25000"/>
                  </a:schemeClr>
                </a:solidFill>
              </a:rPr>
              <a:t>  </a:t>
            </a:r>
            <a:r>
              <a:rPr lang="en-US" altLang="zh-CN" dirty="0">
                <a:solidFill>
                  <a:schemeClr val="tx1">
                    <a:lumMod val="75000"/>
                    <a:lumOff val="25000"/>
                  </a:schemeClr>
                </a:solidFill>
              </a:rPr>
              <a:t>2.</a:t>
            </a:r>
            <a:r>
              <a:rPr lang="zh-CN" altLang="en-US" dirty="0">
                <a:solidFill>
                  <a:schemeClr val="tx1">
                    <a:lumMod val="75000"/>
                    <a:lumOff val="25000"/>
                  </a:schemeClr>
                </a:solidFill>
              </a:rPr>
              <a:t>全面发展：就是要以经济建设为中心，全面推进经济、政治、文化建设，实现经济发展和社会全面进步。（</a:t>
            </a:r>
            <a:r>
              <a:rPr lang="zh-CN" altLang="en-US" dirty="0">
                <a:solidFill>
                  <a:srgbClr val="FF0000"/>
                </a:solidFill>
              </a:rPr>
              <a:t>生态</a:t>
            </a:r>
            <a:r>
              <a:rPr lang="zh-CN" altLang="en-US" dirty="0">
                <a:solidFill>
                  <a:schemeClr val="tx1">
                    <a:lumMod val="75000"/>
                    <a:lumOff val="25000"/>
                  </a:schemeClr>
                </a:solidFill>
              </a:rPr>
              <a:t>）</a:t>
            </a:r>
          </a:p>
          <a:p>
            <a:pPr eaLnBrk="1" fontAlgn="auto" hangingPunct="1">
              <a:lnSpc>
                <a:spcPct val="150000"/>
              </a:lnSpc>
              <a:spcAft>
                <a:spcPts val="0"/>
              </a:spcAft>
              <a:defRPr/>
            </a:pPr>
            <a:r>
              <a:rPr lang="zh-CN" altLang="en-US" dirty="0">
                <a:solidFill>
                  <a:schemeClr val="tx1">
                    <a:lumMod val="75000"/>
                    <a:lumOff val="25000"/>
                  </a:schemeClr>
                </a:solidFill>
              </a:rPr>
              <a:t>  </a:t>
            </a:r>
            <a:r>
              <a:rPr lang="en-US" altLang="zh-CN" dirty="0">
                <a:solidFill>
                  <a:schemeClr val="tx1">
                    <a:lumMod val="75000"/>
                    <a:lumOff val="25000"/>
                  </a:schemeClr>
                </a:solidFill>
              </a:rPr>
              <a:t>3.</a:t>
            </a:r>
            <a:r>
              <a:rPr lang="zh-CN" altLang="en-US" dirty="0">
                <a:solidFill>
                  <a:schemeClr val="tx1">
                    <a:lumMod val="75000"/>
                    <a:lumOff val="25000"/>
                  </a:schemeClr>
                </a:solidFill>
              </a:rPr>
              <a:t>协调发展：就是要统筹城乡发展、区域发展、经济与社会发展、人与自然和谐发展、国内发展与对外开放。</a:t>
            </a:r>
          </a:p>
          <a:p>
            <a:pPr eaLnBrk="1" fontAlgn="auto" hangingPunct="1">
              <a:lnSpc>
                <a:spcPct val="150000"/>
              </a:lnSpc>
              <a:spcAft>
                <a:spcPts val="0"/>
              </a:spcAft>
              <a:defRPr/>
            </a:pPr>
            <a:r>
              <a:rPr lang="zh-CN" altLang="en-US" dirty="0">
                <a:solidFill>
                  <a:schemeClr val="tx1">
                    <a:lumMod val="75000"/>
                    <a:lumOff val="25000"/>
                  </a:schemeClr>
                </a:solidFill>
              </a:rPr>
              <a:t>  </a:t>
            </a:r>
            <a:r>
              <a:rPr lang="en-US" altLang="zh-CN" dirty="0">
                <a:solidFill>
                  <a:schemeClr val="tx1">
                    <a:lumMod val="75000"/>
                    <a:lumOff val="25000"/>
                  </a:schemeClr>
                </a:solidFill>
              </a:rPr>
              <a:t>4.</a:t>
            </a:r>
            <a:r>
              <a:rPr lang="zh-CN" altLang="en-US" dirty="0">
                <a:solidFill>
                  <a:schemeClr val="tx1">
                    <a:lumMod val="75000"/>
                    <a:lumOff val="25000"/>
                  </a:schemeClr>
                </a:solidFill>
              </a:rPr>
              <a:t>可持续发展：就是人口与资源、环境相协调相统一地发展。</a:t>
            </a:r>
            <a:endParaRPr lang="en-US" altLang="zh-CN" b="1" dirty="0">
              <a:solidFill>
                <a:schemeClr val="tx1">
                  <a:lumMod val="75000"/>
                  <a:lumOff val="25000"/>
                </a:schemeClr>
              </a:solidFill>
            </a:endParaRP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图片 4" descr="图片包含 人员, 男士, 室内&#10;&#10;已生成极高可信度的说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0"/>
            <a:ext cx="7056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0C6EB23-8450-E643-9D23-F6F30F418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4088" y="0"/>
            <a:ext cx="7283824" cy="6858000"/>
          </a:xfrm>
          <a:prstGeom prst="rect">
            <a:avLst/>
          </a:prstGeom>
        </p:spPr>
      </p:pic>
    </p:spTree>
    <p:extLst>
      <p:ext uri="{BB962C8B-B14F-4D97-AF65-F5344CB8AC3E}">
        <p14:creationId xmlns:p14="http://schemas.microsoft.com/office/powerpoint/2010/main" val="3367898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标题 1"/>
          <p:cNvSpPr>
            <a:spLocks noGrp="1" noChangeArrowheads="1"/>
          </p:cNvSpPr>
          <p:nvPr>
            <p:ph type="title"/>
          </p:nvPr>
        </p:nvSpPr>
        <p:spPr/>
        <p:txBody>
          <a:bodyPr/>
          <a:lstStyle/>
          <a:p>
            <a:pPr eaLnBrk="1" hangingPunct="1"/>
            <a:r>
              <a:rPr lang="zh-CN" altLang="en-US"/>
              <a:t>习近平新时代中国特色社会主义思想</a:t>
            </a:r>
          </a:p>
        </p:txBody>
      </p:sp>
      <p:sp>
        <p:nvSpPr>
          <p:cNvPr id="3" name="内容占位符 2"/>
          <p:cNvSpPr>
            <a:spLocks noGrp="1"/>
          </p:cNvSpPr>
          <p:nvPr>
            <p:ph idx="1"/>
          </p:nvPr>
        </p:nvSpPr>
        <p:spPr>
          <a:xfrm>
            <a:off x="1608138" y="1998663"/>
            <a:ext cx="9745662" cy="4178300"/>
          </a:xfrm>
        </p:spPr>
        <p:txBody>
          <a:bodyPr rtlCol="0">
            <a:normAutofit/>
          </a:bodyPr>
          <a:lstStyle/>
          <a:p>
            <a:pPr marL="457200" lvl="1" indent="0" eaLnBrk="1" fontAlgn="auto" hangingPunct="1">
              <a:spcBef>
                <a:spcPct val="0"/>
              </a:spcBef>
              <a:spcAft>
                <a:spcPts val="0"/>
              </a:spcAft>
              <a:buFont typeface="Wingdings 2" panose="05020102010507070707" pitchFamily="18" charset="2"/>
              <a:buNone/>
              <a:defRPr/>
            </a:pPr>
            <a:r>
              <a:rPr lang="zh-CN" altLang="en-US" sz="3200" b="1" dirty="0">
                <a:solidFill>
                  <a:srgbClr val="C00000"/>
                </a:solidFill>
                <a:latin typeface="黑体" panose="02010609060101010101" pitchFamily="49" charset="-122"/>
              </a:rPr>
              <a:t>十九大</a:t>
            </a:r>
            <a:r>
              <a:rPr lang="zh-CN" altLang="zh-CN" sz="3200" b="1" dirty="0">
                <a:solidFill>
                  <a:srgbClr val="C00000"/>
                </a:solidFill>
                <a:latin typeface="黑体" panose="02010609060101010101" pitchFamily="49" charset="-122"/>
              </a:rPr>
              <a:t>的主题</a:t>
            </a:r>
            <a:endParaRPr lang="en-US" altLang="zh-CN" sz="3200" b="1" dirty="0">
              <a:solidFill>
                <a:srgbClr val="C00000"/>
              </a:solidFill>
              <a:latin typeface="黑体" panose="02010609060101010101" pitchFamily="49" charset="-122"/>
            </a:endParaRPr>
          </a:p>
          <a:p>
            <a:pPr marL="457200" lvl="1" indent="0" eaLnBrk="1" fontAlgn="auto" hangingPunct="1">
              <a:spcBef>
                <a:spcPct val="0"/>
              </a:spcBef>
              <a:spcAft>
                <a:spcPts val="0"/>
              </a:spcAft>
              <a:buFont typeface="Wingdings 2" panose="05020102010507070707" pitchFamily="18" charset="2"/>
              <a:buNone/>
              <a:defRPr/>
            </a:pPr>
            <a:endParaRPr lang="en-US" altLang="zh-CN" sz="3200" b="1" dirty="0">
              <a:solidFill>
                <a:srgbClr val="FF0000"/>
              </a:solidFill>
              <a:latin typeface="黑体" panose="02010609060101010101" pitchFamily="49" charset="-122"/>
            </a:endParaRPr>
          </a:p>
          <a:p>
            <a:pPr lvl="1" eaLnBrk="1" fontAlgn="auto" hangingPunct="1">
              <a:spcBef>
                <a:spcPct val="0"/>
              </a:spcBef>
              <a:spcAft>
                <a:spcPts val="0"/>
              </a:spcAft>
              <a:defRPr/>
            </a:pPr>
            <a:r>
              <a:rPr lang="zh-CN" altLang="zh-CN" sz="2800" b="1" dirty="0">
                <a:solidFill>
                  <a:schemeClr val="tx1">
                    <a:lumMod val="75000"/>
                    <a:lumOff val="25000"/>
                  </a:schemeClr>
                </a:solidFill>
                <a:latin typeface="楷体" panose="02010609060101010101" pitchFamily="49" charset="-122"/>
                <a:ea typeface="楷体" panose="02010609060101010101" pitchFamily="49" charset="-122"/>
              </a:rPr>
              <a:t>不忘初心，牢记使命，高举中国特色社会主义伟大旗帜，决胜全面建成小康社会，夺取</a:t>
            </a:r>
            <a:r>
              <a:rPr lang="zh-CN" altLang="zh-CN" sz="2800" b="1" dirty="0">
                <a:solidFill>
                  <a:srgbClr val="FF0000"/>
                </a:solidFill>
                <a:latin typeface="楷体" panose="02010609060101010101" pitchFamily="49" charset="-122"/>
                <a:ea typeface="楷体" panose="02010609060101010101" pitchFamily="49" charset="-122"/>
              </a:rPr>
              <a:t>新时代</a:t>
            </a:r>
            <a:r>
              <a:rPr lang="zh-CN" altLang="zh-CN" sz="2800" b="1" dirty="0">
                <a:solidFill>
                  <a:schemeClr val="tx1">
                    <a:lumMod val="75000"/>
                    <a:lumOff val="25000"/>
                  </a:schemeClr>
                </a:solidFill>
                <a:latin typeface="楷体" panose="02010609060101010101" pitchFamily="49" charset="-122"/>
                <a:ea typeface="楷体" panose="02010609060101010101" pitchFamily="49" charset="-122"/>
              </a:rPr>
              <a:t>中国特色社会主义伟大胜利，为实现中华民族伟大复兴的中国梦不懈奋斗。</a:t>
            </a:r>
            <a:endParaRPr lang="en-US" altLang="zh-CN" sz="2800" b="1" dirty="0">
              <a:solidFill>
                <a:schemeClr val="tx1">
                  <a:lumMod val="75000"/>
                  <a:lumOff val="25000"/>
                </a:schemeClr>
              </a:solidFill>
              <a:latin typeface="楷体" panose="02010609060101010101" pitchFamily="49" charset="-122"/>
              <a:ea typeface="楷体" panose="02010609060101010101" pitchFamily="49" charset="-122"/>
            </a:endParaRPr>
          </a:p>
          <a:p>
            <a:pPr eaLnBrk="1" fontAlgn="auto" hangingPunct="1">
              <a:spcAft>
                <a:spcPts val="0"/>
              </a:spcAft>
              <a:defRPr/>
            </a:pPr>
            <a:endParaRPr lang="zh-CN" altLang="en-US" dirty="0">
              <a:solidFill>
                <a:schemeClr val="tx1">
                  <a:lumMod val="75000"/>
                  <a:lumOff val="25000"/>
                </a:schemeClr>
              </a:solidFill>
            </a:endParaRP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标题 1"/>
          <p:cNvSpPr>
            <a:spLocks noGrp="1" noChangeArrowheads="1"/>
          </p:cNvSpPr>
          <p:nvPr>
            <p:ph type="title"/>
          </p:nvPr>
        </p:nvSpPr>
        <p:spPr/>
        <p:txBody>
          <a:bodyPr/>
          <a:lstStyle/>
          <a:p>
            <a:pPr eaLnBrk="1" hangingPunct="1"/>
            <a:r>
              <a:rPr lang="zh-CN" altLang="en-US"/>
              <a:t>习近平新时代中国特色社会主义思想</a:t>
            </a:r>
          </a:p>
        </p:txBody>
      </p:sp>
      <p:sp>
        <p:nvSpPr>
          <p:cNvPr id="3" name="内容占位符 2"/>
          <p:cNvSpPr>
            <a:spLocks noGrp="1"/>
          </p:cNvSpPr>
          <p:nvPr>
            <p:ph idx="1"/>
          </p:nvPr>
        </p:nvSpPr>
        <p:spPr>
          <a:xfrm>
            <a:off x="1360488" y="1338263"/>
            <a:ext cx="9993312" cy="5399087"/>
          </a:xfrm>
        </p:spPr>
        <p:txBody>
          <a:bodyPr rtlCol="0">
            <a:normAutofit/>
          </a:bodyPr>
          <a:lstStyle/>
          <a:p>
            <a:pPr marL="0" indent="0" eaLnBrk="1" fontAlgn="auto" hangingPunct="1">
              <a:spcAft>
                <a:spcPts val="0"/>
              </a:spcAft>
              <a:buFont typeface="Arial" panose="020B0604020202090204" pitchFamily="34" charset="0"/>
              <a:buNone/>
              <a:defRPr/>
            </a:pPr>
            <a:r>
              <a:rPr lang="zh-CN" altLang="en-US" sz="2800" b="1" dirty="0">
                <a:solidFill>
                  <a:srgbClr val="C00000"/>
                </a:solidFill>
                <a:latin typeface="+mj-ea"/>
                <a:ea typeface="+mj-ea"/>
              </a:rPr>
              <a:t>新时代的意义：“</a:t>
            </a:r>
            <a:r>
              <a:rPr lang="zh-CN" altLang="zh-CN" sz="2800" b="1" dirty="0">
                <a:solidFill>
                  <a:srgbClr val="C00000"/>
                </a:solidFill>
                <a:latin typeface="+mj-ea"/>
                <a:ea typeface="+mj-ea"/>
              </a:rPr>
              <a:t>三个意味着</a:t>
            </a:r>
            <a:r>
              <a:rPr lang="zh-CN" altLang="en-US" sz="2800" b="1" dirty="0">
                <a:solidFill>
                  <a:srgbClr val="C00000"/>
                </a:solidFill>
                <a:latin typeface="+mj-ea"/>
                <a:ea typeface="+mj-ea"/>
              </a:rPr>
              <a:t>”</a:t>
            </a:r>
            <a:endParaRPr lang="en-US" altLang="zh-CN" sz="2800" b="1" dirty="0">
              <a:solidFill>
                <a:srgbClr val="C00000"/>
              </a:solidFill>
              <a:latin typeface="+mj-ea"/>
              <a:ea typeface="+mj-ea"/>
            </a:endParaRPr>
          </a:p>
          <a:p>
            <a:pPr eaLnBrk="1" fontAlgn="auto" hangingPunct="1">
              <a:spcAft>
                <a:spcPts val="0"/>
              </a:spcAft>
              <a:defRPr/>
            </a:pPr>
            <a:r>
              <a:rPr lang="en-US" altLang="zh-CN" b="1" dirty="0">
                <a:solidFill>
                  <a:schemeClr val="tx1">
                    <a:lumMod val="75000"/>
                    <a:lumOff val="25000"/>
                  </a:schemeClr>
                </a:solidFill>
                <a:latin typeface="楷体" panose="02010609060101010101" pitchFamily="49" charset="-122"/>
                <a:ea typeface="楷体" panose="02010609060101010101" pitchFamily="49" charset="-122"/>
              </a:rPr>
              <a:t>  1.</a:t>
            </a:r>
            <a:r>
              <a:rPr lang="zh-CN" altLang="zh-CN" b="1" dirty="0">
                <a:solidFill>
                  <a:schemeClr val="tx1">
                    <a:lumMod val="75000"/>
                    <a:lumOff val="25000"/>
                  </a:schemeClr>
                </a:solidFill>
                <a:latin typeface="楷体" panose="02010609060101010101" pitchFamily="49" charset="-122"/>
                <a:ea typeface="楷体" panose="02010609060101010101" pitchFamily="49" charset="-122"/>
              </a:rPr>
              <a:t>意味着</a:t>
            </a:r>
            <a:r>
              <a:rPr lang="zh-CN" altLang="zh-CN" dirty="0">
                <a:solidFill>
                  <a:schemeClr val="tx1">
                    <a:lumMod val="75000"/>
                    <a:lumOff val="25000"/>
                  </a:schemeClr>
                </a:solidFill>
                <a:latin typeface="楷体" panose="02010609060101010101" pitchFamily="49" charset="-122"/>
                <a:ea typeface="楷体" panose="02010609060101010101" pitchFamily="49" charset="-122"/>
              </a:rPr>
              <a:t>近代以来久经磨难的中华民族迎来了</a:t>
            </a:r>
            <a:r>
              <a:rPr lang="zh-CN" altLang="zh-CN" b="1" dirty="0">
                <a:solidFill>
                  <a:schemeClr val="tx1">
                    <a:lumMod val="75000"/>
                    <a:lumOff val="25000"/>
                  </a:schemeClr>
                </a:solidFill>
                <a:latin typeface="楷体" panose="02010609060101010101" pitchFamily="49" charset="-122"/>
                <a:ea typeface="楷体" panose="02010609060101010101" pitchFamily="49" charset="-122"/>
              </a:rPr>
              <a:t>从站起来、富起来到强起来</a:t>
            </a:r>
            <a:r>
              <a:rPr lang="zh-CN" altLang="zh-CN" dirty="0">
                <a:solidFill>
                  <a:schemeClr val="tx1">
                    <a:lumMod val="75000"/>
                    <a:lumOff val="25000"/>
                  </a:schemeClr>
                </a:solidFill>
                <a:latin typeface="楷体" panose="02010609060101010101" pitchFamily="49" charset="-122"/>
                <a:ea typeface="楷体" panose="02010609060101010101" pitchFamily="49" charset="-122"/>
              </a:rPr>
              <a:t>的伟大飞跃，迎来了实现中华民族伟大复兴的光明前景；</a:t>
            </a:r>
            <a:endParaRPr lang="en-US" altLang="zh-CN" dirty="0">
              <a:solidFill>
                <a:schemeClr val="tx1">
                  <a:lumMod val="75000"/>
                  <a:lumOff val="25000"/>
                </a:schemeClr>
              </a:solidFill>
              <a:latin typeface="楷体" panose="02010609060101010101" pitchFamily="49" charset="-122"/>
              <a:ea typeface="楷体" panose="02010609060101010101" pitchFamily="49" charset="-122"/>
            </a:endParaRPr>
          </a:p>
          <a:p>
            <a:pPr eaLnBrk="1" fontAlgn="auto" hangingPunct="1">
              <a:spcAft>
                <a:spcPts val="0"/>
              </a:spcAft>
              <a:defRPr/>
            </a:pPr>
            <a:r>
              <a:rPr lang="en-US" altLang="zh-CN" b="1" dirty="0">
                <a:solidFill>
                  <a:schemeClr val="tx1">
                    <a:lumMod val="75000"/>
                    <a:lumOff val="25000"/>
                  </a:schemeClr>
                </a:solidFill>
                <a:latin typeface="楷体" panose="02010609060101010101" pitchFamily="49" charset="-122"/>
                <a:ea typeface="楷体" panose="02010609060101010101" pitchFamily="49" charset="-122"/>
              </a:rPr>
              <a:t>  2.</a:t>
            </a:r>
            <a:r>
              <a:rPr lang="zh-CN" altLang="zh-CN" b="1" dirty="0">
                <a:solidFill>
                  <a:schemeClr val="tx1">
                    <a:lumMod val="75000"/>
                    <a:lumOff val="25000"/>
                  </a:schemeClr>
                </a:solidFill>
                <a:latin typeface="楷体" panose="02010609060101010101" pitchFamily="49" charset="-122"/>
                <a:ea typeface="楷体" panose="02010609060101010101" pitchFamily="49" charset="-122"/>
              </a:rPr>
              <a:t>意味着</a:t>
            </a:r>
            <a:r>
              <a:rPr lang="zh-CN" altLang="zh-CN" dirty="0">
                <a:solidFill>
                  <a:schemeClr val="tx1">
                    <a:lumMod val="75000"/>
                    <a:lumOff val="25000"/>
                  </a:schemeClr>
                </a:solidFill>
                <a:latin typeface="楷体" panose="02010609060101010101" pitchFamily="49" charset="-122"/>
                <a:ea typeface="楷体" panose="02010609060101010101" pitchFamily="49" charset="-122"/>
              </a:rPr>
              <a:t>科学社会主义在二十一世纪的中国焕发出强大生机活力，在世界上高高举起了中国特色社会主义伟大旗帜；</a:t>
            </a:r>
            <a:endParaRPr lang="en-US" altLang="zh-CN" dirty="0">
              <a:solidFill>
                <a:schemeClr val="tx1">
                  <a:lumMod val="75000"/>
                  <a:lumOff val="25000"/>
                </a:schemeClr>
              </a:solidFill>
              <a:latin typeface="楷体" panose="02010609060101010101" pitchFamily="49" charset="-122"/>
              <a:ea typeface="楷体" panose="02010609060101010101" pitchFamily="49" charset="-122"/>
            </a:endParaRPr>
          </a:p>
          <a:p>
            <a:pPr eaLnBrk="1" fontAlgn="auto" hangingPunct="1">
              <a:spcAft>
                <a:spcPts val="0"/>
              </a:spcAft>
              <a:defRPr/>
            </a:pPr>
            <a:r>
              <a:rPr lang="zh-CN" altLang="en-US" b="1" dirty="0">
                <a:solidFill>
                  <a:schemeClr val="tx1">
                    <a:lumMod val="75000"/>
                    <a:lumOff val="25000"/>
                  </a:schemeClr>
                </a:solidFill>
                <a:latin typeface="楷体" panose="02010609060101010101" pitchFamily="49" charset="-122"/>
                <a:ea typeface="楷体" panose="02010609060101010101" pitchFamily="49" charset="-122"/>
              </a:rPr>
              <a:t>  </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3.</a:t>
            </a:r>
            <a:r>
              <a:rPr lang="zh-CN" altLang="zh-CN" b="1" dirty="0">
                <a:solidFill>
                  <a:schemeClr val="tx1">
                    <a:lumMod val="75000"/>
                    <a:lumOff val="25000"/>
                  </a:schemeClr>
                </a:solidFill>
                <a:latin typeface="楷体" panose="02010609060101010101" pitchFamily="49" charset="-122"/>
                <a:ea typeface="楷体" panose="02010609060101010101" pitchFamily="49" charset="-122"/>
              </a:rPr>
              <a:t>意味着中国特色社会主义道路、理论、制度、文化不断发展，拓展了发展中国家走向现代化的途径，给世界上那些既希望加快发展又希望保持自身独立性的国家和民族提供了全新选择，为解决人类问题贡献了中国智慧和中国方案。</a:t>
            </a:r>
          </a:p>
          <a:p>
            <a:pPr eaLnBrk="1" fontAlgn="auto" hangingPunct="1">
              <a:spcAft>
                <a:spcPts val="0"/>
              </a:spcAft>
              <a:defRPr/>
            </a:pPr>
            <a:endParaRPr lang="zh-CN" altLang="en-US" dirty="0">
              <a:solidFill>
                <a:schemeClr val="tx1">
                  <a:lumMod val="75000"/>
                  <a:lumOff val="25000"/>
                </a:schemeClr>
              </a:solidFill>
            </a:endParaRPr>
          </a:p>
        </p:txBody>
      </p: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标题 1"/>
          <p:cNvSpPr>
            <a:spLocks noGrp="1" noChangeArrowheads="1"/>
          </p:cNvSpPr>
          <p:nvPr>
            <p:ph type="title"/>
          </p:nvPr>
        </p:nvSpPr>
        <p:spPr/>
        <p:txBody>
          <a:bodyPr/>
          <a:lstStyle/>
          <a:p>
            <a:pPr eaLnBrk="1" hangingPunct="1"/>
            <a:r>
              <a:rPr lang="zh-CN" altLang="en-US"/>
              <a:t>习近平新时代中国特色社会主义思想</a:t>
            </a:r>
          </a:p>
        </p:txBody>
      </p:sp>
      <p:sp>
        <p:nvSpPr>
          <p:cNvPr id="3" name="内容占位符 2"/>
          <p:cNvSpPr>
            <a:spLocks noGrp="1"/>
          </p:cNvSpPr>
          <p:nvPr>
            <p:ph idx="1"/>
          </p:nvPr>
        </p:nvSpPr>
        <p:spPr>
          <a:xfrm>
            <a:off x="1608138" y="1998663"/>
            <a:ext cx="9745662" cy="4178300"/>
          </a:xfrm>
        </p:spPr>
        <p:txBody>
          <a:bodyPr rtlCol="0">
            <a:normAutofit/>
          </a:bodyPr>
          <a:lstStyle/>
          <a:p>
            <a:pPr indent="0" eaLnBrk="1" fontAlgn="auto" hangingPunct="1">
              <a:lnSpc>
                <a:spcPct val="150000"/>
              </a:lnSpc>
              <a:spcBef>
                <a:spcPct val="0"/>
              </a:spcBef>
              <a:spcAft>
                <a:spcPts val="0"/>
              </a:spcAft>
              <a:buFont typeface="Arial" panose="020B0604020202090204" pitchFamily="34" charset="0"/>
              <a:buNone/>
              <a:defRPr/>
            </a:pPr>
            <a:r>
              <a:rPr lang="zh-CN" altLang="zh-CN" b="1" dirty="0">
                <a:solidFill>
                  <a:srgbClr val="C00000"/>
                </a:solidFill>
                <a:latin typeface="黑体" panose="02010609060101010101" pitchFamily="49" charset="-122"/>
              </a:rPr>
              <a:t>历史性成就和历史性变革成功经验最根本的就是两条：</a:t>
            </a:r>
            <a:endParaRPr lang="en-US" altLang="zh-CN" b="1" dirty="0">
              <a:solidFill>
                <a:srgbClr val="C00000"/>
              </a:solidFill>
              <a:latin typeface="黑体" panose="02010609060101010101" pitchFamily="49" charset="-122"/>
            </a:endParaRPr>
          </a:p>
          <a:p>
            <a:pPr indent="0" eaLnBrk="1" fontAlgn="auto" hangingPunct="1">
              <a:lnSpc>
                <a:spcPct val="150000"/>
              </a:lnSpc>
              <a:spcBef>
                <a:spcPct val="0"/>
              </a:spcBef>
              <a:spcAft>
                <a:spcPts val="0"/>
              </a:spcAft>
              <a:buFont typeface="Arial" panose="020B0604020202090204" pitchFamily="34" charset="0"/>
              <a:buNone/>
              <a:defRPr/>
            </a:pPr>
            <a:endParaRPr lang="en-US" altLang="zh-CN" b="1" dirty="0">
              <a:solidFill>
                <a:srgbClr val="C00000"/>
              </a:solidFill>
              <a:latin typeface="黑体" panose="02010609060101010101" pitchFamily="49" charset="-122"/>
            </a:endParaRPr>
          </a:p>
          <a:p>
            <a:pPr indent="0" eaLnBrk="1" fontAlgn="auto" hangingPunct="1">
              <a:lnSpc>
                <a:spcPct val="150000"/>
              </a:lnSpc>
              <a:spcBef>
                <a:spcPct val="0"/>
              </a:spcBef>
              <a:spcAft>
                <a:spcPts val="0"/>
              </a:spcAft>
              <a:buFont typeface="Arial" panose="020B0604020202090204" pitchFamily="34" charset="0"/>
              <a:buNone/>
              <a:defRPr/>
            </a:pPr>
            <a:r>
              <a:rPr lang="en-US" altLang="zh-CN" b="1" dirty="0">
                <a:solidFill>
                  <a:srgbClr val="FF0000"/>
                </a:solidFill>
                <a:latin typeface="楷体" panose="02010609060101010101" pitchFamily="49" charset="-122"/>
                <a:ea typeface="楷体" panose="02010609060101010101" pitchFamily="49" charset="-122"/>
              </a:rPr>
              <a:t>★</a:t>
            </a:r>
            <a:r>
              <a:rPr lang="zh-CN" altLang="zh-CN" b="1" dirty="0">
                <a:solidFill>
                  <a:schemeClr val="tx1">
                    <a:lumMod val="75000"/>
                    <a:lumOff val="25000"/>
                  </a:schemeClr>
                </a:solidFill>
                <a:latin typeface="楷体" panose="02010609060101010101" pitchFamily="49" charset="-122"/>
                <a:ea typeface="楷体" panose="02010609060101010101" pitchFamily="49" charset="-122"/>
              </a:rPr>
              <a:t>一条是必须</a:t>
            </a:r>
            <a:r>
              <a:rPr lang="zh-CN" altLang="zh-CN" b="1" dirty="0">
                <a:solidFill>
                  <a:srgbClr val="C00000"/>
                </a:solidFill>
                <a:latin typeface="楷体" panose="02010609060101010101" pitchFamily="49" charset="-122"/>
                <a:ea typeface="楷体" panose="02010609060101010101" pitchFamily="49" charset="-122"/>
              </a:rPr>
              <a:t>把党建设好</a:t>
            </a:r>
            <a:r>
              <a:rPr lang="zh-CN" altLang="zh-CN" b="1" dirty="0">
                <a:solidFill>
                  <a:schemeClr val="tx1">
                    <a:lumMod val="75000"/>
                    <a:lumOff val="25000"/>
                  </a:schemeClr>
                </a:solidFill>
                <a:latin typeface="楷体" panose="02010609060101010101" pitchFamily="49" charset="-122"/>
                <a:ea typeface="楷体" panose="02010609060101010101" pitchFamily="49" charset="-122"/>
              </a:rPr>
              <a:t>，这样我们的国家、我们的人民、我们的事业就有了主心骨；</a:t>
            </a:r>
            <a:endParaRPr lang="en-US" altLang="zh-CN" b="1" dirty="0">
              <a:solidFill>
                <a:schemeClr val="tx1">
                  <a:lumMod val="75000"/>
                  <a:lumOff val="25000"/>
                </a:schemeClr>
              </a:solidFill>
              <a:latin typeface="楷体" panose="02010609060101010101" pitchFamily="49" charset="-122"/>
              <a:ea typeface="楷体" panose="02010609060101010101" pitchFamily="49" charset="-122"/>
            </a:endParaRPr>
          </a:p>
          <a:p>
            <a:pPr indent="0" eaLnBrk="1" fontAlgn="auto" hangingPunct="1">
              <a:lnSpc>
                <a:spcPct val="150000"/>
              </a:lnSpc>
              <a:spcBef>
                <a:spcPct val="0"/>
              </a:spcBef>
              <a:spcAft>
                <a:spcPts val="0"/>
              </a:spcAft>
              <a:buFont typeface="Arial" panose="020B0604020202090204" pitchFamily="34" charset="0"/>
              <a:buNone/>
              <a:defRPr/>
            </a:pPr>
            <a:endParaRPr lang="en-US" altLang="zh-CN" b="1" dirty="0">
              <a:solidFill>
                <a:schemeClr val="tx1">
                  <a:lumMod val="75000"/>
                  <a:lumOff val="25000"/>
                </a:schemeClr>
              </a:solidFill>
              <a:latin typeface="楷体" panose="02010609060101010101" pitchFamily="49" charset="-122"/>
              <a:ea typeface="楷体" panose="02010609060101010101" pitchFamily="49" charset="-122"/>
            </a:endParaRPr>
          </a:p>
          <a:p>
            <a:pPr marL="0" indent="0" eaLnBrk="1" fontAlgn="auto" hangingPunct="1">
              <a:lnSpc>
                <a:spcPct val="150000"/>
              </a:lnSpc>
              <a:spcAft>
                <a:spcPts val="0"/>
              </a:spcAft>
              <a:buFont typeface="Arial" panose="020B0604020202090204" pitchFamily="34" charset="0"/>
              <a:buNone/>
              <a:defRPr/>
            </a:pPr>
            <a:r>
              <a:rPr lang="zh-CN" altLang="en-US" b="1" dirty="0">
                <a:solidFill>
                  <a:srgbClr val="FF0000"/>
                </a:solidFill>
                <a:latin typeface="楷体" panose="02010609060101010101" pitchFamily="49" charset="-122"/>
                <a:ea typeface="楷体" panose="02010609060101010101" pitchFamily="49" charset="-122"/>
              </a:rPr>
              <a:t>  </a:t>
            </a:r>
            <a:r>
              <a:rPr lang="en-US" altLang="zh-CN" b="1" dirty="0">
                <a:solidFill>
                  <a:srgbClr val="FF0000"/>
                </a:solidFill>
                <a:latin typeface="楷体" panose="02010609060101010101" pitchFamily="49" charset="-122"/>
                <a:ea typeface="楷体" panose="02010609060101010101" pitchFamily="49" charset="-122"/>
              </a:rPr>
              <a:t>★</a:t>
            </a:r>
            <a:r>
              <a:rPr lang="zh-CN" altLang="zh-CN" b="1" dirty="0">
                <a:solidFill>
                  <a:schemeClr val="tx1">
                    <a:lumMod val="75000"/>
                    <a:lumOff val="25000"/>
                  </a:schemeClr>
                </a:solidFill>
                <a:latin typeface="楷体" panose="02010609060101010101" pitchFamily="49" charset="-122"/>
                <a:ea typeface="楷体" panose="02010609060101010101" pitchFamily="49" charset="-122"/>
              </a:rPr>
              <a:t>一条是必须</a:t>
            </a:r>
            <a:r>
              <a:rPr lang="zh-CN" altLang="zh-CN" b="1" dirty="0">
                <a:solidFill>
                  <a:srgbClr val="C00000"/>
                </a:solidFill>
                <a:latin typeface="楷体" panose="02010609060101010101" pitchFamily="49" charset="-122"/>
                <a:ea typeface="楷体" panose="02010609060101010101" pitchFamily="49" charset="-122"/>
              </a:rPr>
              <a:t>把道路坚持好</a:t>
            </a:r>
            <a:r>
              <a:rPr lang="zh-CN" altLang="zh-CN" b="1" dirty="0">
                <a:solidFill>
                  <a:schemeClr val="tx1">
                    <a:lumMod val="75000"/>
                    <a:lumOff val="25000"/>
                  </a:schemeClr>
                </a:solidFill>
                <a:latin typeface="楷体" panose="02010609060101010101" pitchFamily="49" charset="-122"/>
                <a:ea typeface="楷体" panose="02010609060101010101" pitchFamily="49" charset="-122"/>
              </a:rPr>
              <a:t>，这样我们的国家、我们的人民、我们的事业就有了方向标。</a:t>
            </a:r>
          </a:p>
          <a:p>
            <a:pPr eaLnBrk="1" fontAlgn="auto" hangingPunct="1">
              <a:spcAft>
                <a:spcPts val="0"/>
              </a:spcAft>
              <a:defRPr/>
            </a:pPr>
            <a:endParaRPr lang="zh-CN" altLang="en-US" dirty="0">
              <a:solidFill>
                <a:schemeClr val="tx1">
                  <a:lumMod val="75000"/>
                  <a:lumOff val="25000"/>
                </a:schemeClr>
              </a:solidFill>
            </a:endParaRPr>
          </a:p>
        </p:txBody>
      </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标题 1"/>
          <p:cNvSpPr>
            <a:spLocks noGrp="1" noChangeArrowheads="1"/>
          </p:cNvSpPr>
          <p:nvPr>
            <p:ph type="title"/>
          </p:nvPr>
        </p:nvSpPr>
        <p:spPr/>
        <p:txBody>
          <a:bodyPr/>
          <a:lstStyle/>
          <a:p>
            <a:pPr eaLnBrk="1" hangingPunct="1"/>
            <a:r>
              <a:rPr lang="zh-CN" altLang="en-US"/>
              <a:t>习近平新时代中国特色社会主义思想</a:t>
            </a:r>
          </a:p>
        </p:txBody>
      </p:sp>
      <p:sp>
        <p:nvSpPr>
          <p:cNvPr id="3" name="内容占位符 2"/>
          <p:cNvSpPr>
            <a:spLocks noGrp="1"/>
          </p:cNvSpPr>
          <p:nvPr>
            <p:ph idx="1"/>
          </p:nvPr>
        </p:nvSpPr>
        <p:spPr>
          <a:xfrm>
            <a:off x="1573213" y="1963738"/>
            <a:ext cx="9780587" cy="4213225"/>
          </a:xfrm>
        </p:spPr>
        <p:txBody>
          <a:bodyPr rtlCol="0">
            <a:normAutofit lnSpcReduction="10000"/>
          </a:bodyPr>
          <a:lstStyle/>
          <a:p>
            <a:pPr marL="0" indent="0" eaLnBrk="1" fontAlgn="auto" hangingPunct="1">
              <a:spcAft>
                <a:spcPts val="0"/>
              </a:spcAft>
              <a:buFont typeface="Arial" panose="020B0604020202090204" pitchFamily="34" charset="0"/>
              <a:buNone/>
              <a:defRPr/>
            </a:pPr>
            <a:r>
              <a:rPr lang="zh-CN" altLang="zh-CN" sz="2800" b="1" dirty="0">
                <a:solidFill>
                  <a:srgbClr val="FF0000"/>
                </a:solidFill>
                <a:latin typeface="黑体" panose="02010609060101010101" pitchFamily="49" charset="-122"/>
              </a:rPr>
              <a:t>三次历史性挑战与三个时代</a:t>
            </a:r>
            <a:endParaRPr lang="en-US" altLang="zh-CN" sz="2800" b="1" dirty="0">
              <a:solidFill>
                <a:srgbClr val="FF0000"/>
              </a:solidFill>
              <a:latin typeface="黑体" panose="02010609060101010101" pitchFamily="49" charset="-122"/>
            </a:endParaRPr>
          </a:p>
          <a:p>
            <a:pPr marL="0" indent="0" algn="just" eaLnBrk="1" fontAlgn="auto" hangingPunct="1">
              <a:spcAft>
                <a:spcPts val="0"/>
              </a:spcAft>
              <a:buFont typeface="Arial" panose="020B0604020202090204" pitchFamily="34" charset="0"/>
              <a:buNone/>
              <a:defRPr/>
            </a:pPr>
            <a:r>
              <a:rPr lang="en-US" altLang="zh-CN" b="1" dirty="0">
                <a:solidFill>
                  <a:srgbClr val="FF0000"/>
                </a:solidFill>
                <a:latin typeface="楷体" panose="02010609060101010101" pitchFamily="49" charset="-122"/>
                <a:ea typeface="楷体" panose="02010609060101010101" pitchFamily="49" charset="-122"/>
              </a:rPr>
              <a:t>★</a:t>
            </a:r>
            <a:r>
              <a:rPr lang="zh-CN" altLang="zh-CN" b="1" dirty="0">
                <a:solidFill>
                  <a:schemeClr val="tx1">
                    <a:lumMod val="75000"/>
                    <a:lumOff val="25000"/>
                  </a:schemeClr>
                </a:solidFill>
                <a:latin typeface="楷体" panose="02010609060101010101" pitchFamily="49" charset="-122"/>
                <a:ea typeface="楷体" panose="02010609060101010101" pitchFamily="49" charset="-122"/>
              </a:rPr>
              <a:t>民族存亡挑战与革命和建国时代；</a:t>
            </a:r>
          </a:p>
          <a:p>
            <a:pPr marL="0" indent="0" algn="just" eaLnBrk="1" fontAlgn="auto" hangingPunct="1">
              <a:spcAft>
                <a:spcPts val="0"/>
              </a:spcAft>
              <a:buFont typeface="Arial" panose="020B0604020202090204" pitchFamily="34" charset="0"/>
              <a:buNone/>
              <a:defRPr/>
            </a:pPr>
            <a:r>
              <a:rPr lang="en-US" altLang="zh-CN" b="1" dirty="0">
                <a:solidFill>
                  <a:srgbClr val="FF0000"/>
                </a:solidFill>
                <a:latin typeface="楷体" panose="02010609060101010101" pitchFamily="49" charset="-122"/>
                <a:ea typeface="楷体" panose="02010609060101010101" pitchFamily="49" charset="-122"/>
              </a:rPr>
              <a:t>★</a:t>
            </a:r>
            <a:r>
              <a:rPr lang="zh-CN" altLang="zh-CN" b="1" dirty="0">
                <a:solidFill>
                  <a:schemeClr val="tx1">
                    <a:lumMod val="75000"/>
                    <a:lumOff val="25000"/>
                  </a:schemeClr>
                </a:solidFill>
                <a:latin typeface="楷体" panose="02010609060101010101" pitchFamily="49" charset="-122"/>
                <a:ea typeface="楷体" panose="02010609060101010101" pitchFamily="49" charset="-122"/>
              </a:rPr>
              <a:t>贫困问题挑战与改革开放时代；</a:t>
            </a:r>
          </a:p>
          <a:p>
            <a:pPr marL="0" indent="0" algn="just" eaLnBrk="1" fontAlgn="auto" hangingPunct="1">
              <a:spcAft>
                <a:spcPts val="0"/>
              </a:spcAft>
              <a:buFont typeface="Arial" panose="020B0604020202090204" pitchFamily="34" charset="0"/>
              <a:buNone/>
              <a:defRPr/>
            </a:pPr>
            <a:r>
              <a:rPr lang="en-US" altLang="zh-CN" b="1" dirty="0">
                <a:solidFill>
                  <a:srgbClr val="FF0000"/>
                </a:solidFill>
                <a:latin typeface="楷体" panose="02010609060101010101" pitchFamily="49" charset="-122"/>
                <a:ea typeface="楷体" panose="02010609060101010101" pitchFamily="49" charset="-122"/>
              </a:rPr>
              <a:t>★</a:t>
            </a:r>
            <a:r>
              <a:rPr lang="zh-CN" altLang="zh-CN" b="1" dirty="0">
                <a:solidFill>
                  <a:schemeClr val="tx1">
                    <a:lumMod val="75000"/>
                    <a:lumOff val="25000"/>
                  </a:schemeClr>
                </a:solidFill>
                <a:latin typeface="楷体" panose="02010609060101010101" pitchFamily="49" charset="-122"/>
                <a:ea typeface="楷体" panose="02010609060101010101" pitchFamily="49" charset="-122"/>
              </a:rPr>
              <a:t>“两个陷阱”挑战与中国梦时代。</a:t>
            </a:r>
          </a:p>
          <a:p>
            <a:pPr algn="just" eaLnBrk="1" fontAlgn="auto" hangingPunct="1">
              <a:spcAft>
                <a:spcPts val="0"/>
              </a:spcAft>
              <a:defRPr/>
            </a:pPr>
            <a:endParaRPr lang="zh-CN" altLang="zh-CN" b="1" dirty="0">
              <a:solidFill>
                <a:schemeClr val="tx1">
                  <a:lumMod val="75000"/>
                  <a:lumOff val="25000"/>
                </a:schemeClr>
              </a:solidFill>
              <a:latin typeface="楷体" panose="02010609060101010101" pitchFamily="49" charset="-122"/>
              <a:ea typeface="楷体" panose="02010609060101010101" pitchFamily="49" charset="-122"/>
            </a:endParaRPr>
          </a:p>
          <a:p>
            <a:pPr algn="just" eaLnBrk="1" fontAlgn="auto" hangingPunct="1">
              <a:spcAft>
                <a:spcPts val="0"/>
              </a:spcAft>
              <a:defRPr/>
            </a:pPr>
            <a:r>
              <a:rPr lang="zh-CN" altLang="zh-CN" b="1" dirty="0">
                <a:solidFill>
                  <a:schemeClr val="tx1">
                    <a:lumMod val="75000"/>
                    <a:lumOff val="25000"/>
                  </a:schemeClr>
                </a:solidFill>
                <a:latin typeface="楷体" panose="02010609060101010101" pitchFamily="49" charset="-122"/>
                <a:ea typeface="楷体" panose="02010609060101010101" pitchFamily="49" charset="-122"/>
              </a:rPr>
              <a:t>  国内发展上，中等收入陷阱；</a:t>
            </a:r>
          </a:p>
          <a:p>
            <a:pPr algn="just" eaLnBrk="1" fontAlgn="auto" hangingPunct="1">
              <a:spcAft>
                <a:spcPts val="0"/>
              </a:spcAft>
              <a:defRPr/>
            </a:pPr>
            <a:r>
              <a:rPr lang="zh-CN" altLang="zh-CN" b="1" dirty="0">
                <a:solidFill>
                  <a:schemeClr val="tx1">
                    <a:lumMod val="75000"/>
                    <a:lumOff val="25000"/>
                  </a:schemeClr>
                </a:solidFill>
                <a:latin typeface="楷体" panose="02010609060101010101" pitchFamily="49" charset="-122"/>
                <a:ea typeface="楷体" panose="02010609060101010101" pitchFamily="49" charset="-122"/>
              </a:rPr>
              <a:t>  国际关系上，修昔底德陷阱。</a:t>
            </a:r>
          </a:p>
          <a:p>
            <a:pPr eaLnBrk="1" fontAlgn="auto" hangingPunct="1">
              <a:spcAft>
                <a:spcPts val="0"/>
              </a:spcAft>
              <a:defRPr/>
            </a:pPr>
            <a:endParaRPr lang="zh-CN" altLang="en-US" dirty="0">
              <a:solidFill>
                <a:schemeClr val="tx1">
                  <a:lumMod val="75000"/>
                  <a:lumOff val="25000"/>
                </a:schemeClr>
              </a:solidFill>
            </a:endParaRPr>
          </a:p>
        </p:txBody>
      </p:sp>
      <p:sp>
        <p:nvSpPr>
          <p:cNvPr id="4" name="箭头: 下 3"/>
          <p:cNvSpPr/>
          <p:nvPr/>
        </p:nvSpPr>
        <p:spPr>
          <a:xfrm>
            <a:off x="2755900" y="4195763"/>
            <a:ext cx="485775" cy="779462"/>
          </a:xfrm>
          <a:prstGeom prst="downArrow">
            <a:avLst/>
          </a:prstGeom>
          <a:solidFill>
            <a:srgbClr val="FF0000"/>
          </a:solidFill>
          <a:ln w="63500" cap="flat" cmpd="sng">
            <a:solidFill>
              <a:schemeClr val="accent2">
                <a:lumMod val="75000"/>
              </a:schemeClr>
            </a:solidFill>
            <a:miter lim="800000"/>
          </a:ln>
        </p:spPr>
        <p:txBody>
          <a:bodyPr anchor="ctr"/>
          <a:lstStyle/>
          <a:p>
            <a:pPr algn="ctr" eaLnBrk="1" fontAlgn="auto" hangingPunct="1">
              <a:spcBef>
                <a:spcPts val="0"/>
              </a:spcBef>
              <a:spcAft>
                <a:spcPts val="0"/>
              </a:spcAft>
              <a:defRPr/>
            </a:pPr>
            <a:endParaRPr lang="zh-CN" altLang="en-US">
              <a:ln>
                <a:solidFill>
                  <a:srgbClr val="FF0000"/>
                </a:solidFill>
              </a:ln>
              <a:noFill/>
              <a:latin typeface="Arail" charset="0"/>
              <a:ea typeface="Arail" charset="0"/>
              <a:cs typeface="Arail" charset="0"/>
            </a:endParaRPr>
          </a:p>
        </p:txBody>
      </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nvPr>
        </p:nvGraphicFramePr>
        <p:xfrm>
          <a:off x="676275" y="258763"/>
          <a:ext cx="10674351" cy="6475410"/>
        </p:xfrm>
        <a:graphic>
          <a:graphicData uri="http://schemas.openxmlformats.org/drawingml/2006/table">
            <a:tbl>
              <a:tblPr firstRow="1" bandRow="1">
                <a:tableStyleId>{5C22544A-7EE6-4342-B048-85BDC9FD1C3A}</a:tableStyleId>
              </a:tblPr>
              <a:tblGrid>
                <a:gridCol w="3035264">
                  <a:extLst>
                    <a:ext uri="{9D8B030D-6E8A-4147-A177-3AD203B41FA5}">
                      <a16:colId xmlns:a16="http://schemas.microsoft.com/office/drawing/2014/main" val="20000"/>
                    </a:ext>
                  </a:extLst>
                </a:gridCol>
                <a:gridCol w="2301911">
                  <a:extLst>
                    <a:ext uri="{9D8B030D-6E8A-4147-A177-3AD203B41FA5}">
                      <a16:colId xmlns:a16="http://schemas.microsoft.com/office/drawing/2014/main" val="20001"/>
                    </a:ext>
                  </a:extLst>
                </a:gridCol>
                <a:gridCol w="2668588">
                  <a:extLst>
                    <a:ext uri="{9D8B030D-6E8A-4147-A177-3AD203B41FA5}">
                      <a16:colId xmlns:a16="http://schemas.microsoft.com/office/drawing/2014/main" val="20002"/>
                    </a:ext>
                  </a:extLst>
                </a:gridCol>
                <a:gridCol w="2668588">
                  <a:extLst>
                    <a:ext uri="{9D8B030D-6E8A-4147-A177-3AD203B41FA5}">
                      <a16:colId xmlns:a16="http://schemas.microsoft.com/office/drawing/2014/main" val="20003"/>
                    </a:ext>
                  </a:extLst>
                </a:gridCol>
              </a:tblGrid>
              <a:tr h="1295082">
                <a:tc>
                  <a:txBody>
                    <a:bodyPr/>
                    <a:lstStyle/>
                    <a:p>
                      <a:endParaRPr lang="zh-CN" altLang="en-US" sz="2400" dirty="0"/>
                    </a:p>
                  </a:txBody>
                  <a:tcPr marL="91438" marR="91438"/>
                </a:tc>
                <a:tc>
                  <a:txBody>
                    <a:bodyPr/>
                    <a:lstStyle/>
                    <a:p>
                      <a:r>
                        <a:rPr lang="zh-CN" altLang="en-US" sz="2400" dirty="0"/>
                        <a:t>人均国民收入</a:t>
                      </a:r>
                      <a:endParaRPr lang="en-US" altLang="zh-CN" sz="2400" dirty="0"/>
                    </a:p>
                    <a:p>
                      <a:r>
                        <a:rPr lang="zh-CN" altLang="en-US" sz="2400" dirty="0"/>
                        <a:t>    （美元）</a:t>
                      </a:r>
                    </a:p>
                  </a:txBody>
                  <a:tcPr marL="91438" marR="91438"/>
                </a:tc>
                <a:tc>
                  <a:txBody>
                    <a:bodyPr/>
                    <a:lstStyle/>
                    <a:p>
                      <a:r>
                        <a:rPr lang="zh-CN" altLang="en-US" sz="2400" dirty="0"/>
                        <a:t>        年份</a:t>
                      </a:r>
                    </a:p>
                  </a:txBody>
                  <a:tcPr marL="91438" marR="91438"/>
                </a:tc>
                <a:tc>
                  <a:txBody>
                    <a:bodyPr/>
                    <a:lstStyle/>
                    <a:p>
                      <a:endParaRPr lang="zh-CN" altLang="en-US" sz="2400" dirty="0"/>
                    </a:p>
                  </a:txBody>
                  <a:tcPr marL="91438" marR="91438"/>
                </a:tc>
                <a:extLst>
                  <a:ext uri="{0D108BD9-81ED-4DB2-BD59-A6C34878D82A}">
                    <a16:rowId xmlns:a16="http://schemas.microsoft.com/office/drawing/2014/main" val="10000"/>
                  </a:ext>
                </a:extLst>
              </a:tr>
              <a:tr h="1295082">
                <a:tc>
                  <a:txBody>
                    <a:bodyPr/>
                    <a:lstStyle/>
                    <a:p>
                      <a:r>
                        <a:rPr lang="zh-CN" altLang="en-US" sz="2400" dirty="0"/>
                        <a:t>低收入国家</a:t>
                      </a:r>
                    </a:p>
                  </a:txBody>
                  <a:tcPr marL="91438" marR="91438"/>
                </a:tc>
                <a:tc>
                  <a:txBody>
                    <a:bodyPr/>
                    <a:lstStyle/>
                    <a:p>
                      <a:r>
                        <a:rPr lang="zh-CN" altLang="en-US" sz="2400" dirty="0"/>
                        <a:t>低于</a:t>
                      </a:r>
                      <a:r>
                        <a:rPr lang="en-US" altLang="zh-CN" sz="2400" dirty="0"/>
                        <a:t>995</a:t>
                      </a:r>
                      <a:endParaRPr lang="zh-CN" altLang="en-US" sz="2400" dirty="0"/>
                    </a:p>
                  </a:txBody>
                  <a:tcPr marL="91438" marR="91438"/>
                </a:tc>
                <a:tc>
                  <a:txBody>
                    <a:bodyPr/>
                    <a:lstStyle/>
                    <a:p>
                      <a:r>
                        <a:rPr lang="en-US" altLang="zh-CN" sz="2400" dirty="0"/>
                        <a:t>1997</a:t>
                      </a:r>
                      <a:r>
                        <a:rPr lang="zh-CN" altLang="en-US" sz="2400" dirty="0"/>
                        <a:t>年前</a:t>
                      </a:r>
                    </a:p>
                  </a:txBody>
                  <a:tcPr marL="91438" marR="91438"/>
                </a:tc>
                <a:tc>
                  <a:txBody>
                    <a:bodyPr/>
                    <a:lstStyle/>
                    <a:p>
                      <a:r>
                        <a:rPr lang="zh-CN" altLang="en-US" sz="2400" dirty="0"/>
                        <a:t>中国</a:t>
                      </a:r>
                    </a:p>
                  </a:txBody>
                  <a:tcPr marL="91438" marR="91438"/>
                </a:tc>
                <a:extLst>
                  <a:ext uri="{0D108BD9-81ED-4DB2-BD59-A6C34878D82A}">
                    <a16:rowId xmlns:a16="http://schemas.microsoft.com/office/drawing/2014/main" val="10001"/>
                  </a:ext>
                </a:extLst>
              </a:tr>
              <a:tr h="1295082">
                <a:tc>
                  <a:txBody>
                    <a:bodyPr/>
                    <a:lstStyle/>
                    <a:p>
                      <a:r>
                        <a:rPr lang="zh-CN" altLang="en-US" sz="2400" dirty="0"/>
                        <a:t>中等偏下收入国家</a:t>
                      </a:r>
                    </a:p>
                  </a:txBody>
                  <a:tcPr marL="91438" marR="91438"/>
                </a:tc>
                <a:tc>
                  <a:txBody>
                    <a:bodyPr/>
                    <a:lstStyle/>
                    <a:p>
                      <a:r>
                        <a:rPr lang="en-US" altLang="zh-CN" sz="2400" dirty="0"/>
                        <a:t>996-3895</a:t>
                      </a:r>
                      <a:endParaRPr lang="zh-CN" altLang="en-US" sz="2400" dirty="0"/>
                    </a:p>
                  </a:txBody>
                  <a:tcPr marL="91438" marR="91438"/>
                </a:tc>
                <a:tc>
                  <a:txBody>
                    <a:bodyPr/>
                    <a:lstStyle/>
                    <a:p>
                      <a:r>
                        <a:rPr lang="en-US" altLang="zh-CN" sz="2400" dirty="0"/>
                        <a:t>1998</a:t>
                      </a:r>
                      <a:r>
                        <a:rPr lang="zh-CN" altLang="en-US" sz="2400" dirty="0"/>
                        <a:t>年</a:t>
                      </a:r>
                    </a:p>
                  </a:txBody>
                  <a:tcPr marL="91438" marR="91438"/>
                </a:tc>
                <a:tc>
                  <a:txBody>
                    <a:bodyPr/>
                    <a:lstStyle/>
                    <a:p>
                      <a:r>
                        <a:rPr lang="zh-CN" altLang="en-US" sz="2400" dirty="0"/>
                        <a:t>中国</a:t>
                      </a:r>
                    </a:p>
                  </a:txBody>
                  <a:tcPr marL="91438" marR="91438"/>
                </a:tc>
                <a:extLst>
                  <a:ext uri="{0D108BD9-81ED-4DB2-BD59-A6C34878D82A}">
                    <a16:rowId xmlns:a16="http://schemas.microsoft.com/office/drawing/2014/main" val="10002"/>
                  </a:ext>
                </a:extLst>
              </a:tr>
              <a:tr h="1295082">
                <a:tc>
                  <a:txBody>
                    <a:bodyPr/>
                    <a:lstStyle/>
                    <a:p>
                      <a:r>
                        <a:rPr lang="zh-CN" altLang="en-US" sz="2400" dirty="0"/>
                        <a:t>中等偏上收入国家</a:t>
                      </a:r>
                    </a:p>
                  </a:txBody>
                  <a:tcPr marL="91438" marR="91438"/>
                </a:tc>
                <a:tc>
                  <a:txBody>
                    <a:bodyPr/>
                    <a:lstStyle/>
                    <a:p>
                      <a:r>
                        <a:rPr lang="en-US" altLang="zh-CN" sz="2400" dirty="0"/>
                        <a:t>3896-12055</a:t>
                      </a:r>
                      <a:endParaRPr lang="zh-CN" altLang="en-US" sz="2400" dirty="0"/>
                    </a:p>
                  </a:txBody>
                  <a:tcPr marL="91438" marR="91438"/>
                </a:tc>
                <a:tc>
                  <a:txBody>
                    <a:bodyPr/>
                    <a:lstStyle/>
                    <a:p>
                      <a:r>
                        <a:rPr lang="en-US" altLang="zh-CN" sz="2400" dirty="0"/>
                        <a:t>2010</a:t>
                      </a:r>
                      <a:r>
                        <a:rPr lang="zh-CN" altLang="en-US" sz="2400" dirty="0"/>
                        <a:t>年</a:t>
                      </a:r>
                    </a:p>
                  </a:txBody>
                  <a:tcPr marL="91438" marR="91438"/>
                </a:tc>
                <a:tc>
                  <a:txBody>
                    <a:bodyPr/>
                    <a:lstStyle/>
                    <a:p>
                      <a:r>
                        <a:rPr lang="zh-CN" altLang="en-US" sz="2400" dirty="0"/>
                        <a:t>中国</a:t>
                      </a:r>
                    </a:p>
                  </a:txBody>
                  <a:tcPr marL="91438" marR="91438"/>
                </a:tc>
                <a:extLst>
                  <a:ext uri="{0D108BD9-81ED-4DB2-BD59-A6C34878D82A}">
                    <a16:rowId xmlns:a16="http://schemas.microsoft.com/office/drawing/2014/main" val="10003"/>
                  </a:ext>
                </a:extLst>
              </a:tr>
              <a:tr h="1295082">
                <a:tc>
                  <a:txBody>
                    <a:bodyPr/>
                    <a:lstStyle/>
                    <a:p>
                      <a:r>
                        <a:rPr lang="zh-CN" altLang="en-US" sz="2400" dirty="0"/>
                        <a:t>高收入国家</a:t>
                      </a:r>
                    </a:p>
                  </a:txBody>
                  <a:tcPr marL="91438" marR="91438"/>
                </a:tc>
                <a:tc>
                  <a:txBody>
                    <a:bodyPr/>
                    <a:lstStyle/>
                    <a:p>
                      <a:r>
                        <a:rPr lang="zh-CN" altLang="en-US" sz="2400" dirty="0"/>
                        <a:t>高于</a:t>
                      </a:r>
                      <a:r>
                        <a:rPr lang="en-US" altLang="zh-CN" sz="2400" dirty="0"/>
                        <a:t>12055</a:t>
                      </a:r>
                      <a:endParaRPr lang="zh-CN" altLang="en-US" sz="2400" dirty="0"/>
                    </a:p>
                  </a:txBody>
                  <a:tcPr marL="91438" marR="91438"/>
                </a:tc>
                <a:tc>
                  <a:txBody>
                    <a:bodyPr/>
                    <a:lstStyle/>
                    <a:p>
                      <a:endParaRPr lang="zh-CN" altLang="en-US" sz="2400" dirty="0"/>
                    </a:p>
                  </a:txBody>
                  <a:tcPr marL="91438" marR="91438"/>
                </a:tc>
                <a:tc>
                  <a:txBody>
                    <a:bodyPr/>
                    <a:lstStyle/>
                    <a:p>
                      <a:endParaRPr lang="zh-CN" altLang="en-US" sz="2400" dirty="0"/>
                    </a:p>
                  </a:txBody>
                  <a:tcPr marL="91438" marR="91438"/>
                </a:tc>
                <a:extLst>
                  <a:ext uri="{0D108BD9-81ED-4DB2-BD59-A6C34878D82A}">
                    <a16:rowId xmlns:a16="http://schemas.microsoft.com/office/drawing/2014/main" val="10004"/>
                  </a:ext>
                </a:extLst>
              </a:tr>
            </a:tbl>
          </a:graphicData>
        </a:graphic>
      </p:graphicFrame>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14400" y="1887538"/>
            <a:ext cx="10668000" cy="3962400"/>
          </a:xfrm>
          <a:prstGeom prst="roundRect">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zh-CN" altLang="en-US" sz="3385" b="1" dirty="0">
              <a:solidFill>
                <a:schemeClr val="tx1"/>
              </a:solidFill>
            </a:endParaRPr>
          </a:p>
          <a:p>
            <a:pPr eaLnBrk="1" fontAlgn="auto" hangingPunct="1">
              <a:spcBef>
                <a:spcPts val="0"/>
              </a:spcBef>
              <a:spcAft>
                <a:spcPts val="0"/>
              </a:spcAft>
              <a:defRPr/>
            </a:pPr>
            <a:r>
              <a:rPr lang="zh-CN" altLang="en-US" sz="3385" b="1" dirty="0">
                <a:solidFill>
                  <a:schemeClr val="tx1"/>
                </a:solidFill>
              </a:rPr>
              <a:t>中等收入陷阱</a:t>
            </a:r>
          </a:p>
          <a:p>
            <a:pPr eaLnBrk="1" fontAlgn="auto" hangingPunct="1">
              <a:spcBef>
                <a:spcPts val="0"/>
              </a:spcBef>
              <a:spcAft>
                <a:spcPts val="0"/>
              </a:spcAft>
              <a:defRPr/>
            </a:pPr>
            <a:endParaRPr lang="zh-CN" altLang="en-US" sz="3385" b="1" dirty="0">
              <a:solidFill>
                <a:schemeClr val="tx1"/>
              </a:solidFill>
            </a:endParaRPr>
          </a:p>
          <a:p>
            <a:pPr eaLnBrk="1" fontAlgn="auto" hangingPunct="1">
              <a:spcBef>
                <a:spcPts val="0"/>
              </a:spcBef>
              <a:spcAft>
                <a:spcPts val="0"/>
              </a:spcAft>
              <a:defRPr/>
            </a:pPr>
            <a:r>
              <a:rPr lang="zh-CN" altLang="en-US" sz="3385" b="1" dirty="0">
                <a:solidFill>
                  <a:schemeClr val="tx1"/>
                </a:solidFill>
              </a:rPr>
              <a:t>——进入中等收入国家后，</a:t>
            </a:r>
          </a:p>
          <a:p>
            <a:pPr eaLnBrk="1" fontAlgn="auto" hangingPunct="1">
              <a:spcBef>
                <a:spcPts val="0"/>
              </a:spcBef>
              <a:spcAft>
                <a:spcPts val="0"/>
              </a:spcAft>
              <a:defRPr/>
            </a:pPr>
            <a:r>
              <a:rPr lang="zh-CN" altLang="en-US" sz="3385" b="1" dirty="0">
                <a:solidFill>
                  <a:schemeClr val="tx1"/>
                </a:solidFill>
              </a:rPr>
              <a:t>难以迈进高收入行列。</a:t>
            </a:r>
          </a:p>
          <a:p>
            <a:pPr eaLnBrk="1" fontAlgn="auto" hangingPunct="1">
              <a:spcBef>
                <a:spcPts val="0"/>
              </a:spcBef>
              <a:spcAft>
                <a:spcPts val="0"/>
              </a:spcAft>
              <a:defRPr/>
            </a:pPr>
            <a:endParaRPr lang="zh-CN" altLang="en-US" sz="3385" b="1" dirty="0">
              <a:solidFill>
                <a:schemeClr val="tx1"/>
              </a:solidFill>
            </a:endParaRPr>
          </a:p>
          <a:p>
            <a:pPr eaLnBrk="1" fontAlgn="auto" hangingPunct="1">
              <a:spcBef>
                <a:spcPts val="0"/>
              </a:spcBef>
              <a:spcAft>
                <a:spcPts val="0"/>
              </a:spcAft>
              <a:defRPr/>
            </a:pPr>
            <a:r>
              <a:rPr lang="zh-CN" altLang="en-US" sz="2800" b="1" dirty="0">
                <a:solidFill>
                  <a:srgbClr val="FF0000"/>
                </a:solidFill>
              </a:rPr>
              <a:t>讨论：为何会有中等收入陷阱？</a:t>
            </a:r>
            <a:endParaRPr lang="zh-CN" altLang="en-US" sz="3385" b="1" dirty="0">
              <a:solidFill>
                <a:schemeClr val="tx1"/>
              </a:solidFill>
            </a:endParaRPr>
          </a:p>
          <a:p>
            <a:pPr eaLnBrk="1" fontAlgn="auto" hangingPunct="1">
              <a:spcBef>
                <a:spcPts val="0"/>
              </a:spcBef>
              <a:spcAft>
                <a:spcPts val="0"/>
              </a:spcAft>
              <a:defRPr/>
            </a:pPr>
            <a:endParaRPr lang="zh-CN" altLang="en-US" sz="3385" b="1" dirty="0">
              <a:solidFill>
                <a:schemeClr val="tx1"/>
              </a:solidFill>
            </a:endParaRPr>
          </a:p>
          <a:p>
            <a:pPr eaLnBrk="1" fontAlgn="auto" hangingPunct="1">
              <a:spcBef>
                <a:spcPts val="0"/>
              </a:spcBef>
              <a:spcAft>
                <a:spcPts val="0"/>
              </a:spcAft>
              <a:defRPr/>
            </a:pPr>
            <a:endParaRPr lang="zh-CN" altLang="en-US" sz="3385" b="1" dirty="0">
              <a:solidFill>
                <a:schemeClr val="tx1"/>
              </a:solidFill>
            </a:endParaRPr>
          </a:p>
        </p:txBody>
      </p:sp>
      <p:pic>
        <p:nvPicPr>
          <p:cNvPr id="49154" name="图片 1" descr="中等收入陷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2025" y="1992313"/>
            <a:ext cx="3965575"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879475" y="1887538"/>
            <a:ext cx="10668000" cy="3962400"/>
          </a:xfrm>
          <a:prstGeom prst="roundRect">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CN" altLang="en-US" sz="3385" b="1">
                <a:solidFill>
                  <a:schemeClr val="tx1"/>
                </a:solidFill>
              </a:rPr>
              <a:t>修昔底德陷阱</a:t>
            </a:r>
          </a:p>
          <a:p>
            <a:pPr eaLnBrk="1" fontAlgn="auto" hangingPunct="1">
              <a:spcBef>
                <a:spcPts val="0"/>
              </a:spcBef>
              <a:spcAft>
                <a:spcPts val="0"/>
              </a:spcAft>
              <a:defRPr/>
            </a:pPr>
            <a:endParaRPr lang="zh-CN" altLang="en-US" sz="3385" b="1">
              <a:solidFill>
                <a:schemeClr val="tx1"/>
              </a:solidFill>
            </a:endParaRPr>
          </a:p>
          <a:p>
            <a:pPr eaLnBrk="1" fontAlgn="auto" hangingPunct="1">
              <a:spcBef>
                <a:spcPts val="0"/>
              </a:spcBef>
              <a:spcAft>
                <a:spcPts val="0"/>
              </a:spcAft>
              <a:defRPr/>
            </a:pPr>
            <a:r>
              <a:rPr lang="zh-CN" altLang="en-US" sz="3385" b="1">
                <a:solidFill>
                  <a:schemeClr val="tx1"/>
                </a:solidFill>
              </a:rPr>
              <a:t>——新兴大国与现存大国的战争</a:t>
            </a:r>
          </a:p>
          <a:p>
            <a:pPr eaLnBrk="1" fontAlgn="auto" hangingPunct="1">
              <a:spcBef>
                <a:spcPts val="0"/>
              </a:spcBef>
              <a:spcAft>
                <a:spcPts val="0"/>
              </a:spcAft>
              <a:defRPr/>
            </a:pPr>
            <a:endParaRPr lang="zh-CN" altLang="en-US" sz="3385" b="1">
              <a:solidFill>
                <a:schemeClr val="tx1"/>
              </a:solidFill>
            </a:endParaRPr>
          </a:p>
          <a:p>
            <a:pPr eaLnBrk="1" fontAlgn="auto" hangingPunct="1">
              <a:spcBef>
                <a:spcPts val="0"/>
              </a:spcBef>
              <a:spcAft>
                <a:spcPts val="0"/>
              </a:spcAft>
              <a:defRPr/>
            </a:pPr>
            <a:r>
              <a:rPr lang="zh-CN" altLang="en-US" sz="2800" b="1">
                <a:solidFill>
                  <a:srgbClr val="FF0000"/>
                </a:solidFill>
              </a:rPr>
              <a:t>     （政治、经济、军事、文化等）</a:t>
            </a:r>
            <a:endParaRPr lang="zh-CN" altLang="en-US" sz="3385" b="1">
              <a:solidFill>
                <a:srgbClr val="FF0000"/>
              </a:solidFill>
            </a:endParaRPr>
          </a:p>
          <a:p>
            <a:pPr eaLnBrk="1" fontAlgn="auto" hangingPunct="1">
              <a:spcBef>
                <a:spcPts val="0"/>
              </a:spcBef>
              <a:spcAft>
                <a:spcPts val="0"/>
              </a:spcAft>
              <a:defRPr/>
            </a:pPr>
            <a:endParaRPr lang="zh-CN" altLang="en-US" sz="3385" b="1">
              <a:solidFill>
                <a:schemeClr val="tx1"/>
              </a:solidFill>
            </a:endParaRPr>
          </a:p>
          <a:p>
            <a:pPr eaLnBrk="1" fontAlgn="auto" hangingPunct="1">
              <a:spcBef>
                <a:spcPts val="0"/>
              </a:spcBef>
              <a:spcAft>
                <a:spcPts val="0"/>
              </a:spcAft>
              <a:defRPr/>
            </a:pPr>
            <a:endParaRPr lang="zh-CN" altLang="en-US" sz="3385" b="1">
              <a:solidFill>
                <a:schemeClr val="tx1"/>
              </a:solidFill>
            </a:endParaRPr>
          </a:p>
        </p:txBody>
      </p:sp>
      <p:pic>
        <p:nvPicPr>
          <p:cNvPr id="50178" name="图片 1" descr="修昔底德陷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0" y="1908175"/>
            <a:ext cx="4117975"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kumimoji="1" lang="zh-CN" altLang="en-US"/>
          </a:p>
        </p:txBody>
      </p:sp>
      <p:pic>
        <p:nvPicPr>
          <p:cNvPr id="8" name="内容占位符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2929" y="73959"/>
            <a:ext cx="5986872" cy="6710082"/>
          </a:xfrm>
        </p:spPr>
      </p:pic>
      <p:sp>
        <p:nvSpPr>
          <p:cNvPr id="5" name="内容占位符 4"/>
          <p:cNvSpPr>
            <a:spLocks noGrp="1"/>
          </p:cNvSpPr>
          <p:nvPr>
            <p:ph sz="quarter" idx="4"/>
          </p:nvPr>
        </p:nvSpPr>
        <p:spPr>
          <a:xfrm>
            <a:off x="5997575" y="1227604"/>
            <a:ext cx="5986872" cy="5092514"/>
          </a:xfrm>
        </p:spPr>
        <p:txBody>
          <a:bodyPr/>
          <a:lstStyle/>
          <a:p>
            <a:pPr marL="0" indent="0">
              <a:lnSpc>
                <a:spcPct val="150000"/>
              </a:lnSpc>
              <a:buNone/>
            </a:pPr>
            <a:r>
              <a:rPr kumimoji="1" lang="zh-CN" altLang="en-US" dirty="0">
                <a:solidFill>
                  <a:srgbClr val="FF0000"/>
                </a:solidFill>
              </a:rPr>
              <a:t>❖</a:t>
            </a:r>
            <a:r>
              <a:rPr kumimoji="1" lang="zh-CN" altLang="en-US" dirty="0">
                <a:solidFill>
                  <a:schemeClr val="tx1"/>
                </a:solidFill>
              </a:rPr>
              <a:t>法国阿尔斯通集团锅炉部全球负责人：</a:t>
            </a:r>
            <a:endParaRPr kumimoji="1" lang="en-US" altLang="zh-CN" dirty="0">
              <a:solidFill>
                <a:schemeClr val="tx1"/>
              </a:solidFill>
            </a:endParaRPr>
          </a:p>
          <a:p>
            <a:pPr marL="0" indent="0">
              <a:lnSpc>
                <a:spcPct val="150000"/>
              </a:lnSpc>
              <a:buNone/>
            </a:pPr>
            <a:r>
              <a:rPr kumimoji="1" lang="zh-CN" altLang="en-US" dirty="0">
                <a:solidFill>
                  <a:schemeClr val="tx1"/>
                </a:solidFill>
              </a:rPr>
              <a:t>    弗雷德里克</a:t>
            </a:r>
            <a:r>
              <a:rPr lang="en-US" altLang="zh-CN" dirty="0">
                <a:solidFill>
                  <a:schemeClr val="tx1"/>
                </a:solidFill>
              </a:rPr>
              <a:t>·</a:t>
            </a:r>
            <a:r>
              <a:rPr kumimoji="1" lang="zh-CN" altLang="en-US" dirty="0">
                <a:solidFill>
                  <a:schemeClr val="tx1"/>
                </a:solidFill>
              </a:rPr>
              <a:t>皮耶鲁齐</a:t>
            </a:r>
            <a:endParaRPr kumimoji="1" lang="en-US" altLang="zh-CN" dirty="0">
              <a:solidFill>
                <a:schemeClr val="tx1"/>
              </a:solidFill>
            </a:endParaRPr>
          </a:p>
          <a:p>
            <a:pPr marL="0" indent="0">
              <a:lnSpc>
                <a:spcPct val="150000"/>
              </a:lnSpc>
              <a:buNone/>
            </a:pPr>
            <a:r>
              <a:rPr kumimoji="1" lang="zh-CN" altLang="en-US" dirty="0">
                <a:solidFill>
                  <a:srgbClr val="FF0000"/>
                </a:solidFill>
              </a:rPr>
              <a:t>❖</a:t>
            </a:r>
            <a:r>
              <a:rPr kumimoji="1" lang="zh-CN" altLang="en-US" dirty="0">
                <a:solidFill>
                  <a:schemeClr val="tx1"/>
                </a:solidFill>
              </a:rPr>
              <a:t>美国：</a:t>
            </a:r>
            <a:r>
              <a:rPr kumimoji="1" lang="en-US" altLang="zh-CN" dirty="0">
                <a:solidFill>
                  <a:schemeClr val="tx1"/>
                </a:solidFill>
              </a:rPr>
              <a:t>《</a:t>
            </a:r>
            <a:r>
              <a:rPr kumimoji="1" lang="zh-CN" altLang="en-US" dirty="0">
                <a:solidFill>
                  <a:schemeClr val="tx1"/>
                </a:solidFill>
              </a:rPr>
              <a:t>反海外腐败法</a:t>
            </a:r>
            <a:r>
              <a:rPr kumimoji="1" lang="en-US" altLang="zh-CN" dirty="0">
                <a:solidFill>
                  <a:schemeClr val="tx1"/>
                </a:solidFill>
              </a:rPr>
              <a:t>》FCPA</a:t>
            </a:r>
          </a:p>
          <a:p>
            <a:pPr marL="0" indent="0">
              <a:lnSpc>
                <a:spcPct val="150000"/>
              </a:lnSpc>
              <a:buNone/>
            </a:pPr>
            <a:r>
              <a:rPr kumimoji="1" lang="zh-CN" altLang="en-US" dirty="0">
                <a:solidFill>
                  <a:schemeClr val="tx1"/>
                </a:solidFill>
              </a:rPr>
              <a:t>    商业贿赂、高额罚金、通用收购</a:t>
            </a:r>
            <a:endParaRPr kumimoji="1" lang="en-US" altLang="zh-CN" dirty="0">
              <a:solidFill>
                <a:schemeClr val="tx1"/>
              </a:solidFill>
            </a:endParaRPr>
          </a:p>
          <a:p>
            <a:pPr marL="0" indent="0">
              <a:lnSpc>
                <a:spcPct val="150000"/>
              </a:lnSpc>
              <a:buNone/>
            </a:pPr>
            <a:r>
              <a:rPr kumimoji="1" lang="zh-CN" altLang="en-US" dirty="0">
                <a:solidFill>
                  <a:srgbClr val="FF0000"/>
                </a:solidFill>
              </a:rPr>
              <a:t>❖</a:t>
            </a:r>
            <a:r>
              <a:rPr kumimoji="1" lang="zh-CN" altLang="en-US" dirty="0">
                <a:solidFill>
                  <a:schemeClr val="tx1"/>
                </a:solidFill>
              </a:rPr>
              <a:t>评论：长臂管辖</a:t>
            </a:r>
          </a:p>
        </p:txBody>
      </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标题 1"/>
          <p:cNvSpPr>
            <a:spLocks noGrp="1" noChangeArrowheads="1"/>
          </p:cNvSpPr>
          <p:nvPr>
            <p:ph type="title"/>
          </p:nvPr>
        </p:nvSpPr>
        <p:spPr/>
        <p:txBody>
          <a:bodyPr/>
          <a:lstStyle/>
          <a:p>
            <a:pPr eaLnBrk="1" hangingPunct="1"/>
            <a:r>
              <a:rPr lang="zh-CN" altLang="en-US" dirty="0">
                <a:solidFill>
                  <a:srgbClr val="C00000"/>
                </a:solidFill>
              </a:rPr>
              <a:t>具体挑战</a:t>
            </a:r>
            <a:endParaRPr lang="zh-CN" altLang="en-US" dirty="0"/>
          </a:p>
        </p:txBody>
      </p:sp>
      <p:sp>
        <p:nvSpPr>
          <p:cNvPr id="3" name="内容占位符 2"/>
          <p:cNvSpPr>
            <a:spLocks noGrp="1"/>
          </p:cNvSpPr>
          <p:nvPr>
            <p:ph idx="1"/>
          </p:nvPr>
        </p:nvSpPr>
        <p:spPr>
          <a:xfrm>
            <a:off x="1032387" y="1460090"/>
            <a:ext cx="10321413" cy="5032785"/>
          </a:xfrm>
        </p:spPr>
        <p:txBody>
          <a:bodyPr rtlCol="0">
            <a:normAutofit/>
          </a:bodyPr>
          <a:lstStyle/>
          <a:p>
            <a:pPr eaLnBrk="1" fontAlgn="auto" hangingPunct="1">
              <a:lnSpc>
                <a:spcPct val="150000"/>
              </a:lnSpc>
              <a:spcAft>
                <a:spcPts val="0"/>
              </a:spcAft>
              <a:defRPr/>
            </a:pPr>
            <a:r>
              <a:rPr lang="zh-CN" altLang="en-US" b="1" dirty="0">
                <a:solidFill>
                  <a:schemeClr val="tx1">
                    <a:lumMod val="75000"/>
                    <a:lumOff val="25000"/>
                  </a:schemeClr>
                </a:solidFill>
                <a:latin typeface="楷体" panose="02010609060101010101" pitchFamily="49" charset="-122"/>
                <a:ea typeface="楷体" panose="02010609060101010101" pitchFamily="49" charset="-122"/>
              </a:rPr>
              <a:t>由于我们的人口众多，土地稀缺，资源消耗太快，社会矛盾越来越复杂化。社会主要矛盾转化为人民对美好生活的需要与发展不平衡与不充分的矛盾。具体表现在以下几个方面：</a:t>
            </a:r>
            <a:endParaRPr lang="en-US" altLang="zh-CN" b="1" dirty="0">
              <a:solidFill>
                <a:schemeClr val="tx1">
                  <a:lumMod val="75000"/>
                  <a:lumOff val="25000"/>
                </a:schemeClr>
              </a:solidFill>
              <a:latin typeface="楷体" panose="02010609060101010101" pitchFamily="49" charset="-122"/>
              <a:ea typeface="楷体" panose="02010609060101010101" pitchFamily="49" charset="-122"/>
            </a:endParaRPr>
          </a:p>
          <a:p>
            <a:pPr eaLnBrk="1" fontAlgn="auto" hangingPunct="1">
              <a:spcAft>
                <a:spcPts val="0"/>
              </a:spcAft>
              <a:buFont typeface="Arial" panose="020B0604020202090204" pitchFamily="34" charset="0"/>
              <a:buNone/>
              <a:defRPr/>
            </a:pPr>
            <a:endParaRPr lang="en-US" altLang="zh-CN" b="1" dirty="0">
              <a:solidFill>
                <a:schemeClr val="tx1">
                  <a:lumMod val="75000"/>
                  <a:lumOff val="25000"/>
                </a:schemeClr>
              </a:solidFill>
              <a:latin typeface="楷体" panose="02010609060101010101" pitchFamily="49" charset="-122"/>
              <a:ea typeface="楷体" panose="02010609060101010101" pitchFamily="49" charset="-122"/>
            </a:endParaRPr>
          </a:p>
          <a:p>
            <a:pPr eaLnBrk="1" fontAlgn="auto" hangingPunct="1">
              <a:spcAft>
                <a:spcPts val="0"/>
              </a:spcAft>
              <a:buFont typeface="Arial" panose="020B0604020202090204" pitchFamily="34" charset="0"/>
              <a:buNone/>
              <a:defRPr/>
            </a:pPr>
            <a:r>
              <a:rPr lang="en-US" altLang="zh-CN" b="1" dirty="0">
                <a:solidFill>
                  <a:srgbClr val="FF0000"/>
                </a:solidFill>
                <a:latin typeface="楷体" panose="02010609060101010101" pitchFamily="49" charset="-122"/>
                <a:ea typeface="楷体" panose="02010609060101010101" pitchFamily="49" charset="-122"/>
              </a:rPr>
              <a:t>★ </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1.</a:t>
            </a:r>
            <a:r>
              <a:rPr lang="zh-CN" altLang="en-US" b="1" dirty="0">
                <a:solidFill>
                  <a:srgbClr val="7030A0"/>
                </a:solidFill>
                <a:latin typeface="楷体" panose="02010609060101010101" pitchFamily="49" charset="-122"/>
                <a:ea typeface="楷体" panose="02010609060101010101" pitchFamily="49" charset="-122"/>
              </a:rPr>
              <a:t>城乡二元结构</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问题有被固化或锁定的危险；</a:t>
            </a:r>
            <a:endParaRPr lang="en-US" altLang="zh-CN" b="1" dirty="0">
              <a:solidFill>
                <a:schemeClr val="tx1">
                  <a:lumMod val="75000"/>
                  <a:lumOff val="25000"/>
                </a:schemeClr>
              </a:solidFill>
              <a:latin typeface="楷体" panose="02010609060101010101" pitchFamily="49" charset="-122"/>
              <a:ea typeface="楷体" panose="02010609060101010101" pitchFamily="49" charset="-122"/>
            </a:endParaRPr>
          </a:p>
          <a:p>
            <a:pPr eaLnBrk="1" fontAlgn="auto" hangingPunct="1">
              <a:spcAft>
                <a:spcPts val="0"/>
              </a:spcAft>
              <a:buFont typeface="Arial" panose="020B0604020202090204" pitchFamily="34" charset="0"/>
              <a:buNone/>
              <a:defRPr/>
            </a:pPr>
            <a:r>
              <a:rPr lang="en-US" altLang="zh-CN" b="1" dirty="0">
                <a:solidFill>
                  <a:schemeClr val="tx1">
                    <a:lumMod val="75000"/>
                    <a:lumOff val="25000"/>
                  </a:schemeClr>
                </a:solidFill>
                <a:latin typeface="楷体" panose="02010609060101010101" pitchFamily="49" charset="-122"/>
                <a:ea typeface="楷体" panose="02010609060101010101" pitchFamily="49" charset="-122"/>
              </a:rPr>
              <a:t>  </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三农问题与保证国家粮食安全的矛盾突出</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a:t>
            </a:r>
            <a:endParaRPr lang="zh-CN" altLang="en-US" b="1" dirty="0">
              <a:solidFill>
                <a:schemeClr val="tx1">
                  <a:lumMod val="75000"/>
                  <a:lumOff val="25000"/>
                </a:schemeClr>
              </a:solidFill>
              <a:latin typeface="楷体" panose="02010609060101010101" pitchFamily="49" charset="-122"/>
              <a:ea typeface="楷体" panose="02010609060101010101" pitchFamily="49" charset="-122"/>
            </a:endParaRPr>
          </a:p>
          <a:p>
            <a:pPr eaLnBrk="1" fontAlgn="auto" hangingPunct="1">
              <a:spcAft>
                <a:spcPts val="0"/>
              </a:spcAft>
              <a:buNone/>
              <a:defRPr/>
            </a:pPr>
            <a:r>
              <a:rPr lang="zh-CN" altLang="en-US" b="1" dirty="0">
                <a:solidFill>
                  <a:srgbClr val="C00000"/>
                </a:solidFill>
                <a:latin typeface="楷体" panose="02010609060101010101" pitchFamily="49" charset="-122"/>
                <a:ea typeface="楷体" panose="02010609060101010101" pitchFamily="49" charset="-122"/>
              </a:rPr>
              <a:t>  （链接：</a:t>
            </a:r>
            <a:r>
              <a:rPr lang="en-US" altLang="zh-CN" b="1" dirty="0">
                <a:solidFill>
                  <a:srgbClr val="C00000"/>
                </a:solidFill>
                <a:latin typeface="楷体" panose="02010609060101010101" pitchFamily="49" charset="-122"/>
                <a:ea typeface="楷体" panose="02010609060101010101" pitchFamily="49" charset="-122"/>
              </a:rPr>
              <a:t>《</a:t>
            </a:r>
            <a:r>
              <a:rPr lang="zh-CN" altLang="en-US" b="1" dirty="0">
                <a:solidFill>
                  <a:srgbClr val="C00000"/>
                </a:solidFill>
                <a:latin typeface="楷体" panose="02010609060101010101" pitchFamily="49" charset="-122"/>
                <a:ea typeface="楷体" panose="02010609060101010101" pitchFamily="49" charset="-122"/>
              </a:rPr>
              <a:t>人类减贫的中国实践</a:t>
            </a:r>
            <a:r>
              <a:rPr lang="en-US" altLang="zh-CN" b="1" dirty="0">
                <a:solidFill>
                  <a:srgbClr val="C00000"/>
                </a:solidFill>
                <a:latin typeface="楷体" panose="02010609060101010101" pitchFamily="49" charset="-122"/>
                <a:ea typeface="楷体" panose="02010609060101010101" pitchFamily="49" charset="-122"/>
              </a:rPr>
              <a:t>》2021-4-6</a:t>
            </a:r>
            <a:r>
              <a:rPr lang="zh-CN" altLang="en-US" b="1" dirty="0">
                <a:solidFill>
                  <a:srgbClr val="C00000"/>
                </a:solidFill>
                <a:latin typeface="楷体" panose="02010609060101010101" pitchFamily="49" charset="-122"/>
                <a:ea typeface="楷体" panose="02010609060101010101" pitchFamily="49" charset="-122"/>
              </a:rPr>
              <a:t>）</a:t>
            </a:r>
          </a:p>
          <a:p>
            <a:pPr eaLnBrk="1" fontAlgn="auto" hangingPunct="1">
              <a:spcAft>
                <a:spcPts val="0"/>
              </a:spcAft>
              <a:buNone/>
              <a:defRPr/>
            </a:pPr>
            <a:r>
              <a:rPr lang="zh-CN" altLang="en-US" dirty="0">
                <a:solidFill>
                  <a:schemeClr val="tx1">
                    <a:lumMod val="75000"/>
                    <a:lumOff val="25000"/>
                  </a:schemeClr>
                </a:solidFill>
              </a:rPr>
              <a:t>    </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174" y="3169782"/>
            <a:ext cx="4005826" cy="3220684"/>
          </a:xfrm>
          <a:prstGeom prst="rect">
            <a:avLst/>
          </a:prstGeom>
        </p:spPr>
      </p:pic>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417852"/>
            <a:ext cx="10515600" cy="973138"/>
          </a:xfrm>
        </p:spPr>
        <p:txBody>
          <a:bodyPr/>
          <a:lstStyle/>
          <a:p>
            <a:r>
              <a:rPr kumimoji="1" lang="en-US" altLang="zh-CN" dirty="0"/>
              <a:t>832</a:t>
            </a:r>
            <a:r>
              <a:rPr kumimoji="1" lang="zh-CN" altLang="en-US" dirty="0"/>
              <a:t>个国家级贫困县脱贫</a:t>
            </a:r>
          </a:p>
        </p:txBody>
      </p:sp>
      <p:sp>
        <p:nvSpPr>
          <p:cNvPr id="3" name="内容占位符 2"/>
          <p:cNvSpPr>
            <a:spLocks noGrp="1"/>
          </p:cNvSpPr>
          <p:nvPr>
            <p:ph idx="1"/>
          </p:nvPr>
        </p:nvSpPr>
        <p:spPr>
          <a:xfrm>
            <a:off x="710699" y="2014263"/>
            <a:ext cx="9745133" cy="4178830"/>
          </a:xfrm>
        </p:spPr>
        <p:txBody>
          <a:bodyPr/>
          <a:lstStyle/>
          <a:p>
            <a:r>
              <a:rPr kumimoji="1" lang="zh-CN" altLang="en-US" b="1" dirty="0">
                <a:solidFill>
                  <a:srgbClr val="C00000"/>
                </a:solidFill>
              </a:rPr>
              <a:t>历史性时刻：</a:t>
            </a:r>
            <a:r>
              <a:rPr kumimoji="1" lang="en-US" altLang="zh-CN" b="1" dirty="0">
                <a:solidFill>
                  <a:srgbClr val="C00000"/>
                </a:solidFill>
              </a:rPr>
              <a:t>2020</a:t>
            </a:r>
            <a:r>
              <a:rPr kumimoji="1" lang="zh-CN" altLang="en-US" b="1" dirty="0">
                <a:solidFill>
                  <a:srgbClr val="C00000"/>
                </a:solidFill>
              </a:rPr>
              <a:t>年</a:t>
            </a:r>
            <a:r>
              <a:rPr kumimoji="1" lang="en-US" altLang="zh-CN" b="1" dirty="0">
                <a:solidFill>
                  <a:srgbClr val="C00000"/>
                </a:solidFill>
              </a:rPr>
              <a:t>11</a:t>
            </a:r>
            <a:r>
              <a:rPr kumimoji="1" lang="zh-CN" altLang="en-US" b="1" dirty="0">
                <a:solidFill>
                  <a:srgbClr val="C00000"/>
                </a:solidFill>
              </a:rPr>
              <a:t>月</a:t>
            </a:r>
            <a:r>
              <a:rPr kumimoji="1" lang="en-US" altLang="zh-CN" b="1" dirty="0">
                <a:solidFill>
                  <a:srgbClr val="C00000"/>
                </a:solidFill>
              </a:rPr>
              <a:t>23</a:t>
            </a:r>
            <a:r>
              <a:rPr kumimoji="1" lang="zh-CN" altLang="en-US" b="1" dirty="0">
                <a:solidFill>
                  <a:srgbClr val="C00000"/>
                </a:solidFill>
              </a:rPr>
              <a:t>日！</a:t>
            </a:r>
            <a:endParaRPr kumimoji="1" lang="en-US" altLang="zh-CN" b="1" dirty="0">
              <a:solidFill>
                <a:srgbClr val="C00000"/>
              </a:solidFill>
            </a:endParaRPr>
          </a:p>
          <a:p>
            <a:endParaRPr kumimoji="1" lang="en-US" altLang="zh-CN" dirty="0">
              <a:solidFill>
                <a:schemeClr val="tx1"/>
              </a:solidFill>
            </a:endParaRPr>
          </a:p>
          <a:p>
            <a:r>
              <a:rPr kumimoji="1" lang="zh-CN" altLang="en-US" dirty="0">
                <a:solidFill>
                  <a:schemeClr val="tx1"/>
                </a:solidFill>
              </a:rPr>
              <a:t>“不会有哪个国家能像中国那样，</a:t>
            </a:r>
            <a:endParaRPr kumimoji="1" lang="en-US" altLang="zh-CN" dirty="0">
              <a:solidFill>
                <a:schemeClr val="tx1"/>
              </a:solidFill>
            </a:endParaRPr>
          </a:p>
          <a:p>
            <a:pPr marL="0" indent="0">
              <a:buNone/>
            </a:pPr>
            <a:r>
              <a:rPr kumimoji="1" lang="zh-CN" altLang="en-US" dirty="0">
                <a:solidFill>
                  <a:schemeClr val="tx1"/>
                </a:solidFill>
              </a:rPr>
              <a:t>       让更多的人摆脱贫困”。</a:t>
            </a:r>
            <a:endParaRPr kumimoji="1" lang="en-US" altLang="zh-CN" dirty="0">
              <a:solidFill>
                <a:schemeClr val="tx1"/>
              </a:solidFill>
            </a:endParaRPr>
          </a:p>
          <a:p>
            <a:pPr marL="0" indent="0">
              <a:buNone/>
            </a:pPr>
            <a:r>
              <a:rPr kumimoji="1" lang="zh-CN" altLang="en-US" dirty="0">
                <a:solidFill>
                  <a:schemeClr val="tx1"/>
                </a:solidFill>
              </a:rPr>
              <a:t>        </a:t>
            </a:r>
            <a:r>
              <a:rPr kumimoji="1" lang="en-US" altLang="zh-CN" dirty="0">
                <a:solidFill>
                  <a:schemeClr val="tx1"/>
                </a:solidFill>
              </a:rPr>
              <a:t>——</a:t>
            </a:r>
            <a:r>
              <a:rPr kumimoji="1" lang="zh-CN" altLang="en-US" dirty="0">
                <a:solidFill>
                  <a:schemeClr val="tx1"/>
                </a:solidFill>
              </a:rPr>
              <a:t>澳大利亚总理 莫里森</a:t>
            </a:r>
            <a:endParaRPr kumimoji="1" lang="en-US" altLang="zh-CN" dirty="0">
              <a:solidFill>
                <a:schemeClr val="tx1"/>
              </a:solidFill>
            </a:endParaRPr>
          </a:p>
          <a:p>
            <a:pPr marL="0" indent="0">
              <a:buNone/>
            </a:pPr>
            <a:endParaRPr kumimoji="1" lang="en-US" altLang="zh-CN" dirty="0">
              <a:solidFill>
                <a:schemeClr val="tx1"/>
              </a:solidFill>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386" y="0"/>
            <a:ext cx="6568613" cy="6816366"/>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2">
            <a:extLst>
              <a:ext uri="{FF2B5EF4-FFF2-40B4-BE49-F238E27FC236}">
                <a16:creationId xmlns:a16="http://schemas.microsoft.com/office/drawing/2014/main" id="{7327B923-E4A7-9641-90A8-7073A3A502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689505"/>
            <a:ext cx="12404388" cy="5168495"/>
          </a:xfrm>
          <a:prstGeom prst="rect">
            <a:avLst/>
          </a:prstGeom>
        </p:spPr>
      </p:pic>
      <p:sp>
        <p:nvSpPr>
          <p:cNvPr id="4" name="圆角矩形 3">
            <a:extLst>
              <a:ext uri="{FF2B5EF4-FFF2-40B4-BE49-F238E27FC236}">
                <a16:creationId xmlns:a16="http://schemas.microsoft.com/office/drawing/2014/main" id="{9F7AFECE-A35B-D542-A4E6-6ED9C182E06A}"/>
              </a:ext>
            </a:extLst>
          </p:cNvPr>
          <p:cNvSpPr/>
          <p:nvPr/>
        </p:nvSpPr>
        <p:spPr>
          <a:xfrm>
            <a:off x="3180943" y="359923"/>
            <a:ext cx="5369669" cy="914400"/>
          </a:xfrm>
          <a:prstGeom prst="roundRect">
            <a:avLst/>
          </a:prstGeom>
          <a:noFill/>
          <a:ln w="63500" cap="flat" cmpd="sng">
            <a:solidFill>
              <a:schemeClr val="accent1"/>
            </a:solidFill>
            <a:miter lim="800000"/>
          </a:ln>
        </p:spPr>
        <p:txBody>
          <a:bodyPr rtlCol="0" anchor="ctr"/>
          <a:lstStyle/>
          <a:p>
            <a:pPr algn="ctr"/>
            <a:r>
              <a:rPr kumimoji="1" lang="zh-CN" altLang="en-US" sz="2800" b="1" dirty="0">
                <a:solidFill>
                  <a:schemeClr val="tx1"/>
                </a:solidFill>
                <a:latin typeface="Arail" charset="0"/>
                <a:ea typeface="Arail" charset="0"/>
                <a:cs typeface="Arail" charset="0"/>
              </a:rPr>
              <a:t>越南历年人均</a:t>
            </a:r>
            <a:r>
              <a:rPr kumimoji="1" lang="en-US" altLang="zh-CN" sz="2800" b="1" dirty="0">
                <a:latin typeface="Arail" charset="0"/>
                <a:ea typeface="Arail" charset="0"/>
                <a:cs typeface="Arail" charset="0"/>
              </a:rPr>
              <a:t>GDP</a:t>
            </a:r>
            <a:r>
              <a:rPr kumimoji="1" lang="zh-CN" altLang="en-US" sz="2800" b="1" dirty="0">
                <a:latin typeface="Arail" charset="0"/>
                <a:ea typeface="Arail" charset="0"/>
                <a:cs typeface="Arail" charset="0"/>
              </a:rPr>
              <a:t>（美元）</a:t>
            </a:r>
            <a:endParaRPr kumimoji="1" lang="zh-CN" altLang="en-US" sz="2800" b="1" dirty="0">
              <a:solidFill>
                <a:schemeClr val="tx1"/>
              </a:solidFill>
              <a:latin typeface="Arail" charset="0"/>
              <a:ea typeface="Arail" charset="0"/>
              <a:cs typeface="Arail" charset="0"/>
            </a:endParaRPr>
          </a:p>
        </p:txBody>
      </p:sp>
    </p:spTree>
    <p:extLst>
      <p:ext uri="{BB962C8B-B14F-4D97-AF65-F5344CB8AC3E}">
        <p14:creationId xmlns:p14="http://schemas.microsoft.com/office/powerpoint/2010/main" val="14770838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8" name="内容占位符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6411015" cy="6858000"/>
          </a:xfrm>
        </p:spPr>
      </p:pic>
      <p:sp>
        <p:nvSpPr>
          <p:cNvPr id="9" name="圆角矩形 8"/>
          <p:cNvSpPr/>
          <p:nvPr/>
        </p:nvSpPr>
        <p:spPr>
          <a:xfrm>
            <a:off x="7249215" y="376560"/>
            <a:ext cx="4104584" cy="1799385"/>
          </a:xfrm>
          <a:prstGeom prst="roundRect">
            <a:avLst/>
          </a:prstGeom>
          <a:noFill/>
          <a:ln w="63500" cap="flat" cmpd="sng">
            <a:solidFill>
              <a:schemeClr val="accent1"/>
            </a:solidFill>
            <a:miter lim="800000"/>
          </a:ln>
        </p:spPr>
        <p:txBody>
          <a:bodyPr rtlCol="0" anchor="ctr"/>
          <a:lstStyle/>
          <a:p>
            <a:pPr algn="ctr"/>
            <a:r>
              <a:rPr kumimoji="1" lang="zh-CN" altLang="en-US" sz="3600" dirty="0">
                <a:solidFill>
                  <a:srgbClr val="C00000"/>
                </a:solidFill>
                <a:latin typeface="Arail" charset="0"/>
                <a:ea typeface="Arail" charset="0"/>
                <a:cs typeface="Arail" charset="0"/>
              </a:rPr>
              <a:t>两不愁、三保障</a:t>
            </a:r>
          </a:p>
        </p:txBody>
      </p:sp>
      <p:sp>
        <p:nvSpPr>
          <p:cNvPr id="10" name="圆角矩形 9"/>
          <p:cNvSpPr/>
          <p:nvPr/>
        </p:nvSpPr>
        <p:spPr>
          <a:xfrm>
            <a:off x="7249215" y="2323697"/>
            <a:ext cx="4104584" cy="1799385"/>
          </a:xfrm>
          <a:prstGeom prst="roundRect">
            <a:avLst/>
          </a:prstGeom>
          <a:noFill/>
          <a:ln w="63500" cap="flat" cmpd="sng">
            <a:solidFill>
              <a:schemeClr val="accent1"/>
            </a:solidFill>
            <a:miter lim="800000"/>
          </a:ln>
        </p:spPr>
        <p:txBody>
          <a:bodyPr rtlCol="0" anchor="ctr"/>
          <a:lstStyle/>
          <a:p>
            <a:pPr algn="ctr"/>
            <a:r>
              <a:rPr kumimoji="1" lang="zh-CN" altLang="en-US" sz="3600" dirty="0">
                <a:solidFill>
                  <a:srgbClr val="C00000"/>
                </a:solidFill>
                <a:latin typeface="Arail" charset="0"/>
                <a:ea typeface="Arail" charset="0"/>
                <a:cs typeface="Arail" charset="0"/>
              </a:rPr>
              <a:t>绝对与相对贫困</a:t>
            </a:r>
          </a:p>
        </p:txBody>
      </p:sp>
      <p:sp>
        <p:nvSpPr>
          <p:cNvPr id="6" name="圆角矩形 5">
            <a:extLst>
              <a:ext uri="{FF2B5EF4-FFF2-40B4-BE49-F238E27FC236}">
                <a16:creationId xmlns:a16="http://schemas.microsoft.com/office/drawing/2014/main" id="{28060C46-56C9-454D-9580-AF994EE3752C}"/>
              </a:ext>
            </a:extLst>
          </p:cNvPr>
          <p:cNvSpPr/>
          <p:nvPr/>
        </p:nvSpPr>
        <p:spPr>
          <a:xfrm>
            <a:off x="7249215" y="4270834"/>
            <a:ext cx="4104584" cy="1799385"/>
          </a:xfrm>
          <a:prstGeom prst="roundRect">
            <a:avLst/>
          </a:prstGeom>
          <a:noFill/>
          <a:ln w="63500" cap="flat" cmpd="sng">
            <a:solidFill>
              <a:schemeClr val="accent1"/>
            </a:solidFill>
            <a:miter lim="800000"/>
          </a:ln>
        </p:spPr>
        <p:txBody>
          <a:bodyPr rtlCol="0" anchor="ctr"/>
          <a:lstStyle/>
          <a:p>
            <a:pPr algn="ctr"/>
            <a:r>
              <a:rPr kumimoji="1" lang="zh-CN" altLang="en-US" sz="3600" dirty="0">
                <a:solidFill>
                  <a:srgbClr val="C00000"/>
                </a:solidFill>
                <a:latin typeface="Arail" charset="0"/>
                <a:ea typeface="Arail" charset="0"/>
                <a:cs typeface="Arail" charset="0"/>
              </a:rPr>
              <a:t>城乡收入差距</a:t>
            </a:r>
            <a:endParaRPr kumimoji="1" lang="en-US" altLang="zh-CN" sz="3600" dirty="0">
              <a:solidFill>
                <a:srgbClr val="C00000"/>
              </a:solidFill>
              <a:latin typeface="Arail" charset="0"/>
              <a:ea typeface="Arail" charset="0"/>
              <a:cs typeface="Arail" charset="0"/>
            </a:endParaRPr>
          </a:p>
          <a:p>
            <a:pPr algn="ctr"/>
            <a:r>
              <a:rPr kumimoji="1" lang="zh-CN" altLang="en-US" dirty="0">
                <a:solidFill>
                  <a:srgbClr val="C00000"/>
                </a:solidFill>
                <a:latin typeface="Arail" charset="0"/>
                <a:ea typeface="Arail" charset="0"/>
                <a:cs typeface="Arail" charset="0"/>
              </a:rPr>
              <a:t>（</a:t>
            </a:r>
            <a:r>
              <a:rPr kumimoji="1" lang="en-US" altLang="zh-CN" dirty="0">
                <a:solidFill>
                  <a:srgbClr val="C00000"/>
                </a:solidFill>
                <a:latin typeface="Arail" charset="0"/>
                <a:ea typeface="Arail" charset="0"/>
                <a:cs typeface="Arail" charset="0"/>
              </a:rPr>
              <a:t>2021</a:t>
            </a:r>
            <a:r>
              <a:rPr kumimoji="1" lang="zh-CN" altLang="en-US" dirty="0">
                <a:solidFill>
                  <a:srgbClr val="C00000"/>
                </a:solidFill>
                <a:latin typeface="Arail" charset="0"/>
                <a:ea typeface="Arail" charset="0"/>
                <a:cs typeface="Arail" charset="0"/>
              </a:rPr>
              <a:t>年城镇可支配收入中位数</a:t>
            </a:r>
            <a:r>
              <a:rPr kumimoji="1" lang="en-US" altLang="zh-CN" dirty="0">
                <a:solidFill>
                  <a:srgbClr val="C00000"/>
                </a:solidFill>
                <a:latin typeface="Arail" charset="0"/>
                <a:ea typeface="Arail" charset="0"/>
                <a:cs typeface="Arail" charset="0"/>
              </a:rPr>
              <a:t>43504</a:t>
            </a:r>
            <a:r>
              <a:rPr kumimoji="1" lang="zh-CN" altLang="en-US" dirty="0">
                <a:solidFill>
                  <a:srgbClr val="C00000"/>
                </a:solidFill>
                <a:latin typeface="Arail" charset="0"/>
                <a:ea typeface="Arail" charset="0"/>
                <a:cs typeface="Arail" charset="0"/>
              </a:rPr>
              <a:t>元，农村</a:t>
            </a:r>
            <a:r>
              <a:rPr kumimoji="1" lang="en-US" altLang="zh-CN" dirty="0">
                <a:solidFill>
                  <a:srgbClr val="C00000"/>
                </a:solidFill>
                <a:latin typeface="Arail" charset="0"/>
                <a:ea typeface="Arail" charset="0"/>
                <a:cs typeface="Arail" charset="0"/>
              </a:rPr>
              <a:t>16902</a:t>
            </a:r>
            <a:r>
              <a:rPr kumimoji="1" lang="zh-CN" altLang="en-US" dirty="0">
                <a:solidFill>
                  <a:srgbClr val="C00000"/>
                </a:solidFill>
                <a:latin typeface="Arail" charset="0"/>
                <a:ea typeface="Arail" charset="0"/>
                <a:cs typeface="Arail" charset="0"/>
              </a:rPr>
              <a:t>元）</a:t>
            </a:r>
          </a:p>
        </p:txBody>
      </p:sp>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04047" y="430307"/>
            <a:ext cx="9821353" cy="6266328"/>
          </a:xfrm>
        </p:spPr>
        <p:txBody>
          <a:bodyPr rtlCol="0">
            <a:normAutofit/>
          </a:bodyPr>
          <a:lstStyle/>
          <a:p>
            <a:pPr eaLnBrk="1" fontAlgn="auto" hangingPunct="1">
              <a:spcAft>
                <a:spcPts val="0"/>
              </a:spcAft>
              <a:buFont typeface="Arial" panose="020B0604020202090204" pitchFamily="34" charset="0"/>
              <a:buNone/>
              <a:defRPr/>
            </a:pPr>
            <a:r>
              <a:rPr lang="en-US" altLang="zh-CN" b="1" dirty="0">
                <a:solidFill>
                  <a:srgbClr val="FF0000"/>
                </a:solidFill>
                <a:latin typeface="楷体" panose="02010609060101010101" pitchFamily="49" charset="-122"/>
                <a:ea typeface="楷体" panose="02010609060101010101" pitchFamily="49" charset="-122"/>
              </a:rPr>
              <a:t>★ </a:t>
            </a:r>
            <a:r>
              <a:rPr lang="en-US" altLang="zh-CN" sz="2800" b="1" dirty="0">
                <a:solidFill>
                  <a:schemeClr val="tx1">
                    <a:lumMod val="75000"/>
                    <a:lumOff val="25000"/>
                  </a:schemeClr>
                </a:solidFill>
                <a:latin typeface="+mj-ea"/>
                <a:ea typeface="+mj-ea"/>
                <a:cs typeface="+mj-ea"/>
              </a:rPr>
              <a:t>2.</a:t>
            </a:r>
            <a:r>
              <a:rPr lang="zh-CN" altLang="en-US" sz="2800" b="1" dirty="0">
                <a:solidFill>
                  <a:schemeClr val="tx1">
                    <a:lumMod val="75000"/>
                    <a:lumOff val="25000"/>
                  </a:schemeClr>
                </a:solidFill>
                <a:latin typeface="+mj-ea"/>
                <a:ea typeface="+mj-ea"/>
                <a:cs typeface="+mj-ea"/>
              </a:rPr>
              <a:t>区域发展不平衡，区域发展差距扩大，区域协调发展矛盾突出。</a:t>
            </a:r>
            <a:endParaRPr lang="en-US" altLang="zh-CN" sz="2800" b="1" dirty="0">
              <a:solidFill>
                <a:schemeClr val="tx1">
                  <a:lumMod val="75000"/>
                  <a:lumOff val="25000"/>
                </a:schemeClr>
              </a:solidFill>
              <a:latin typeface="+mj-ea"/>
              <a:ea typeface="+mj-ea"/>
              <a:cs typeface="+mj-ea"/>
            </a:endParaRPr>
          </a:p>
          <a:p>
            <a:pPr eaLnBrk="1" fontAlgn="auto" hangingPunct="1">
              <a:spcAft>
                <a:spcPts val="0"/>
              </a:spcAft>
              <a:buFont typeface="Arial" panose="020B0604020202090204" pitchFamily="34" charset="0"/>
              <a:buNone/>
              <a:defRPr/>
            </a:pPr>
            <a:r>
              <a:rPr lang="zh-CN" altLang="en-US" b="1" dirty="0">
                <a:solidFill>
                  <a:srgbClr val="7030A0"/>
                </a:solidFill>
                <a:latin typeface="楷体" panose="02010609060101010101" pitchFamily="49" charset="-122"/>
                <a:ea typeface="楷体" panose="02010609060101010101" pitchFamily="49" charset="-122"/>
              </a:rPr>
              <a:t>    </a:t>
            </a:r>
            <a:endParaRPr lang="en-US" altLang="zh-CN" b="1" dirty="0">
              <a:solidFill>
                <a:srgbClr val="7030A0"/>
              </a:solidFill>
              <a:latin typeface="楷体" panose="02010609060101010101" pitchFamily="49" charset="-122"/>
              <a:ea typeface="楷体" panose="02010609060101010101" pitchFamily="49" charset="-122"/>
            </a:endParaRPr>
          </a:p>
          <a:p>
            <a:pPr eaLnBrk="1" fontAlgn="auto" hangingPunct="1">
              <a:spcAft>
                <a:spcPts val="0"/>
              </a:spcAft>
              <a:buFont typeface="Arial" panose="020B0604020202090204" pitchFamily="34" charset="0"/>
              <a:buNone/>
              <a:defRPr/>
            </a:pPr>
            <a:endParaRPr lang="en-US" altLang="zh-CN" b="1" dirty="0">
              <a:solidFill>
                <a:srgbClr val="7030A0"/>
              </a:solidFill>
              <a:latin typeface="楷体" panose="02010609060101010101" pitchFamily="49" charset="-122"/>
              <a:ea typeface="楷体" panose="02010609060101010101" pitchFamily="49" charset="-122"/>
            </a:endParaRPr>
          </a:p>
          <a:p>
            <a:pPr eaLnBrk="1" fontAlgn="auto" hangingPunct="1">
              <a:spcAft>
                <a:spcPts val="0"/>
              </a:spcAft>
              <a:buFont typeface="Arial" panose="020B0604020202090204" pitchFamily="34" charset="0"/>
              <a:buNone/>
              <a:defRPr/>
            </a:pPr>
            <a:r>
              <a:rPr lang="zh-CN" altLang="en-US" b="1" dirty="0">
                <a:solidFill>
                  <a:srgbClr val="7030A0"/>
                </a:solidFill>
                <a:latin typeface="楷体" panose="02010609060101010101" pitchFamily="49" charset="-122"/>
                <a:ea typeface="楷体" panose="02010609060101010101" pitchFamily="49" charset="-122"/>
              </a:rPr>
              <a:t>                        </a:t>
            </a:r>
            <a:endParaRPr lang="zh-CN" altLang="en-US" b="1" dirty="0">
              <a:solidFill>
                <a:schemeClr val="tx1">
                  <a:lumMod val="75000"/>
                  <a:lumOff val="25000"/>
                </a:schemeClr>
              </a:solidFill>
              <a:latin typeface="楷体" panose="02010609060101010101" pitchFamily="49" charset="-122"/>
              <a:ea typeface="楷体" panose="02010609060101010101" pitchFamily="49" charset="-122"/>
            </a:endParaRPr>
          </a:p>
          <a:p>
            <a:pPr marL="0" indent="0" eaLnBrk="1" fontAlgn="auto" hangingPunct="1">
              <a:lnSpc>
                <a:spcPct val="150000"/>
              </a:lnSpc>
              <a:spcAft>
                <a:spcPts val="0"/>
              </a:spcAft>
              <a:buFont typeface="Arial" panose="020B0604020202090204" pitchFamily="34" charset="0"/>
              <a:buNone/>
              <a:defRPr/>
            </a:pPr>
            <a:endParaRPr lang="zh-CN" altLang="en-US" dirty="0">
              <a:solidFill>
                <a:schemeClr val="tx1">
                  <a:lumMod val="75000"/>
                  <a:lumOff val="25000"/>
                </a:schemeClr>
              </a:solidFill>
            </a:endParaRPr>
          </a:p>
        </p:txBody>
      </p:sp>
      <p:pic>
        <p:nvPicPr>
          <p:cNvPr id="2549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7" y="2199280"/>
            <a:ext cx="5943600" cy="4228413"/>
          </a:xfrm>
          <a:prstGeom prst="rect">
            <a:avLst/>
          </a:prstGeom>
          <a:noFill/>
          <a:extLst>
            <a:ext uri="{909E8E84-426E-40DD-AFC4-6F175D3DCCD1}">
              <a14:hiddenFill xmlns:a14="http://schemas.microsoft.com/office/drawing/2010/main">
                <a:solidFill>
                  <a:srgbClr val="FFFFFF"/>
                </a:solidFill>
              </a14:hiddenFill>
            </a:ext>
          </a:extLst>
        </p:spPr>
      </p:pic>
      <p:pic>
        <p:nvPicPr>
          <p:cNvPr id="2560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723" y="2199280"/>
            <a:ext cx="6180803" cy="4228413"/>
          </a:xfrm>
          <a:prstGeom prst="rect">
            <a:avLst/>
          </a:prstGeom>
          <a:noFill/>
          <a:extLst>
            <a:ext uri="{909E8E84-426E-40DD-AFC4-6F175D3DCCD1}">
              <a14:hiddenFill xmlns:a14="http://schemas.microsoft.com/office/drawing/2010/main">
                <a:solidFill>
                  <a:srgbClr val="FFFFFF"/>
                </a:solidFill>
              </a14:hiddenFill>
            </a:ext>
          </a:extLst>
        </p:spPr>
      </p:pic>
      <p:sp>
        <p:nvSpPr>
          <p:cNvPr id="2" name="圆角矩形 1"/>
          <p:cNvSpPr/>
          <p:nvPr/>
        </p:nvSpPr>
        <p:spPr>
          <a:xfrm>
            <a:off x="8500905" y="6099794"/>
            <a:ext cx="763675" cy="288150"/>
          </a:xfrm>
          <a:prstGeom prst="roundRect">
            <a:avLst/>
          </a:prstGeom>
          <a:noFill/>
          <a:ln w="63500" cap="flat" cmpd="sng">
            <a:solidFill>
              <a:schemeClr val="accent1"/>
            </a:solidFill>
            <a:miter lim="800000"/>
          </a:ln>
        </p:spPr>
        <p:txBody>
          <a:bodyPr rtlCol="0" anchor="ctr"/>
          <a:lstStyle/>
          <a:p>
            <a:pPr algn="ctr"/>
            <a:r>
              <a:rPr kumimoji="1" lang="en-US" altLang="zh-CN" dirty="0">
                <a:solidFill>
                  <a:schemeClr val="tx1"/>
                </a:solidFill>
                <a:latin typeface="Arail" charset="0"/>
                <a:ea typeface="Arail" charset="0"/>
                <a:cs typeface="Arail" charset="0"/>
              </a:rPr>
              <a:t>2021</a:t>
            </a:r>
            <a:endParaRPr kumimoji="1" lang="zh-CN" altLang="en-US" dirty="0">
              <a:solidFill>
                <a:schemeClr val="tx1"/>
              </a:solidFill>
              <a:latin typeface="Arail" charset="0"/>
              <a:ea typeface="Arail" charset="0"/>
              <a:cs typeface="Arail" charset="0"/>
            </a:endParaRPr>
          </a:p>
        </p:txBody>
      </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99770" y="102235"/>
            <a:ext cx="10654030" cy="6075045"/>
          </a:xfrm>
        </p:spPr>
        <p:txBody>
          <a:bodyPr/>
          <a:lstStyle/>
          <a:p>
            <a:r>
              <a:rPr lang="en-US" altLang="zh-CN" b="1" dirty="0">
                <a:solidFill>
                  <a:srgbClr val="FF0000"/>
                </a:solidFill>
                <a:latin typeface="楷体" panose="02010609060101010101" pitchFamily="49" charset="-122"/>
                <a:ea typeface="楷体" panose="02010609060101010101" pitchFamily="49" charset="-122"/>
              </a:rPr>
              <a:t>★</a:t>
            </a:r>
            <a:r>
              <a:rPr lang="en-US" altLang="zh-CN" sz="2800" b="1" dirty="0">
                <a:solidFill>
                  <a:srgbClr val="FF0000"/>
                </a:solidFill>
                <a:latin typeface="+mj-ea"/>
                <a:ea typeface="+mj-ea"/>
                <a:cs typeface="+mj-ea"/>
              </a:rPr>
              <a:t> </a:t>
            </a:r>
            <a:r>
              <a:rPr lang="en-US" altLang="zh-CN" sz="2800" b="1" dirty="0">
                <a:solidFill>
                  <a:schemeClr val="tx1"/>
                </a:solidFill>
                <a:latin typeface="+mj-ea"/>
                <a:ea typeface="+mj-ea"/>
                <a:cs typeface="+mj-ea"/>
              </a:rPr>
              <a:t>3.</a:t>
            </a:r>
            <a:r>
              <a:rPr lang="zh-CN" altLang="en-US" sz="2800" b="1" dirty="0">
                <a:solidFill>
                  <a:schemeClr val="tx1"/>
                </a:solidFill>
                <a:latin typeface="+mj-ea"/>
                <a:ea typeface="+mj-ea"/>
                <a:cs typeface="+mj-ea"/>
              </a:rPr>
              <a:t>经</a:t>
            </a:r>
            <a:r>
              <a:rPr lang="zh-CN" altLang="en-US" sz="2800" b="1" dirty="0">
                <a:solidFill>
                  <a:schemeClr val="tx1">
                    <a:lumMod val="75000"/>
                    <a:lumOff val="25000"/>
                  </a:schemeClr>
                </a:solidFill>
                <a:latin typeface="+mj-ea"/>
                <a:ea typeface="+mj-ea"/>
                <a:cs typeface="+mj-ea"/>
              </a:rPr>
              <a:t>济与社会发展不平衡，民生问题尖锐与构建和谐社会矛盾</a:t>
            </a:r>
          </a:p>
          <a:p>
            <a:pPr marL="0" indent="0">
              <a:buNone/>
            </a:pPr>
            <a:r>
              <a:rPr lang="zh-CN" altLang="en-US" sz="2800" b="1" dirty="0">
                <a:solidFill>
                  <a:schemeClr val="tx1">
                    <a:lumMod val="75000"/>
                    <a:lumOff val="25000"/>
                  </a:schemeClr>
                </a:solidFill>
                <a:latin typeface="+mj-ea"/>
                <a:ea typeface="+mj-ea"/>
                <a:cs typeface="+mj-ea"/>
              </a:rPr>
              <a:t>      突出。</a:t>
            </a:r>
            <a:endParaRPr kumimoji="1" lang="zh-CN" altLang="en-US" sz="2800" b="1" dirty="0">
              <a:latin typeface="+mj-ea"/>
              <a:ea typeface="+mj-ea"/>
              <a:cs typeface="+mj-ea"/>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025" y="975360"/>
            <a:ext cx="7623175" cy="5882640"/>
          </a:xfrm>
          <a:prstGeom prst="rect">
            <a:avLst/>
          </a:prstGeom>
        </p:spPr>
      </p:pic>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37129" y="663388"/>
            <a:ext cx="10116671" cy="5829487"/>
          </a:xfrm>
        </p:spPr>
        <p:txBody>
          <a:bodyPr rtlCol="0">
            <a:normAutofit/>
          </a:bodyPr>
          <a:lstStyle/>
          <a:p>
            <a:pPr eaLnBrk="1" fontAlgn="auto" hangingPunct="1">
              <a:spcAft>
                <a:spcPts val="0"/>
              </a:spcAft>
              <a:buNone/>
              <a:defRPr/>
            </a:pPr>
            <a:r>
              <a:rPr lang="en-US" altLang="zh-CN" b="1" dirty="0">
                <a:solidFill>
                  <a:srgbClr val="FF0000"/>
                </a:solidFill>
                <a:latin typeface="楷体" panose="02010609060101010101" pitchFamily="49" charset="-122"/>
                <a:ea typeface="楷体" panose="02010609060101010101" pitchFamily="49" charset="-122"/>
              </a:rPr>
              <a:t>★ </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4.</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人与自然发展不平衡，环境污染严重，经济发展与环境承载能力下降的矛盾突出。</a:t>
            </a:r>
          </a:p>
          <a:p>
            <a:pPr eaLnBrk="1" fontAlgn="auto" hangingPunct="1">
              <a:spcAft>
                <a:spcPts val="0"/>
              </a:spcAft>
              <a:buNone/>
              <a:defRPr/>
            </a:pPr>
            <a:r>
              <a:rPr lang="zh-CN" altLang="en-US" dirty="0">
                <a:solidFill>
                  <a:srgbClr val="FFFF00"/>
                </a:solidFill>
                <a:latin typeface="楷体" panose="02010609060101010101" pitchFamily="49" charset="-122"/>
                <a:ea typeface="楷体" panose="02010609060101010101" pitchFamily="49" charset="-122"/>
              </a:rPr>
              <a:t>     </a:t>
            </a:r>
            <a:r>
              <a:rPr lang="zh-CN" altLang="en-US" b="1" dirty="0">
                <a:solidFill>
                  <a:srgbClr val="7030A0"/>
                </a:solidFill>
                <a:latin typeface="楷体" panose="02010609060101010101" pitchFamily="49" charset="-122"/>
                <a:ea typeface="楷体" panose="02010609060101010101" pitchFamily="49" charset="-122"/>
              </a:rPr>
              <a:t>根据世界银行报告，全球污染最严重的</a:t>
            </a:r>
            <a:r>
              <a:rPr lang="en-US" altLang="zh-CN" b="1" dirty="0">
                <a:solidFill>
                  <a:srgbClr val="7030A0"/>
                </a:solidFill>
                <a:latin typeface="楷体" panose="02010609060101010101" pitchFamily="49" charset="-122"/>
                <a:ea typeface="楷体" panose="02010609060101010101" pitchFamily="49" charset="-122"/>
              </a:rPr>
              <a:t>30</a:t>
            </a:r>
            <a:r>
              <a:rPr lang="zh-CN" altLang="en-US" b="1" dirty="0">
                <a:solidFill>
                  <a:srgbClr val="7030A0"/>
                </a:solidFill>
                <a:latin typeface="楷体" panose="02010609060101010101" pitchFamily="49" charset="-122"/>
                <a:ea typeface="楷体" panose="02010609060101010101" pitchFamily="49" charset="-122"/>
              </a:rPr>
              <a:t>个城市，中国占了其中的</a:t>
            </a:r>
            <a:r>
              <a:rPr lang="en-US" altLang="zh-CN" b="1" dirty="0">
                <a:solidFill>
                  <a:srgbClr val="7030A0"/>
                </a:solidFill>
                <a:latin typeface="楷体" panose="02010609060101010101" pitchFamily="49" charset="-122"/>
                <a:ea typeface="楷体" panose="02010609060101010101" pitchFamily="49" charset="-122"/>
              </a:rPr>
              <a:t>21</a:t>
            </a:r>
            <a:r>
              <a:rPr lang="zh-CN" altLang="en-US" b="1" dirty="0">
                <a:solidFill>
                  <a:srgbClr val="7030A0"/>
                </a:solidFill>
                <a:latin typeface="楷体" panose="02010609060101010101" pitchFamily="49" charset="-122"/>
                <a:ea typeface="楷体" panose="02010609060101010101" pitchFamily="49" charset="-122"/>
              </a:rPr>
              <a:t>个。    </a:t>
            </a:r>
            <a:endParaRPr lang="en-US" altLang="zh-CN" b="1" dirty="0">
              <a:solidFill>
                <a:srgbClr val="7030A0"/>
              </a:solidFill>
              <a:latin typeface="楷体" panose="02010609060101010101" pitchFamily="49" charset="-122"/>
              <a:ea typeface="楷体" panose="02010609060101010101" pitchFamily="49" charset="-122"/>
            </a:endParaRPr>
          </a:p>
          <a:p>
            <a:pPr eaLnBrk="1" fontAlgn="auto" hangingPunct="1">
              <a:spcAft>
                <a:spcPts val="0"/>
              </a:spcAft>
              <a:buNone/>
              <a:defRPr/>
            </a:pPr>
            <a:r>
              <a:rPr lang="en-US" altLang="zh-CN" b="1" dirty="0">
                <a:solidFill>
                  <a:srgbClr val="7030A0"/>
                </a:solidFill>
                <a:latin typeface="楷体" panose="02010609060101010101" pitchFamily="49" charset="-122"/>
                <a:ea typeface="楷体" panose="02010609060101010101" pitchFamily="49" charset="-122"/>
              </a:rPr>
              <a:t>     </a:t>
            </a:r>
            <a:r>
              <a:rPr lang="zh-CN" altLang="en-US" b="1" dirty="0">
                <a:solidFill>
                  <a:srgbClr val="7030A0"/>
                </a:solidFill>
                <a:latin typeface="楷体" panose="02010609060101010101" pitchFamily="49" charset="-122"/>
                <a:ea typeface="楷体" panose="02010609060101010101" pitchFamily="49" charset="-122"/>
              </a:rPr>
              <a:t>全国七大水系中有五大水系有不同程度的污染。</a:t>
            </a:r>
          </a:p>
          <a:p>
            <a:pPr eaLnBrk="1" fontAlgn="auto" hangingPunct="1">
              <a:spcAft>
                <a:spcPts val="0"/>
              </a:spcAft>
              <a:buFont typeface="Arial" panose="020B0604020202090204" pitchFamily="34" charset="0"/>
              <a:buNone/>
              <a:defRPr/>
            </a:pPr>
            <a:r>
              <a:rPr lang="en-US" altLang="zh-CN" b="1" dirty="0">
                <a:solidFill>
                  <a:srgbClr val="FF0000"/>
                </a:solidFill>
                <a:latin typeface="楷体" panose="02010609060101010101" pitchFamily="49" charset="-122"/>
                <a:ea typeface="楷体" panose="02010609060101010101" pitchFamily="49" charset="-122"/>
              </a:rPr>
              <a:t>★ </a:t>
            </a:r>
            <a:r>
              <a:rPr lang="en-US" altLang="zh-CN" sz="2000" b="1" dirty="0">
                <a:solidFill>
                  <a:schemeClr val="tx1">
                    <a:lumMod val="75000"/>
                    <a:lumOff val="25000"/>
                  </a:schemeClr>
                </a:solidFill>
                <a:latin typeface="楷体_GB2312" pitchFamily="49" charset="-122"/>
                <a:ea typeface="楷体_GB2312" pitchFamily="49" charset="-122"/>
              </a:rPr>
              <a:t>5.</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国内发展与对外开放不平衡，内需不足与国际贸易摩擦增多的矛</a:t>
            </a:r>
            <a:endParaRPr lang="en-US" altLang="zh-CN" b="1" dirty="0">
              <a:solidFill>
                <a:schemeClr val="tx1">
                  <a:lumMod val="75000"/>
                  <a:lumOff val="25000"/>
                </a:schemeClr>
              </a:solidFill>
              <a:latin typeface="楷体" panose="02010609060101010101" pitchFamily="49" charset="-122"/>
              <a:ea typeface="楷体" panose="02010609060101010101" pitchFamily="49" charset="-122"/>
            </a:endParaRPr>
          </a:p>
          <a:p>
            <a:pPr eaLnBrk="1" fontAlgn="auto" hangingPunct="1">
              <a:spcAft>
                <a:spcPts val="0"/>
              </a:spcAft>
              <a:buFont typeface="Arial" panose="020B0604020202090204" pitchFamily="34" charset="0"/>
              <a:buNone/>
              <a:defRPr/>
            </a:pPr>
            <a:r>
              <a:rPr lang="zh-CN" altLang="en-US" b="1" dirty="0">
                <a:solidFill>
                  <a:schemeClr val="tx1">
                    <a:lumMod val="75000"/>
                    <a:lumOff val="25000"/>
                  </a:schemeClr>
                </a:solidFill>
                <a:latin typeface="楷体" panose="02010609060101010101" pitchFamily="49" charset="-122"/>
                <a:ea typeface="楷体" panose="02010609060101010101" pitchFamily="49" charset="-122"/>
              </a:rPr>
              <a:t>     盾突出；   </a:t>
            </a:r>
          </a:p>
          <a:p>
            <a:pPr eaLnBrk="1" fontAlgn="auto" hangingPunct="1">
              <a:spcAft>
                <a:spcPts val="0"/>
              </a:spcAft>
              <a:buFont typeface="Arial" panose="020B0604020202090204" pitchFamily="34" charset="0"/>
              <a:buNone/>
              <a:defRPr/>
            </a:pPr>
            <a:r>
              <a:rPr lang="en-US" altLang="zh-CN" b="1" dirty="0">
                <a:solidFill>
                  <a:srgbClr val="FF0000"/>
                </a:solidFill>
                <a:latin typeface="楷体" panose="02010609060101010101" pitchFamily="49" charset="-122"/>
                <a:ea typeface="楷体" panose="02010609060101010101" pitchFamily="49" charset="-122"/>
              </a:rPr>
              <a:t>★ </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6.</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经济结构不合理，自主创新能力低，发展方式粗放与可持续发展</a:t>
            </a:r>
            <a:endParaRPr lang="en-US" altLang="zh-CN" b="1" dirty="0">
              <a:solidFill>
                <a:schemeClr val="tx1">
                  <a:lumMod val="75000"/>
                  <a:lumOff val="25000"/>
                </a:schemeClr>
              </a:solidFill>
              <a:latin typeface="楷体" panose="02010609060101010101" pitchFamily="49" charset="-122"/>
              <a:ea typeface="楷体" panose="02010609060101010101" pitchFamily="49" charset="-122"/>
            </a:endParaRPr>
          </a:p>
          <a:p>
            <a:pPr eaLnBrk="1" fontAlgn="auto" hangingPunct="1">
              <a:spcAft>
                <a:spcPts val="0"/>
              </a:spcAft>
              <a:buFont typeface="Arial" panose="020B0604020202090204" pitchFamily="34" charset="0"/>
              <a:buNone/>
              <a:defRPr/>
            </a:pPr>
            <a:r>
              <a:rPr lang="en-US" altLang="zh-CN" b="1" dirty="0">
                <a:solidFill>
                  <a:schemeClr val="tx1">
                    <a:lumMod val="75000"/>
                    <a:lumOff val="25000"/>
                  </a:schemeClr>
                </a:solidFill>
                <a:latin typeface="楷体" panose="02010609060101010101" pitchFamily="49" charset="-122"/>
                <a:ea typeface="楷体" panose="02010609060101010101" pitchFamily="49" charset="-122"/>
              </a:rPr>
              <a:t>     </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能力低下的矛盾突出。（例：芯片</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光刻机</a:t>
            </a:r>
            <a:r>
              <a:rPr lang="en-US" altLang="zh-CN" b="1" dirty="0">
                <a:solidFill>
                  <a:schemeClr val="tx1">
                    <a:lumMod val="75000"/>
                    <a:lumOff val="25000"/>
                  </a:schemeClr>
                </a:solidFill>
                <a:latin typeface="楷体" panose="02010609060101010101" pitchFamily="49" charset="-122"/>
                <a:ea typeface="楷体" panose="02010609060101010101" pitchFamily="49" charset="-122"/>
              </a:rPr>
              <a:t>——EDA</a:t>
            </a:r>
            <a:r>
              <a:rPr lang="zh-CN" altLang="en-US" b="1" dirty="0">
                <a:solidFill>
                  <a:schemeClr val="tx1">
                    <a:lumMod val="75000"/>
                    <a:lumOff val="25000"/>
                  </a:schemeClr>
                </a:solidFill>
                <a:latin typeface="楷体" panose="02010609060101010101" pitchFamily="49" charset="-122"/>
                <a:ea typeface="楷体" panose="02010609060101010101" pitchFamily="49" charset="-122"/>
              </a:rPr>
              <a:t>软件）</a:t>
            </a:r>
            <a:endParaRPr lang="en-US" altLang="zh-CN" b="1" dirty="0">
              <a:solidFill>
                <a:schemeClr val="tx1">
                  <a:lumMod val="75000"/>
                  <a:lumOff val="25000"/>
                </a:schemeClr>
              </a:solidFill>
              <a:latin typeface="楷体" panose="02010609060101010101" pitchFamily="49" charset="-122"/>
              <a:ea typeface="楷体" panose="02010609060101010101" pitchFamily="49" charset="-122"/>
            </a:endParaRPr>
          </a:p>
          <a:p>
            <a:pPr eaLnBrk="1" fontAlgn="auto" hangingPunct="1">
              <a:spcAft>
                <a:spcPts val="0"/>
              </a:spcAft>
              <a:buFont typeface="Arial" panose="020B0604020202090204" pitchFamily="34" charset="0"/>
              <a:buNone/>
              <a:defRPr/>
            </a:pPr>
            <a:endParaRPr lang="zh-CN" altLang="en-US" b="1" dirty="0">
              <a:solidFill>
                <a:schemeClr val="tx1">
                  <a:lumMod val="75000"/>
                  <a:lumOff val="25000"/>
                </a:schemeClr>
              </a:solidFill>
              <a:latin typeface="楷体" panose="02010609060101010101" pitchFamily="49" charset="-122"/>
              <a:ea typeface="楷体" panose="02010609060101010101" pitchFamily="49" charset="-122"/>
            </a:endParaRPr>
          </a:p>
          <a:p>
            <a:pPr eaLnBrk="1" fontAlgn="auto" hangingPunct="1">
              <a:spcAft>
                <a:spcPts val="0"/>
              </a:spcAft>
              <a:buFont typeface="Arial" panose="020B0604020202090204" pitchFamily="34" charset="0"/>
              <a:buNone/>
              <a:defRPr/>
            </a:pPr>
            <a:endParaRPr lang="zh-CN" altLang="en-US" b="1" dirty="0">
              <a:solidFill>
                <a:schemeClr val="tx1">
                  <a:lumMod val="75000"/>
                  <a:lumOff val="25000"/>
                </a:schemeClr>
              </a:solidFill>
              <a:latin typeface="楷体" panose="02010609060101010101" pitchFamily="49" charset="-122"/>
              <a:ea typeface="楷体" panose="02010609060101010101" pitchFamily="49" charset="-122"/>
            </a:endParaRPr>
          </a:p>
          <a:p>
            <a:pPr marL="0" indent="0" eaLnBrk="1" fontAlgn="auto" hangingPunct="1">
              <a:lnSpc>
                <a:spcPct val="150000"/>
              </a:lnSpc>
              <a:spcAft>
                <a:spcPts val="0"/>
              </a:spcAft>
              <a:buFont typeface="Arial" panose="020B0604020202090204" pitchFamily="34" charset="0"/>
              <a:buNone/>
              <a:defRPr/>
            </a:pPr>
            <a:endParaRPr lang="zh-CN" altLang="en-US" dirty="0">
              <a:solidFill>
                <a:schemeClr val="tx1">
                  <a:lumMod val="75000"/>
                  <a:lumOff val="25000"/>
                </a:schemeClr>
              </a:solidFill>
            </a:endParaRPr>
          </a:p>
        </p:txBody>
      </p:sp>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内容占位符 3"/>
          <p:cNvPicPr>
            <a:picLocks noGrp="1" noChangeAspect="1"/>
          </p:cNvPicPr>
          <p:nvPr>
            <p:ph idx="1"/>
          </p:nvPr>
        </p:nvPicPr>
        <p:blipFill>
          <a:blip r:embed="rId3"/>
          <a:stretch>
            <a:fillRect/>
          </a:stretch>
        </p:blipFill>
        <p:spPr>
          <a:xfrm>
            <a:off x="0" y="1338263"/>
            <a:ext cx="12192000" cy="5519737"/>
          </a:xfrm>
        </p:spPr>
      </p:pic>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标题 1"/>
          <p:cNvSpPr>
            <a:spLocks noGrp="1" noChangeArrowheads="1"/>
          </p:cNvSpPr>
          <p:nvPr>
            <p:ph type="title"/>
          </p:nvPr>
        </p:nvSpPr>
        <p:spPr/>
        <p:txBody>
          <a:bodyPr/>
          <a:lstStyle/>
          <a:p>
            <a:pPr eaLnBrk="1" hangingPunct="1"/>
            <a:r>
              <a:rPr lang="zh-CN" altLang="en-US" dirty="0"/>
              <a:t>四、中国特色社会主义市场经济</a:t>
            </a:r>
          </a:p>
        </p:txBody>
      </p:sp>
      <p:sp>
        <p:nvSpPr>
          <p:cNvPr id="3" name="内容占位符 2"/>
          <p:cNvSpPr>
            <a:spLocks noGrp="1"/>
          </p:cNvSpPr>
          <p:nvPr>
            <p:ph idx="1"/>
          </p:nvPr>
        </p:nvSpPr>
        <p:spPr>
          <a:xfrm>
            <a:off x="1316355" y="1539240"/>
            <a:ext cx="10037445" cy="4638040"/>
          </a:xfrm>
        </p:spPr>
        <p:txBody>
          <a:bodyPr rtlCol="0">
            <a:normAutofit/>
          </a:bodyPr>
          <a:lstStyle/>
          <a:p>
            <a:pPr marL="0" indent="0" eaLnBrk="1" fontAlgn="auto" hangingPunct="1">
              <a:lnSpc>
                <a:spcPct val="150000"/>
              </a:lnSpc>
              <a:spcAft>
                <a:spcPts val="0"/>
              </a:spcAft>
              <a:buFont typeface="Arial" panose="020B0604020202090204" pitchFamily="34" charset="0"/>
              <a:buNone/>
              <a:defRPr/>
            </a:pPr>
            <a:r>
              <a:rPr lang="en-US" altLang="zh-CN" b="1" dirty="0">
                <a:solidFill>
                  <a:srgbClr val="FF0000"/>
                </a:solidFill>
                <a:latin typeface="楷体" panose="02010609060101010101" pitchFamily="49" charset="-122"/>
                <a:ea typeface="楷体" panose="02010609060101010101" pitchFamily="49" charset="-122"/>
              </a:rPr>
              <a:t>★ </a:t>
            </a:r>
            <a:r>
              <a:rPr lang="en-US" altLang="zh-CN" b="1" dirty="0">
                <a:solidFill>
                  <a:schemeClr val="tx1">
                    <a:lumMod val="75000"/>
                    <a:lumOff val="25000"/>
                  </a:schemeClr>
                </a:solidFill>
              </a:rPr>
              <a:t>1</a:t>
            </a:r>
            <a:r>
              <a:rPr lang="zh-CN" altLang="en-US" b="1" dirty="0">
                <a:solidFill>
                  <a:schemeClr val="tx1">
                    <a:lumMod val="75000"/>
                    <a:lumOff val="25000"/>
                  </a:schemeClr>
                </a:solidFill>
              </a:rPr>
              <a:t>．</a:t>
            </a:r>
            <a:r>
              <a:rPr lang="en-US" altLang="zh-CN" b="1" dirty="0">
                <a:solidFill>
                  <a:schemeClr val="tx1">
                    <a:lumMod val="75000"/>
                    <a:lumOff val="25000"/>
                  </a:schemeClr>
                </a:solidFill>
              </a:rPr>
              <a:t>20</a:t>
            </a:r>
            <a:r>
              <a:rPr lang="zh-CN" altLang="en-US" b="1" dirty="0">
                <a:solidFill>
                  <a:schemeClr val="tx1">
                    <a:lumMod val="75000"/>
                    <a:lumOff val="25000"/>
                  </a:schemeClr>
                </a:solidFill>
              </a:rPr>
              <a:t>世纪二三十年代的关于计划经济能否合理配置资源的大论战</a:t>
            </a:r>
            <a:endParaRPr lang="en-US" altLang="zh-CN" b="1"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           </a:t>
            </a:r>
            <a:r>
              <a:rPr lang="zh-CN" altLang="en-US" b="1" dirty="0">
                <a:solidFill>
                  <a:schemeClr val="tx1">
                    <a:lumMod val="75000"/>
                    <a:lumOff val="25000"/>
                  </a:schemeClr>
                </a:solidFill>
              </a:rPr>
              <a:t>（米塞斯、哈耶克 </a:t>
            </a:r>
            <a:r>
              <a:rPr lang="en-US" altLang="zh-CN" b="1" dirty="0">
                <a:solidFill>
                  <a:schemeClr val="tx1">
                    <a:lumMod val="75000"/>
                    <a:lumOff val="25000"/>
                  </a:schemeClr>
                </a:solidFill>
              </a:rPr>
              <a:t>VS </a:t>
            </a:r>
            <a:r>
              <a:rPr lang="zh-CN" altLang="en-US" b="1" dirty="0">
                <a:solidFill>
                  <a:schemeClr val="tx1">
                    <a:lumMod val="75000"/>
                    <a:lumOff val="25000"/>
                  </a:schemeClr>
                </a:solidFill>
              </a:rPr>
              <a:t>兰格）</a:t>
            </a:r>
            <a:r>
              <a:rPr lang="en-US" altLang="zh-CN" b="1" dirty="0">
                <a:solidFill>
                  <a:schemeClr val="tx1">
                    <a:lumMod val="75000"/>
                    <a:lumOff val="25000"/>
                  </a:schemeClr>
                </a:solidFill>
              </a:rPr>
              <a:t>——</a:t>
            </a:r>
            <a:r>
              <a:rPr lang="zh-CN" altLang="en-US" b="1" dirty="0">
                <a:solidFill>
                  <a:srgbClr val="FF0000"/>
                </a:solidFill>
              </a:rPr>
              <a:t>市场机制问题</a:t>
            </a:r>
          </a:p>
          <a:p>
            <a:pPr marL="0" indent="0" eaLnBrk="1" fontAlgn="auto" hangingPunct="1">
              <a:lnSpc>
                <a:spcPct val="150000"/>
              </a:lnSpc>
              <a:spcAft>
                <a:spcPts val="0"/>
              </a:spcAft>
              <a:buFont typeface="Arial" panose="020B0604020202090204" pitchFamily="34" charset="0"/>
              <a:buNone/>
              <a:defRPr/>
            </a:pPr>
            <a:r>
              <a:rPr lang="en-US" altLang="zh-CN" b="1" dirty="0">
                <a:solidFill>
                  <a:srgbClr val="FF0000"/>
                </a:solidFill>
                <a:latin typeface="楷体" panose="02010609060101010101" pitchFamily="49" charset="-122"/>
                <a:ea typeface="楷体" panose="02010609060101010101" pitchFamily="49" charset="-122"/>
              </a:rPr>
              <a:t>★ </a:t>
            </a:r>
            <a:r>
              <a:rPr lang="en-US" altLang="zh-CN" b="1" dirty="0">
                <a:solidFill>
                  <a:schemeClr val="tx1">
                    <a:lumMod val="75000"/>
                    <a:lumOff val="25000"/>
                  </a:schemeClr>
                </a:solidFill>
              </a:rPr>
              <a:t>2</a:t>
            </a:r>
            <a:r>
              <a:rPr lang="zh-CN" altLang="en-US" b="1" dirty="0">
                <a:solidFill>
                  <a:schemeClr val="tx1">
                    <a:lumMod val="75000"/>
                    <a:lumOff val="25000"/>
                  </a:schemeClr>
                </a:solidFill>
              </a:rPr>
              <a:t>．中国社会主义市场经济的确立过程</a:t>
            </a:r>
          </a:p>
          <a:p>
            <a:pPr marL="0" indent="0" eaLnBrk="1" fontAlgn="auto" hangingPunct="1">
              <a:spcAft>
                <a:spcPts val="0"/>
              </a:spcAft>
              <a:buFont typeface="Arial" panose="020B0604020202090204" pitchFamily="34" charset="0"/>
              <a:buNone/>
              <a:defRPr/>
            </a:pPr>
            <a:endParaRPr lang="en-US" altLang="zh-CN" sz="1800" b="1" dirty="0">
              <a:ln>
                <a:solidFill>
                  <a:schemeClr val="accent2">
                    <a:lumMod val="75000"/>
                  </a:schemeClr>
                </a:solidFill>
              </a:ln>
              <a:solidFill>
                <a:schemeClr val="tx1"/>
              </a:solidFill>
              <a:latin typeface="Arail" charset="0"/>
            </a:endParaRPr>
          </a:p>
          <a:p>
            <a:pPr marL="0" indent="0" eaLnBrk="1" fontAlgn="auto" hangingPunct="1">
              <a:spcAft>
                <a:spcPts val="0"/>
              </a:spcAft>
              <a:buFont typeface="Arial" panose="020B0604020202090204" pitchFamily="34" charset="0"/>
              <a:buNone/>
              <a:defRPr/>
            </a:pPr>
            <a:r>
              <a:rPr lang="en-US" altLang="zh-CN" b="1" dirty="0">
                <a:solidFill>
                  <a:schemeClr val="tx1">
                    <a:lumMod val="75000"/>
                    <a:lumOff val="25000"/>
                  </a:schemeClr>
                </a:solidFill>
              </a:rPr>
              <a:t> </a:t>
            </a:r>
            <a:r>
              <a:rPr lang="zh-CN" altLang="en-US" b="1" dirty="0">
                <a:solidFill>
                  <a:schemeClr val="tx1">
                    <a:lumMod val="75000"/>
                    <a:lumOff val="25000"/>
                  </a:schemeClr>
                </a:solidFill>
              </a:rPr>
              <a:t>          </a:t>
            </a:r>
            <a:endParaRPr lang="zh-CN" altLang="en-US" dirty="0">
              <a:solidFill>
                <a:schemeClr val="tx1">
                  <a:lumMod val="75000"/>
                  <a:lumOff val="25000"/>
                </a:schemeClr>
              </a:solidFill>
            </a:endParaRPr>
          </a:p>
        </p:txBody>
      </p:sp>
      <p:sp>
        <p:nvSpPr>
          <p:cNvPr id="4" name="矩形: 圆角 3"/>
          <p:cNvSpPr/>
          <p:nvPr/>
        </p:nvSpPr>
        <p:spPr>
          <a:xfrm>
            <a:off x="510987" y="3980329"/>
            <a:ext cx="1896037" cy="726142"/>
          </a:xfrm>
          <a:prstGeom prst="roundRect">
            <a:avLst/>
          </a:prstGeom>
          <a:noFill/>
          <a:ln w="63500" cap="flat" cmpd="sng">
            <a:solidFill>
              <a:schemeClr val="accent2">
                <a:lumMod val="75000"/>
              </a:schemeClr>
            </a:solidFill>
            <a:miter lim="800000"/>
          </a:ln>
        </p:spPr>
        <p:txBody>
          <a:bodyPr anchor="ctr"/>
          <a:lstStyle/>
          <a:p>
            <a:pPr algn="ctr" eaLnBrk="1" fontAlgn="auto" hangingPunct="1">
              <a:spcBef>
                <a:spcPts val="0"/>
              </a:spcBef>
              <a:spcAft>
                <a:spcPts val="0"/>
              </a:spcAft>
              <a:defRPr/>
            </a:pPr>
            <a:r>
              <a:rPr lang="zh-CN" altLang="en-US" b="1" dirty="0">
                <a:ln>
                  <a:solidFill>
                    <a:schemeClr val="accent2">
                      <a:lumMod val="75000"/>
                    </a:schemeClr>
                  </a:solidFill>
                </a:ln>
                <a:latin typeface="Arail" charset="0"/>
                <a:ea typeface="Arail" charset="0"/>
                <a:cs typeface="Arail" charset="0"/>
              </a:rPr>
              <a:t>十一届三中全会</a:t>
            </a:r>
          </a:p>
        </p:txBody>
      </p:sp>
      <p:sp>
        <p:nvSpPr>
          <p:cNvPr id="5" name="矩形: 圆角 4"/>
          <p:cNvSpPr/>
          <p:nvPr/>
        </p:nvSpPr>
        <p:spPr>
          <a:xfrm>
            <a:off x="5329267" y="3948950"/>
            <a:ext cx="1896037" cy="726142"/>
          </a:xfrm>
          <a:prstGeom prst="roundRect">
            <a:avLst/>
          </a:prstGeom>
          <a:noFill/>
          <a:ln w="63500" cap="flat" cmpd="sng">
            <a:solidFill>
              <a:schemeClr val="accent2">
                <a:lumMod val="75000"/>
              </a:schemeClr>
            </a:solidFill>
            <a:miter lim="800000"/>
          </a:ln>
        </p:spPr>
        <p:txBody>
          <a:bodyPr anchor="ctr"/>
          <a:lstStyle/>
          <a:p>
            <a:pPr algn="ctr" eaLnBrk="1" fontAlgn="auto" hangingPunct="1">
              <a:spcBef>
                <a:spcPts val="0"/>
              </a:spcBef>
              <a:spcAft>
                <a:spcPts val="0"/>
              </a:spcAft>
              <a:defRPr/>
            </a:pPr>
            <a:r>
              <a:rPr lang="zh-CN" altLang="en-US" b="1" dirty="0">
                <a:ln>
                  <a:solidFill>
                    <a:schemeClr val="accent2">
                      <a:lumMod val="75000"/>
                    </a:schemeClr>
                  </a:solidFill>
                </a:ln>
                <a:latin typeface="Arail" charset="0"/>
                <a:ea typeface="+mn-ea"/>
              </a:rPr>
              <a:t>中共十三大</a:t>
            </a:r>
          </a:p>
        </p:txBody>
      </p:sp>
      <p:sp>
        <p:nvSpPr>
          <p:cNvPr id="6" name="矩形: 圆角 5"/>
          <p:cNvSpPr/>
          <p:nvPr/>
        </p:nvSpPr>
        <p:spPr>
          <a:xfrm>
            <a:off x="10113803" y="3944467"/>
            <a:ext cx="1896037" cy="726142"/>
          </a:xfrm>
          <a:prstGeom prst="roundRect">
            <a:avLst/>
          </a:prstGeom>
          <a:noFill/>
          <a:ln w="63500" cap="flat" cmpd="sng">
            <a:solidFill>
              <a:schemeClr val="accent2">
                <a:lumMod val="75000"/>
              </a:schemeClr>
            </a:solidFill>
            <a:miter lim="800000"/>
          </a:ln>
        </p:spPr>
        <p:txBody>
          <a:bodyPr anchor="ctr"/>
          <a:lstStyle/>
          <a:p>
            <a:pPr algn="ctr" eaLnBrk="1" fontAlgn="auto" hangingPunct="1">
              <a:spcBef>
                <a:spcPts val="0"/>
              </a:spcBef>
              <a:spcAft>
                <a:spcPts val="0"/>
              </a:spcAft>
              <a:defRPr/>
            </a:pPr>
            <a:r>
              <a:rPr lang="zh-CN" altLang="en-US" b="1" dirty="0">
                <a:ln>
                  <a:solidFill>
                    <a:schemeClr val="accent2">
                      <a:lumMod val="75000"/>
                    </a:schemeClr>
                  </a:solidFill>
                </a:ln>
                <a:latin typeface="Arail" charset="0"/>
                <a:ea typeface="+mn-ea"/>
              </a:rPr>
              <a:t>十八届三中全会</a:t>
            </a:r>
          </a:p>
        </p:txBody>
      </p:sp>
      <p:sp>
        <p:nvSpPr>
          <p:cNvPr id="7" name="矩形: 圆角 6"/>
          <p:cNvSpPr/>
          <p:nvPr/>
        </p:nvSpPr>
        <p:spPr>
          <a:xfrm>
            <a:off x="2835336" y="3975846"/>
            <a:ext cx="1896037" cy="726142"/>
          </a:xfrm>
          <a:prstGeom prst="roundRect">
            <a:avLst/>
          </a:prstGeom>
          <a:noFill/>
          <a:ln w="63500" cap="flat" cmpd="sng">
            <a:solidFill>
              <a:schemeClr val="accent2">
                <a:lumMod val="75000"/>
              </a:schemeClr>
            </a:solidFill>
            <a:miter lim="800000"/>
          </a:ln>
        </p:spPr>
        <p:txBody>
          <a:bodyPr anchor="ctr"/>
          <a:lstStyle/>
          <a:p>
            <a:pPr algn="ctr" eaLnBrk="1" fontAlgn="auto" hangingPunct="1">
              <a:spcBef>
                <a:spcPts val="0"/>
              </a:spcBef>
              <a:spcAft>
                <a:spcPts val="0"/>
              </a:spcAft>
              <a:defRPr/>
            </a:pPr>
            <a:r>
              <a:rPr lang="zh-CN" altLang="en-US" b="1" dirty="0">
                <a:ln>
                  <a:solidFill>
                    <a:schemeClr val="accent2">
                      <a:lumMod val="75000"/>
                    </a:schemeClr>
                  </a:solidFill>
                </a:ln>
                <a:latin typeface="Arail" charset="0"/>
                <a:ea typeface="+mn-ea"/>
              </a:rPr>
              <a:t>中共十二大</a:t>
            </a:r>
          </a:p>
        </p:txBody>
      </p:sp>
      <p:sp>
        <p:nvSpPr>
          <p:cNvPr id="8" name="矩形: 圆角 7"/>
          <p:cNvSpPr/>
          <p:nvPr/>
        </p:nvSpPr>
        <p:spPr>
          <a:xfrm>
            <a:off x="7704915" y="3944467"/>
            <a:ext cx="1896037" cy="726142"/>
          </a:xfrm>
          <a:prstGeom prst="roundRect">
            <a:avLst/>
          </a:prstGeom>
          <a:noFill/>
          <a:ln w="63500" cap="flat" cmpd="sng">
            <a:solidFill>
              <a:schemeClr val="accent2">
                <a:lumMod val="75000"/>
              </a:schemeClr>
            </a:solidFill>
            <a:miter lim="800000"/>
          </a:ln>
        </p:spPr>
        <p:txBody>
          <a:bodyPr anchor="ctr"/>
          <a:lstStyle/>
          <a:p>
            <a:pPr algn="ctr" eaLnBrk="1" fontAlgn="auto" hangingPunct="1">
              <a:spcBef>
                <a:spcPts val="0"/>
              </a:spcBef>
              <a:spcAft>
                <a:spcPts val="0"/>
              </a:spcAft>
              <a:defRPr/>
            </a:pPr>
            <a:r>
              <a:rPr lang="zh-CN" altLang="en-US" b="1" dirty="0">
                <a:ln>
                  <a:solidFill>
                    <a:schemeClr val="accent2">
                      <a:lumMod val="75000"/>
                    </a:schemeClr>
                  </a:solidFill>
                </a:ln>
                <a:latin typeface="Arail" charset="0"/>
                <a:ea typeface="+mn-ea"/>
              </a:rPr>
              <a:t>中共十四大</a:t>
            </a:r>
          </a:p>
        </p:txBody>
      </p:sp>
      <p:sp>
        <p:nvSpPr>
          <p:cNvPr id="54280" name="矩形 8"/>
          <p:cNvSpPr>
            <a:spLocks noChangeArrowheads="1"/>
          </p:cNvSpPr>
          <p:nvPr/>
        </p:nvSpPr>
        <p:spPr bwMode="auto">
          <a:xfrm>
            <a:off x="511175" y="4725988"/>
            <a:ext cx="1895475" cy="1930400"/>
          </a:xfrm>
          <a:prstGeom prst="rect">
            <a:avLst/>
          </a:prstGeom>
          <a:noFill/>
          <a:ln w="63500">
            <a:solidFill>
              <a:schemeClr val="accent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50000"/>
              </a:lnSpc>
              <a:spcBef>
                <a:spcPct val="0"/>
              </a:spcBef>
              <a:buFontTx/>
              <a:buNone/>
            </a:pPr>
            <a:r>
              <a:rPr lang="en-US" altLang="zh-CN" sz="1800" b="1">
                <a:solidFill>
                  <a:schemeClr val="tx1"/>
                </a:solidFill>
                <a:latin typeface="华文行楷" panose="02010800040101010101" pitchFamily="2" charset="-122"/>
                <a:ea typeface="华文行楷" panose="02010800040101010101" pitchFamily="2" charset="-122"/>
                <a:cs typeface="Arail"/>
              </a:rPr>
              <a:t>1978</a:t>
            </a:r>
            <a:r>
              <a:rPr lang="zh-CN" altLang="en-US" sz="1800" b="1">
                <a:solidFill>
                  <a:schemeClr val="tx1"/>
                </a:solidFill>
                <a:latin typeface="华文行楷" panose="02010800040101010101" pitchFamily="2" charset="-122"/>
                <a:ea typeface="华文行楷" panose="02010800040101010101" pitchFamily="2" charset="-122"/>
                <a:cs typeface="Arail"/>
              </a:rPr>
              <a:t>年提出以计划为主、市场为辅的改革思想</a:t>
            </a:r>
          </a:p>
        </p:txBody>
      </p:sp>
      <p:sp>
        <p:nvSpPr>
          <p:cNvPr id="54281" name="矩形 9"/>
          <p:cNvSpPr>
            <a:spLocks noChangeArrowheads="1"/>
          </p:cNvSpPr>
          <p:nvPr/>
        </p:nvSpPr>
        <p:spPr bwMode="auto">
          <a:xfrm>
            <a:off x="2835275" y="4725988"/>
            <a:ext cx="1895475" cy="1930400"/>
          </a:xfrm>
          <a:prstGeom prst="rect">
            <a:avLst/>
          </a:prstGeom>
          <a:noFill/>
          <a:ln w="63500">
            <a:solidFill>
              <a:schemeClr val="accent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50000"/>
              </a:lnSpc>
              <a:spcBef>
                <a:spcPct val="0"/>
              </a:spcBef>
              <a:buFontTx/>
              <a:buNone/>
            </a:pPr>
            <a:r>
              <a:rPr lang="en-US" altLang="zh-CN" sz="1800" b="1">
                <a:solidFill>
                  <a:schemeClr val="tx1"/>
                </a:solidFill>
                <a:latin typeface="华文行楷" panose="02010800040101010101" pitchFamily="2" charset="-122"/>
                <a:ea typeface="华文行楷" panose="02010800040101010101" pitchFamily="2" charset="-122"/>
              </a:rPr>
              <a:t>1984</a:t>
            </a:r>
            <a:r>
              <a:rPr lang="zh-CN" altLang="en-US" sz="1800" b="1">
                <a:solidFill>
                  <a:schemeClr val="tx1"/>
                </a:solidFill>
                <a:latin typeface="华文行楷" panose="02010800040101010101" pitchFamily="2" charset="-122"/>
                <a:ea typeface="华文行楷" panose="02010800040101010101" pitchFamily="2" charset="-122"/>
              </a:rPr>
              <a:t>年提出建立有中国特色的</a:t>
            </a:r>
            <a:r>
              <a:rPr lang="en-US" altLang="zh-CN" sz="1800" b="1">
                <a:solidFill>
                  <a:schemeClr val="tx1"/>
                </a:solidFill>
                <a:latin typeface="华文行楷" panose="02010800040101010101" pitchFamily="2" charset="-122"/>
                <a:ea typeface="华文行楷" panose="02010800040101010101" pitchFamily="2" charset="-122"/>
              </a:rPr>
              <a:t>“</a:t>
            </a:r>
            <a:r>
              <a:rPr lang="zh-CN" altLang="en-US" sz="1800" b="1">
                <a:solidFill>
                  <a:schemeClr val="tx1"/>
                </a:solidFill>
                <a:latin typeface="华文行楷" panose="02010800040101010101" pitchFamily="2" charset="-122"/>
                <a:ea typeface="华文行楷" panose="02010800040101010101" pitchFamily="2" charset="-122"/>
              </a:rPr>
              <a:t>有计划的商品经济体制</a:t>
            </a:r>
            <a:r>
              <a:rPr lang="en-US" altLang="zh-CN" sz="1800" b="1">
                <a:solidFill>
                  <a:schemeClr val="tx1"/>
                </a:solidFill>
                <a:latin typeface="华文行楷" panose="02010800040101010101" pitchFamily="2" charset="-122"/>
                <a:ea typeface="华文行楷" panose="02010800040101010101" pitchFamily="2" charset="-122"/>
              </a:rPr>
              <a:t>”</a:t>
            </a:r>
            <a:endParaRPr lang="zh-CN" altLang="en-US" sz="1800" b="1">
              <a:solidFill>
                <a:schemeClr val="tx1"/>
              </a:solidFill>
              <a:latin typeface="华文行楷" panose="02010800040101010101" pitchFamily="2" charset="-122"/>
              <a:ea typeface="华文行楷" panose="02010800040101010101" pitchFamily="2" charset="-122"/>
            </a:endParaRPr>
          </a:p>
        </p:txBody>
      </p:sp>
      <p:sp>
        <p:nvSpPr>
          <p:cNvPr id="54282" name="矩形 10"/>
          <p:cNvSpPr>
            <a:spLocks noChangeArrowheads="1"/>
          </p:cNvSpPr>
          <p:nvPr/>
        </p:nvSpPr>
        <p:spPr bwMode="auto">
          <a:xfrm>
            <a:off x="5308600" y="4702175"/>
            <a:ext cx="1897063" cy="1928813"/>
          </a:xfrm>
          <a:prstGeom prst="rect">
            <a:avLst/>
          </a:prstGeom>
          <a:noFill/>
          <a:ln w="63500">
            <a:solidFill>
              <a:schemeClr val="accent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50000"/>
              </a:lnSpc>
              <a:spcBef>
                <a:spcPct val="0"/>
              </a:spcBef>
              <a:buFontTx/>
              <a:buNone/>
            </a:pPr>
            <a:r>
              <a:rPr lang="en-US" altLang="zh-CN" sz="1800" b="1">
                <a:solidFill>
                  <a:schemeClr val="tx1"/>
                </a:solidFill>
                <a:latin typeface="华文行楷" panose="02010800040101010101" pitchFamily="2" charset="-122"/>
                <a:ea typeface="华文行楷" panose="02010800040101010101" pitchFamily="2" charset="-122"/>
              </a:rPr>
              <a:t>1987</a:t>
            </a:r>
            <a:r>
              <a:rPr lang="zh-CN" altLang="en-US" sz="1800" b="1">
                <a:solidFill>
                  <a:schemeClr val="tx1"/>
                </a:solidFill>
                <a:latin typeface="华文行楷" panose="02010800040101010101" pitchFamily="2" charset="-122"/>
                <a:ea typeface="华文行楷" panose="02010800040101010101" pitchFamily="2" charset="-122"/>
              </a:rPr>
              <a:t>年提出建立</a:t>
            </a:r>
            <a:r>
              <a:rPr lang="en-US" altLang="zh-CN" sz="1800" b="1">
                <a:solidFill>
                  <a:schemeClr val="tx1"/>
                </a:solidFill>
                <a:latin typeface="华文行楷" panose="02010800040101010101" pitchFamily="2" charset="-122"/>
                <a:ea typeface="华文行楷" panose="02010800040101010101" pitchFamily="2" charset="-122"/>
              </a:rPr>
              <a:t>“</a:t>
            </a:r>
            <a:r>
              <a:rPr lang="zh-CN" altLang="en-US" sz="1800" b="1">
                <a:solidFill>
                  <a:schemeClr val="tx1"/>
                </a:solidFill>
                <a:latin typeface="华文行楷" panose="02010800040101010101" pitchFamily="2" charset="-122"/>
                <a:ea typeface="华文行楷" panose="02010800040101010101" pitchFamily="2" charset="-122"/>
              </a:rPr>
              <a:t>国家调节市场，市场引导企业</a:t>
            </a:r>
            <a:r>
              <a:rPr lang="en-US" altLang="zh-CN" sz="1800" b="1">
                <a:solidFill>
                  <a:schemeClr val="tx1"/>
                </a:solidFill>
                <a:latin typeface="华文行楷" panose="02010800040101010101" pitchFamily="2" charset="-122"/>
                <a:ea typeface="华文行楷" panose="02010800040101010101" pitchFamily="2" charset="-122"/>
              </a:rPr>
              <a:t>”</a:t>
            </a:r>
            <a:r>
              <a:rPr lang="zh-CN" altLang="en-US" sz="1800" b="1">
                <a:solidFill>
                  <a:schemeClr val="tx1"/>
                </a:solidFill>
                <a:latin typeface="华文行楷" panose="02010800040101010101" pitchFamily="2" charset="-122"/>
                <a:ea typeface="华文行楷" panose="02010800040101010101" pitchFamily="2" charset="-122"/>
              </a:rPr>
              <a:t>的经济模式</a:t>
            </a:r>
          </a:p>
        </p:txBody>
      </p:sp>
      <p:sp>
        <p:nvSpPr>
          <p:cNvPr id="54283" name="矩形 11"/>
          <p:cNvSpPr>
            <a:spLocks noChangeArrowheads="1"/>
          </p:cNvSpPr>
          <p:nvPr/>
        </p:nvSpPr>
        <p:spPr bwMode="auto">
          <a:xfrm>
            <a:off x="7745413" y="4686300"/>
            <a:ext cx="1895475" cy="1928813"/>
          </a:xfrm>
          <a:prstGeom prst="rect">
            <a:avLst/>
          </a:prstGeom>
          <a:noFill/>
          <a:ln w="63500">
            <a:solidFill>
              <a:schemeClr val="accent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50000"/>
              </a:lnSpc>
              <a:spcBef>
                <a:spcPct val="0"/>
              </a:spcBef>
              <a:buFontTx/>
              <a:buNone/>
            </a:pPr>
            <a:r>
              <a:rPr lang="en-US" altLang="zh-CN" sz="1800" b="1">
                <a:solidFill>
                  <a:schemeClr val="tx1"/>
                </a:solidFill>
                <a:latin typeface="华文行楷" panose="02010800040101010101" pitchFamily="2" charset="-122"/>
                <a:ea typeface="华文行楷" panose="02010800040101010101" pitchFamily="2" charset="-122"/>
              </a:rPr>
              <a:t>1992</a:t>
            </a:r>
            <a:r>
              <a:rPr lang="zh-CN" altLang="en-US" sz="1800" b="1">
                <a:solidFill>
                  <a:schemeClr val="tx1"/>
                </a:solidFill>
                <a:latin typeface="华文行楷" panose="02010800040101010101" pitchFamily="2" charset="-122"/>
                <a:ea typeface="华文行楷" panose="02010800040101010101" pitchFamily="2" charset="-122"/>
              </a:rPr>
              <a:t>年明确提出建立社会主义市场经济体制</a:t>
            </a:r>
          </a:p>
        </p:txBody>
      </p:sp>
      <p:sp>
        <p:nvSpPr>
          <p:cNvPr id="54284" name="矩形 12"/>
          <p:cNvSpPr>
            <a:spLocks noChangeArrowheads="1"/>
          </p:cNvSpPr>
          <p:nvPr/>
        </p:nvSpPr>
        <p:spPr bwMode="auto">
          <a:xfrm>
            <a:off x="10113963" y="4686300"/>
            <a:ext cx="1895475" cy="1928813"/>
          </a:xfrm>
          <a:prstGeom prst="rect">
            <a:avLst/>
          </a:prstGeom>
          <a:noFill/>
          <a:ln w="63500">
            <a:solidFill>
              <a:schemeClr val="accent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50000"/>
              </a:lnSpc>
              <a:spcBef>
                <a:spcPct val="0"/>
              </a:spcBef>
              <a:buFontTx/>
              <a:buNone/>
            </a:pPr>
            <a:r>
              <a:rPr lang="zh-CN" altLang="en-US" sz="1800" b="1">
                <a:solidFill>
                  <a:schemeClr val="tx1"/>
                </a:solidFill>
                <a:latin typeface="华文行楷" panose="02010800040101010101" pitchFamily="2" charset="-122"/>
                <a:ea typeface="华文行楷" panose="02010800040101010101" pitchFamily="2" charset="-122"/>
              </a:rPr>
              <a:t>使市场在资源配置中起决定性作用和更好发挥政府作用</a:t>
            </a:r>
          </a:p>
        </p:txBody>
      </p:sp>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商品经济与市场经济</a:t>
            </a:r>
          </a:p>
        </p:txBody>
      </p:sp>
      <p:sp>
        <p:nvSpPr>
          <p:cNvPr id="3" name="内容占位符 2"/>
          <p:cNvSpPr>
            <a:spLocks noGrp="1"/>
          </p:cNvSpPr>
          <p:nvPr>
            <p:ph idx="1"/>
          </p:nvPr>
        </p:nvSpPr>
        <p:spPr/>
        <p:txBody>
          <a:bodyPr/>
          <a:lstStyle/>
          <a:p>
            <a:r>
              <a:rPr kumimoji="1" lang="zh-CN" altLang="en-US" b="1" dirty="0">
                <a:latin typeface="+mn-ea"/>
              </a:rPr>
              <a:t>商品经济是相对于自然经济而言。自然经济是</a:t>
            </a:r>
            <a:r>
              <a:rPr kumimoji="1" lang="zh-CN" altLang="en-US" b="1" dirty="0">
                <a:solidFill>
                  <a:srgbClr val="C00000"/>
                </a:solidFill>
                <a:latin typeface="+mn-ea"/>
              </a:rPr>
              <a:t>自给自足</a:t>
            </a:r>
            <a:r>
              <a:rPr kumimoji="1" lang="zh-CN" altLang="en-US" b="1" dirty="0">
                <a:latin typeface="+mn-ea"/>
              </a:rPr>
              <a:t>经济、商品经济是</a:t>
            </a:r>
            <a:r>
              <a:rPr kumimoji="1" lang="zh-CN" altLang="en-US" b="1" dirty="0">
                <a:solidFill>
                  <a:srgbClr val="C00000"/>
                </a:solidFill>
                <a:latin typeface="+mn-ea"/>
              </a:rPr>
              <a:t>为了交换而生产</a:t>
            </a:r>
            <a:r>
              <a:rPr kumimoji="1" lang="zh-CN" altLang="en-US" b="1" dirty="0">
                <a:latin typeface="+mn-ea"/>
              </a:rPr>
              <a:t>的经济形态。</a:t>
            </a:r>
            <a:endParaRPr kumimoji="1" lang="en-US" altLang="zh-CN" b="1" dirty="0">
              <a:latin typeface="+mn-ea"/>
            </a:endParaRPr>
          </a:p>
          <a:p>
            <a:endParaRPr kumimoji="1" lang="en-US" altLang="zh-CN" b="1" dirty="0">
              <a:latin typeface="+mn-ea"/>
            </a:endParaRPr>
          </a:p>
          <a:p>
            <a:r>
              <a:rPr kumimoji="1" lang="zh-CN" altLang="en-US" b="1" dirty="0">
                <a:latin typeface="+mn-ea"/>
              </a:rPr>
              <a:t>商品经济产生的条件：社会大分工（前提条件）                                         </a:t>
            </a:r>
            <a:endParaRPr kumimoji="1" lang="en-US" altLang="zh-CN" b="1" dirty="0">
              <a:latin typeface="+mn-ea"/>
            </a:endParaRPr>
          </a:p>
          <a:p>
            <a:pPr marL="0" indent="0">
              <a:buNone/>
            </a:pPr>
            <a:r>
              <a:rPr kumimoji="1" lang="zh-CN" altLang="en-US" b="1" dirty="0">
                <a:latin typeface="+mn-ea"/>
              </a:rPr>
              <a:t>                     私有制（决定性条件）</a:t>
            </a:r>
            <a:endParaRPr kumimoji="1" lang="en-US" altLang="zh-CN" b="1" dirty="0">
              <a:latin typeface="+mn-ea"/>
            </a:endParaRPr>
          </a:p>
          <a:p>
            <a:pPr marL="0" indent="0">
              <a:buNone/>
            </a:pPr>
            <a:r>
              <a:rPr kumimoji="1" lang="zh-CN" altLang="en-US" b="1" dirty="0">
                <a:latin typeface="+mn-ea"/>
              </a:rPr>
              <a:t>                     生产力发展水平（最终原因）</a:t>
            </a:r>
            <a:endParaRPr kumimoji="1" lang="en-US" altLang="zh-CN" b="1" dirty="0">
              <a:latin typeface="+mn-ea"/>
            </a:endParaRPr>
          </a:p>
          <a:p>
            <a:r>
              <a:rPr kumimoji="1" lang="zh-CN" altLang="en-US" b="1" dirty="0">
                <a:latin typeface="+mn-ea"/>
              </a:rPr>
              <a:t>市场经济是高度发达的商品经济。</a:t>
            </a:r>
          </a:p>
        </p:txBody>
      </p:sp>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内容占位符 2"/>
          <p:cNvSpPr>
            <a:spLocks noGrp="1" noChangeArrowheads="1"/>
          </p:cNvSpPr>
          <p:nvPr>
            <p:ph idx="1"/>
          </p:nvPr>
        </p:nvSpPr>
        <p:spPr>
          <a:xfrm>
            <a:off x="1460500" y="1079500"/>
            <a:ext cx="10496550" cy="5564188"/>
          </a:xfrm>
        </p:spPr>
        <p:txBody>
          <a:bodyPr/>
          <a:lstStyle/>
          <a:p>
            <a:pPr eaLnBrk="1" hangingPunct="1">
              <a:buFont typeface="Arial" panose="020B0604020202090204" pitchFamily="34" charset="0"/>
              <a:buNone/>
            </a:pPr>
            <a:r>
              <a:rPr lang="en-US" altLang="zh-CN" b="1" dirty="0">
                <a:solidFill>
                  <a:srgbClr val="FF0000"/>
                </a:solidFill>
                <a:latin typeface="楷体" panose="02010609060101010101" pitchFamily="49" charset="-122"/>
                <a:ea typeface="楷体" panose="02010609060101010101" pitchFamily="49" charset="-122"/>
              </a:rPr>
              <a:t>★</a:t>
            </a:r>
            <a:r>
              <a:rPr lang="en-US" altLang="zh-CN" b="1" dirty="0">
                <a:solidFill>
                  <a:schemeClr val="tx1"/>
                </a:solidFill>
                <a:latin typeface="楷体" panose="02010609060101010101" pitchFamily="49" charset="-122"/>
                <a:ea typeface="楷体" panose="02010609060101010101" pitchFamily="49" charset="-122"/>
              </a:rPr>
              <a:t>3. </a:t>
            </a:r>
            <a:r>
              <a:rPr lang="zh-CN" altLang="en-US" b="1" dirty="0">
                <a:solidFill>
                  <a:schemeClr val="tx1"/>
                </a:solidFill>
                <a:latin typeface="楷体" panose="02010609060101010101" pitchFamily="49" charset="-122"/>
                <a:ea typeface="楷体" panose="02010609060101010101" pitchFamily="49" charset="-122"/>
              </a:rPr>
              <a:t>社会主义发展市场经济的原因</a:t>
            </a:r>
            <a:r>
              <a:rPr lang="en-US" altLang="zh-CN" b="1" dirty="0">
                <a:solidFill>
                  <a:schemeClr val="tx1"/>
                </a:solidFill>
                <a:latin typeface="楷体" panose="02010609060101010101" pitchFamily="49" charset="-122"/>
                <a:ea typeface="楷体" panose="02010609060101010101" pitchFamily="49" charset="-122"/>
              </a:rPr>
              <a:t>——</a:t>
            </a:r>
            <a:r>
              <a:rPr lang="zh-CN" altLang="en-US" b="1" dirty="0">
                <a:solidFill>
                  <a:schemeClr val="tx1"/>
                </a:solidFill>
                <a:latin typeface="楷体" panose="02010609060101010101" pitchFamily="49" charset="-122"/>
                <a:ea typeface="楷体" panose="02010609060101010101" pitchFamily="49" charset="-122"/>
              </a:rPr>
              <a:t>提高资源配置效率</a:t>
            </a:r>
            <a:endParaRPr lang="en-US" altLang="zh-CN" b="1" dirty="0">
              <a:solidFill>
                <a:schemeClr val="tx1"/>
              </a:solidFill>
              <a:latin typeface="楷体" panose="02010609060101010101" pitchFamily="49" charset="-122"/>
              <a:ea typeface="楷体" panose="02010609060101010101" pitchFamily="49" charset="-122"/>
            </a:endParaRPr>
          </a:p>
          <a:p>
            <a:pPr eaLnBrk="1" hangingPunct="1">
              <a:buFont typeface="Arial" panose="020B0604020202090204" pitchFamily="34" charset="0"/>
              <a:buNone/>
            </a:pPr>
            <a:r>
              <a:rPr lang="en-US" altLang="zh-CN" b="1" dirty="0">
                <a:solidFill>
                  <a:srgbClr val="FF0000"/>
                </a:solidFill>
                <a:latin typeface="楷体" panose="02010609060101010101" pitchFamily="49" charset="-122"/>
                <a:ea typeface="楷体" panose="02010609060101010101" pitchFamily="49" charset="-122"/>
              </a:rPr>
              <a:t>★</a:t>
            </a:r>
            <a:r>
              <a:rPr lang="en-US" altLang="zh-CN" b="1" dirty="0">
                <a:solidFill>
                  <a:schemeClr val="tx1"/>
                </a:solidFill>
                <a:latin typeface="楷体" panose="02010609060101010101" pitchFamily="49" charset="-122"/>
                <a:ea typeface="楷体" panose="02010609060101010101" pitchFamily="49" charset="-122"/>
              </a:rPr>
              <a:t>4. </a:t>
            </a:r>
            <a:r>
              <a:rPr lang="zh-CN" altLang="en-US" b="1" dirty="0">
                <a:solidFill>
                  <a:schemeClr val="tx1"/>
                </a:solidFill>
                <a:latin typeface="楷体" panose="02010609060101010101" pitchFamily="49" charset="-122"/>
                <a:ea typeface="楷体" panose="02010609060101010101" pitchFamily="49" charset="-122"/>
              </a:rPr>
              <a:t>市场经济怎样提高资源配置效率</a:t>
            </a:r>
            <a:r>
              <a:rPr lang="en-US" altLang="zh-CN" b="1" dirty="0">
                <a:solidFill>
                  <a:schemeClr val="tx1"/>
                </a:solidFill>
                <a:latin typeface="楷体" panose="02010609060101010101" pitchFamily="49" charset="-122"/>
                <a:ea typeface="楷体" panose="02010609060101010101" pitchFamily="49" charset="-122"/>
              </a:rPr>
              <a:t>?</a:t>
            </a:r>
            <a:r>
              <a:rPr lang="zh-CN" altLang="en-US" b="1" dirty="0">
                <a:solidFill>
                  <a:schemeClr val="tx1"/>
                </a:solidFill>
                <a:latin typeface="楷体" panose="02010609060101010101" pitchFamily="49" charset="-122"/>
                <a:ea typeface="楷体" panose="02010609060101010101" pitchFamily="49" charset="-122"/>
              </a:rPr>
              <a:t>（</a:t>
            </a:r>
            <a:r>
              <a:rPr lang="zh-CN" altLang="en-US" b="1" dirty="0">
                <a:solidFill>
                  <a:srgbClr val="FF0000"/>
                </a:solidFill>
                <a:latin typeface="楷体" panose="02010609060101010101" pitchFamily="49" charset="-122"/>
                <a:ea typeface="楷体" panose="02010609060101010101" pitchFamily="49" charset="-122"/>
              </a:rPr>
              <a:t>市场经济的特征</a:t>
            </a:r>
            <a:r>
              <a:rPr lang="zh-CN" altLang="en-US" b="1" dirty="0">
                <a:solidFill>
                  <a:schemeClr val="tx1"/>
                </a:solidFill>
                <a:latin typeface="楷体" panose="02010609060101010101" pitchFamily="49" charset="-122"/>
                <a:ea typeface="楷体" panose="02010609060101010101" pitchFamily="49" charset="-122"/>
              </a:rPr>
              <a:t>）</a:t>
            </a:r>
            <a:endParaRPr lang="en-US" altLang="zh-CN" b="1" dirty="0">
              <a:solidFill>
                <a:schemeClr val="tx1"/>
              </a:solidFill>
              <a:latin typeface="楷体" panose="02010609060101010101" pitchFamily="49" charset="-122"/>
              <a:ea typeface="楷体" panose="02010609060101010101" pitchFamily="49" charset="-122"/>
            </a:endParaRPr>
          </a:p>
          <a:p>
            <a:pPr eaLnBrk="1" hangingPunct="1">
              <a:buFont typeface="Arial" panose="020B0604020202090204" pitchFamily="34" charset="0"/>
              <a:buNone/>
            </a:pPr>
            <a:r>
              <a:rPr lang="en-US" altLang="zh-CN" b="1" dirty="0">
                <a:solidFill>
                  <a:schemeClr val="tx1"/>
                </a:solidFill>
                <a:latin typeface="楷体" panose="02010609060101010101" pitchFamily="49" charset="-122"/>
                <a:ea typeface="楷体" panose="02010609060101010101" pitchFamily="49" charset="-122"/>
              </a:rPr>
              <a:t>      ——</a:t>
            </a:r>
            <a:r>
              <a:rPr lang="zh-CN" altLang="en-US" b="1" dirty="0">
                <a:solidFill>
                  <a:schemeClr val="tx1"/>
                </a:solidFill>
                <a:latin typeface="楷体" panose="02010609060101010101" pitchFamily="49" charset="-122"/>
                <a:ea typeface="楷体" panose="02010609060101010101" pitchFamily="49" charset="-122"/>
              </a:rPr>
              <a:t>产权清晰：资源配置遵循产权规则。</a:t>
            </a:r>
          </a:p>
          <a:p>
            <a:pPr eaLnBrk="1" hangingPunct="1">
              <a:buFont typeface="Arial" panose="020B0604020202090204" pitchFamily="34" charset="0"/>
              <a:buNone/>
            </a:pPr>
            <a:r>
              <a:rPr lang="zh-CN" altLang="en-US" b="1" dirty="0">
                <a:solidFill>
                  <a:schemeClr val="tx1"/>
                </a:solidFill>
                <a:latin typeface="楷体" panose="02010609060101010101" pitchFamily="49" charset="-122"/>
                <a:ea typeface="楷体" panose="02010609060101010101" pitchFamily="49" charset="-122"/>
              </a:rPr>
              <a:t>          决策分散：经济主体独立自主的分散决策。</a:t>
            </a:r>
          </a:p>
          <a:p>
            <a:pPr eaLnBrk="1" hangingPunct="1">
              <a:buFont typeface="Arial" panose="020B0604020202090204" pitchFamily="34" charset="0"/>
              <a:buNone/>
            </a:pPr>
            <a:r>
              <a:rPr lang="zh-CN" altLang="en-US" b="1" dirty="0">
                <a:solidFill>
                  <a:schemeClr val="tx1"/>
                </a:solidFill>
                <a:latin typeface="楷体" panose="02010609060101010101" pitchFamily="49" charset="-122"/>
                <a:ea typeface="楷体" panose="02010609060101010101" pitchFamily="49" charset="-122"/>
              </a:rPr>
              <a:t>          契约自由：市场主体自由平等竞争。</a:t>
            </a:r>
          </a:p>
          <a:p>
            <a:pPr eaLnBrk="1" hangingPunct="1">
              <a:buFont typeface="Arial" panose="020B0604020202090204" pitchFamily="34" charset="0"/>
              <a:buNone/>
            </a:pPr>
            <a:r>
              <a:rPr lang="zh-CN" altLang="en-US" b="1" dirty="0">
                <a:solidFill>
                  <a:schemeClr val="tx1"/>
                </a:solidFill>
                <a:latin typeface="楷体" panose="02010609060101010101" pitchFamily="49" charset="-122"/>
                <a:ea typeface="楷体" panose="02010609060101010101" pitchFamily="49" charset="-122"/>
              </a:rPr>
              <a:t>          市场调节：价格机制、供求机制、竞争机制共同调控经济运行。</a:t>
            </a:r>
          </a:p>
          <a:p>
            <a:pPr eaLnBrk="1" hangingPunct="1">
              <a:buFont typeface="Arial" panose="020B0604020202090204" pitchFamily="34" charset="0"/>
              <a:buNone/>
            </a:pPr>
            <a:r>
              <a:rPr lang="zh-CN" altLang="en-US" b="1" dirty="0">
                <a:solidFill>
                  <a:schemeClr val="tx1"/>
                </a:solidFill>
                <a:latin typeface="楷体" panose="02010609060101010101" pitchFamily="49" charset="-122"/>
                <a:ea typeface="楷体" panose="02010609060101010101" pitchFamily="49" charset="-122"/>
              </a:rPr>
              <a:t>     </a:t>
            </a:r>
          </a:p>
          <a:p>
            <a:pPr eaLnBrk="1" hangingPunct="1">
              <a:buFont typeface="Arial" panose="020B0604020202090204" pitchFamily="34" charset="0"/>
              <a:buNone/>
            </a:pPr>
            <a:r>
              <a:rPr lang="zh-CN" altLang="en-US" b="1" dirty="0">
                <a:solidFill>
                  <a:srgbClr val="C00000"/>
                </a:solidFill>
                <a:latin typeface="楷体" panose="02010609060101010101" pitchFamily="49" charset="-122"/>
                <a:ea typeface="楷体" panose="02010609060101010101" pitchFamily="49" charset="-122"/>
              </a:rPr>
              <a:t>思考并讨论：市场经济总是有效率的吗？</a:t>
            </a:r>
            <a:r>
              <a:rPr lang="en-US" altLang="zh-CN" b="1" dirty="0">
                <a:solidFill>
                  <a:srgbClr val="C00000"/>
                </a:solidFill>
                <a:latin typeface="楷体" panose="02010609060101010101" pitchFamily="49" charset="-122"/>
                <a:ea typeface="楷体" panose="02010609060101010101" pitchFamily="49" charset="-122"/>
              </a:rPr>
              <a:t>     </a:t>
            </a:r>
          </a:p>
          <a:p>
            <a:pPr eaLnBrk="1" hangingPunct="1">
              <a:buFont typeface="Arial" panose="020B0604020202090204" pitchFamily="34" charset="0"/>
              <a:buNone/>
            </a:pPr>
            <a:r>
              <a:rPr lang="zh-CN" altLang="en-US" b="1" dirty="0">
                <a:solidFill>
                  <a:srgbClr val="7030A0"/>
                </a:solidFill>
                <a:latin typeface="楷体" panose="02010609060101010101" pitchFamily="49" charset="-122"/>
                <a:ea typeface="楷体" panose="02010609060101010101" pitchFamily="49" charset="-122"/>
              </a:rPr>
              <a:t>      完全理性与有限理性</a:t>
            </a:r>
            <a:r>
              <a:rPr lang="en-US" altLang="zh-CN" b="1" dirty="0">
                <a:solidFill>
                  <a:srgbClr val="7030A0"/>
                </a:solidFill>
                <a:latin typeface="楷体" panose="02010609060101010101" pitchFamily="49" charset="-122"/>
                <a:ea typeface="楷体" panose="02010609060101010101" pitchFamily="49" charset="-122"/>
              </a:rPr>
              <a:t>/</a:t>
            </a:r>
            <a:r>
              <a:rPr lang="zh-CN" altLang="en-US" b="1" dirty="0">
                <a:solidFill>
                  <a:srgbClr val="7030A0"/>
                </a:solidFill>
                <a:latin typeface="楷体" panose="02010609060101010101" pitchFamily="49" charset="-122"/>
                <a:ea typeface="楷体" panose="02010609060101010101" pitchFamily="49" charset="-122"/>
              </a:rPr>
              <a:t>市场机制发挥作用的条件</a:t>
            </a:r>
          </a:p>
        </p:txBody>
      </p:sp>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内容占位符 2"/>
          <p:cNvSpPr>
            <a:spLocks noGrp="1" noChangeArrowheads="1"/>
          </p:cNvSpPr>
          <p:nvPr>
            <p:ph idx="1"/>
          </p:nvPr>
        </p:nvSpPr>
        <p:spPr>
          <a:xfrm>
            <a:off x="1536700" y="1338263"/>
            <a:ext cx="10350500" cy="5475287"/>
          </a:xfrm>
        </p:spPr>
        <p:txBody>
          <a:bodyPr/>
          <a:lstStyle/>
          <a:p>
            <a:pPr eaLnBrk="1" hangingPunct="1">
              <a:buFont typeface="Arial" panose="020B0604020202090204" pitchFamily="34" charset="0"/>
              <a:buNone/>
            </a:pPr>
            <a:r>
              <a:rPr lang="en-US" altLang="zh-CN" b="1" dirty="0">
                <a:solidFill>
                  <a:srgbClr val="FF0000"/>
                </a:solidFill>
                <a:latin typeface="楷体" panose="02010609060101010101" pitchFamily="49" charset="-122"/>
                <a:ea typeface="楷体" panose="02010609060101010101" pitchFamily="49" charset="-122"/>
              </a:rPr>
              <a:t>★ </a:t>
            </a:r>
            <a:r>
              <a:rPr lang="en-US" altLang="zh-CN" b="1" dirty="0">
                <a:solidFill>
                  <a:schemeClr val="tx1"/>
                </a:solidFill>
                <a:latin typeface="楷体" panose="02010609060101010101" pitchFamily="49" charset="-122"/>
                <a:ea typeface="楷体" panose="02010609060101010101" pitchFamily="49" charset="-122"/>
              </a:rPr>
              <a:t>5.</a:t>
            </a:r>
            <a:r>
              <a:rPr lang="zh-CN" altLang="en-US" b="1" dirty="0">
                <a:solidFill>
                  <a:schemeClr val="tx1"/>
                </a:solidFill>
                <a:latin typeface="楷体" panose="02010609060101010101" pitchFamily="49" charset="-122"/>
                <a:ea typeface="楷体" panose="02010609060101010101" pitchFamily="49" charset="-122"/>
              </a:rPr>
              <a:t>社会主义市场经济的基本特征</a:t>
            </a:r>
          </a:p>
          <a:p>
            <a:pPr eaLnBrk="1" hangingPunct="1">
              <a:buFont typeface="Arial" panose="020B0604020202090204" pitchFamily="34" charset="0"/>
              <a:buNone/>
            </a:pPr>
            <a:r>
              <a:rPr lang="zh-CN" altLang="en-US" b="1" dirty="0">
                <a:solidFill>
                  <a:schemeClr val="tx1"/>
                </a:solidFill>
                <a:latin typeface="楷体" panose="02010609060101010101" pitchFamily="49" charset="-122"/>
                <a:ea typeface="楷体" panose="02010609060101010101" pitchFamily="49" charset="-122"/>
              </a:rPr>
              <a:t>   第一、所有制结构方面：公有制为主体、多种所有制共同发展。</a:t>
            </a:r>
          </a:p>
          <a:p>
            <a:pPr eaLnBrk="1" hangingPunct="1">
              <a:buFont typeface="Arial" panose="020B0604020202090204" pitchFamily="34" charset="0"/>
              <a:buNone/>
            </a:pPr>
            <a:r>
              <a:rPr lang="zh-CN" altLang="en-US" b="1" dirty="0">
                <a:solidFill>
                  <a:schemeClr val="tx1"/>
                </a:solidFill>
                <a:latin typeface="楷体" panose="02010609060101010101" pitchFamily="49" charset="-122"/>
                <a:ea typeface="楷体" panose="02010609060101010101" pitchFamily="49" charset="-122"/>
              </a:rPr>
              <a:t>         巩固公有制经济的主体地位（公有制经济的实现形式是多样的）；</a:t>
            </a:r>
          </a:p>
          <a:p>
            <a:pPr eaLnBrk="1" hangingPunct="1">
              <a:buFont typeface="Arial" panose="020B0604020202090204" pitchFamily="34" charset="0"/>
              <a:buNone/>
            </a:pPr>
            <a:r>
              <a:rPr lang="zh-CN" altLang="en-US" b="1" dirty="0">
                <a:solidFill>
                  <a:schemeClr val="tx1"/>
                </a:solidFill>
                <a:latin typeface="楷体" panose="02010609060101010101" pitchFamily="49" charset="-122"/>
                <a:ea typeface="楷体" panose="02010609060101010101" pitchFamily="49" charset="-122"/>
              </a:rPr>
              <a:t>         发展非公有经济（</a:t>
            </a:r>
            <a:r>
              <a:rPr lang="zh-CN" altLang="en-US" b="1" dirty="0">
                <a:solidFill>
                  <a:srgbClr val="C00000"/>
                </a:solidFill>
                <a:latin typeface="楷体" panose="02010609060101010101" pitchFamily="49" charset="-122"/>
                <a:ea typeface="楷体" panose="02010609060101010101" pitchFamily="49" charset="-122"/>
                <a:hlinkClick r:id="" action="ppaction://hlinkshowjump?jump=nextslide"/>
              </a:rPr>
              <a:t>习近平总书记</a:t>
            </a:r>
            <a:r>
              <a:rPr lang="en-US" altLang="zh-CN" b="1" dirty="0">
                <a:solidFill>
                  <a:srgbClr val="C00000"/>
                </a:solidFill>
                <a:latin typeface="楷体" panose="02010609060101010101" pitchFamily="49" charset="-122"/>
                <a:ea typeface="楷体" panose="02010609060101010101" pitchFamily="49" charset="-122"/>
                <a:sym typeface="+mn-ea"/>
                <a:hlinkClick r:id="" action="ppaction://hlinkshowjump?jump=nextslide"/>
              </a:rPr>
              <a:t>2018</a:t>
            </a:r>
            <a:r>
              <a:rPr lang="zh-CN" altLang="en-US" b="1" dirty="0">
                <a:solidFill>
                  <a:srgbClr val="C00000"/>
                </a:solidFill>
                <a:latin typeface="楷体" panose="02010609060101010101" pitchFamily="49" charset="-122"/>
                <a:ea typeface="楷体" panose="02010609060101010101" pitchFamily="49" charset="-122"/>
                <a:sym typeface="+mn-ea"/>
                <a:hlinkClick r:id="" action="ppaction://hlinkshowjump?jump=nextslide"/>
              </a:rPr>
              <a:t>年</a:t>
            </a:r>
            <a:r>
              <a:rPr lang="zh-CN" altLang="en-US" b="1" dirty="0">
                <a:solidFill>
                  <a:srgbClr val="C00000"/>
                </a:solidFill>
                <a:latin typeface="楷体" panose="02010609060101010101" pitchFamily="49" charset="-122"/>
                <a:ea typeface="楷体" panose="02010609060101010101" pitchFamily="49" charset="-122"/>
                <a:hlinkClick r:id="" action="ppaction://hlinkshowjump?jump=nextslide"/>
              </a:rPr>
              <a:t>在</a:t>
            </a:r>
            <a:r>
              <a:rPr lang="en-US" altLang="zh-CN" b="1" dirty="0">
                <a:solidFill>
                  <a:srgbClr val="C00000"/>
                </a:solidFill>
                <a:latin typeface="楷体" panose="02010609060101010101" pitchFamily="49" charset="-122"/>
                <a:ea typeface="楷体" panose="02010609060101010101" pitchFamily="49" charset="-122"/>
                <a:hlinkClick r:id="" action="ppaction://hlinkshowjump?jump=nextslide"/>
              </a:rPr>
              <a:t>9.27/11.1</a:t>
            </a:r>
            <a:r>
              <a:rPr lang="zh-CN" altLang="en-US" b="1" dirty="0">
                <a:solidFill>
                  <a:srgbClr val="C00000"/>
                </a:solidFill>
                <a:latin typeface="楷体" panose="02010609060101010101" pitchFamily="49" charset="-122"/>
                <a:ea typeface="楷体" panose="02010609060101010101" pitchFamily="49" charset="-122"/>
                <a:hlinkClick r:id="" action="ppaction://hlinkshowjump?jump=nextslide"/>
              </a:rPr>
              <a:t>的讲话</a:t>
            </a:r>
            <a:r>
              <a:rPr lang="zh-CN" altLang="en-US" b="1" dirty="0">
                <a:solidFill>
                  <a:schemeClr val="tx1"/>
                </a:solidFill>
                <a:latin typeface="楷体" panose="02010609060101010101" pitchFamily="49" charset="-122"/>
                <a:ea typeface="楷体" panose="02010609060101010101" pitchFamily="49" charset="-122"/>
              </a:rPr>
              <a:t>）</a:t>
            </a:r>
          </a:p>
          <a:p>
            <a:pPr eaLnBrk="1" hangingPunct="1">
              <a:buFont typeface="Arial" panose="020B0604020202090204" pitchFamily="34" charset="0"/>
              <a:buNone/>
            </a:pPr>
            <a:r>
              <a:rPr lang="zh-CN" altLang="en-US" b="1" dirty="0">
                <a:solidFill>
                  <a:schemeClr val="tx1"/>
                </a:solidFill>
                <a:latin typeface="楷体" panose="02010609060101010101" pitchFamily="49" charset="-122"/>
                <a:ea typeface="楷体" panose="02010609060101010101" pitchFamily="49" charset="-122"/>
              </a:rPr>
              <a:t>   第二、分配制度方面：按劳分配为主、多种分配方式并存。</a:t>
            </a:r>
          </a:p>
          <a:p>
            <a:pPr eaLnBrk="1" hangingPunct="1">
              <a:buFont typeface="Arial" panose="020B0604020202090204" pitchFamily="34" charset="0"/>
              <a:buNone/>
            </a:pPr>
            <a:r>
              <a:rPr lang="zh-CN" altLang="en-US" b="1" dirty="0">
                <a:solidFill>
                  <a:schemeClr val="tx1"/>
                </a:solidFill>
                <a:latin typeface="楷体" panose="02010609060101010101" pitchFamily="49" charset="-122"/>
                <a:ea typeface="楷体" panose="02010609060101010101" pitchFamily="49" charset="-122"/>
              </a:rPr>
              <a:t>        （</a:t>
            </a:r>
            <a:r>
              <a:rPr lang="zh-CN" altLang="en-US" b="1" dirty="0">
                <a:solidFill>
                  <a:srgbClr val="FF0000"/>
                </a:solidFill>
                <a:latin typeface="楷体" panose="02010609060101010101" pitchFamily="49" charset="-122"/>
                <a:ea typeface="楷体" panose="02010609060101010101" pitchFamily="49" charset="-122"/>
              </a:rPr>
              <a:t>讨论：华为的所有制与分配方式！</a:t>
            </a:r>
            <a:r>
              <a:rPr lang="zh-CN" altLang="en-US" b="1" dirty="0">
                <a:solidFill>
                  <a:schemeClr val="tx1"/>
                </a:solidFill>
                <a:latin typeface="楷体" panose="02010609060101010101" pitchFamily="49" charset="-122"/>
                <a:ea typeface="楷体" panose="02010609060101010101" pitchFamily="49" charset="-122"/>
              </a:rPr>
              <a:t>）</a:t>
            </a:r>
          </a:p>
          <a:p>
            <a:pPr eaLnBrk="1" hangingPunct="1">
              <a:buFont typeface="Arial" panose="020B0604020202090204" pitchFamily="34" charset="0"/>
              <a:buNone/>
            </a:pPr>
            <a:r>
              <a:rPr lang="zh-CN" altLang="en-US" b="1" dirty="0">
                <a:solidFill>
                  <a:schemeClr val="tx1"/>
                </a:solidFill>
                <a:latin typeface="楷体" panose="02010609060101010101" pitchFamily="49" charset="-122"/>
                <a:ea typeface="楷体" panose="02010609060101010101" pitchFamily="49" charset="-122"/>
              </a:rPr>
              <a:t>   第三、国家的宏观调控力度更大。</a:t>
            </a:r>
          </a:p>
          <a:p>
            <a:pPr eaLnBrk="1" hangingPunct="1">
              <a:buFont typeface="Arial" panose="020B0604020202090204" pitchFamily="34" charset="0"/>
              <a:buNone/>
            </a:pPr>
            <a:r>
              <a:rPr lang="zh-CN" altLang="en-US" b="1" dirty="0">
                <a:solidFill>
                  <a:schemeClr val="tx1"/>
                </a:solidFill>
                <a:latin typeface="楷体" panose="02010609060101010101" pitchFamily="49" charset="-122"/>
                <a:ea typeface="楷体" panose="02010609060101010101" pitchFamily="49" charset="-122"/>
              </a:rPr>
              <a:t>         （国家社会利益的总代表</a:t>
            </a:r>
            <a:r>
              <a:rPr lang="en-US" altLang="zh-CN" b="1" dirty="0">
                <a:solidFill>
                  <a:schemeClr val="tx1"/>
                </a:solidFill>
                <a:latin typeface="楷体" panose="02010609060101010101" pitchFamily="49" charset="-122"/>
                <a:ea typeface="楷体" panose="02010609060101010101" pitchFamily="49" charset="-122"/>
              </a:rPr>
              <a:t>/</a:t>
            </a:r>
            <a:r>
              <a:rPr lang="zh-CN" altLang="en-US" b="1" dirty="0">
                <a:solidFill>
                  <a:schemeClr val="tx1"/>
                </a:solidFill>
                <a:latin typeface="楷体" panose="02010609060101010101" pitchFamily="49" charset="-122"/>
                <a:ea typeface="楷体" panose="02010609060101010101" pitchFamily="49" charset="-122"/>
              </a:rPr>
              <a:t>发展中国家</a:t>
            </a:r>
            <a:r>
              <a:rPr lang="en-US" altLang="zh-CN" b="1" dirty="0">
                <a:solidFill>
                  <a:schemeClr val="tx1"/>
                </a:solidFill>
                <a:latin typeface="楷体" panose="02010609060101010101" pitchFamily="49" charset="-122"/>
                <a:ea typeface="楷体" panose="02010609060101010101" pitchFamily="49" charset="-122"/>
              </a:rPr>
              <a:t>/</a:t>
            </a:r>
            <a:r>
              <a:rPr lang="zh-CN" altLang="en-US" b="1" dirty="0">
                <a:solidFill>
                  <a:schemeClr val="tx1"/>
                </a:solidFill>
                <a:latin typeface="楷体" panose="02010609060101010101" pitchFamily="49" charset="-122"/>
                <a:ea typeface="楷体" panose="02010609060101010101" pitchFamily="49" charset="-122"/>
              </a:rPr>
              <a:t>转轨时期需要国家干预）</a:t>
            </a:r>
          </a:p>
        </p:txBody>
      </p:sp>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内容占位符 2"/>
          <p:cNvSpPr>
            <a:spLocks noGrp="1" noChangeArrowheads="1"/>
          </p:cNvSpPr>
          <p:nvPr>
            <p:ph idx="1"/>
          </p:nvPr>
        </p:nvSpPr>
        <p:spPr>
          <a:xfrm>
            <a:off x="1536700" y="1338263"/>
            <a:ext cx="10350500" cy="4239577"/>
          </a:xfrm>
        </p:spPr>
        <p:txBody>
          <a:bodyPr/>
          <a:lstStyle/>
          <a:p>
            <a:pPr marL="0" indent="0">
              <a:lnSpc>
                <a:spcPct val="150000"/>
              </a:lnSpc>
              <a:buNone/>
            </a:pPr>
            <a:r>
              <a:rPr lang="zh-CN" altLang="en-US" sz="2800" b="1" dirty="0">
                <a:solidFill>
                  <a:srgbClr val="C00000"/>
                </a:solidFill>
                <a:latin typeface="DengXian" panose="02010600030101010101" pitchFamily="2" charset="-122"/>
                <a:ea typeface="DengXian" panose="02010600030101010101" pitchFamily="2" charset="-122"/>
              </a:rPr>
              <a:t>习近平支持非公有制经济发展的部分讲话</a:t>
            </a:r>
            <a:r>
              <a:rPr lang="en-US" altLang="zh-CN" sz="2800" b="1" dirty="0">
                <a:solidFill>
                  <a:srgbClr val="C00000"/>
                </a:solidFill>
                <a:latin typeface="DengXian" panose="02010600030101010101" pitchFamily="2" charset="-122"/>
                <a:ea typeface="DengXian" panose="02010600030101010101" pitchFamily="2" charset="-122"/>
              </a:rPr>
              <a:t>——</a:t>
            </a:r>
          </a:p>
          <a:p>
            <a:pPr>
              <a:lnSpc>
                <a:spcPct val="150000"/>
              </a:lnSpc>
            </a:pPr>
            <a:r>
              <a:rPr lang="en-US" altLang="zh-CN" b="1" dirty="0">
                <a:solidFill>
                  <a:schemeClr val="tx1"/>
                </a:solidFill>
                <a:latin typeface="DengXian" panose="02010600030101010101" pitchFamily="2" charset="-122"/>
                <a:ea typeface="DengXian" panose="02010600030101010101" pitchFamily="2" charset="-122"/>
              </a:rPr>
              <a:t>2016.3.4</a:t>
            </a:r>
            <a:r>
              <a:rPr lang="zh-CN" altLang="en-US" b="1" dirty="0">
                <a:solidFill>
                  <a:schemeClr val="tx1"/>
                </a:solidFill>
                <a:latin typeface="DengXian" panose="02010600030101010101" pitchFamily="2" charset="-122"/>
                <a:ea typeface="DengXian" panose="02010600030101010101" pitchFamily="2" charset="-122"/>
              </a:rPr>
              <a:t> ：非公有制经济“三个没有变”（地位、政策、机会）</a:t>
            </a:r>
            <a:endParaRPr lang="en-US" altLang="zh-CN" b="1" dirty="0">
              <a:solidFill>
                <a:schemeClr val="tx1"/>
              </a:solidFill>
              <a:latin typeface="DengXian" panose="02010600030101010101" pitchFamily="2" charset="-122"/>
              <a:ea typeface="DengXian" panose="02010600030101010101" pitchFamily="2" charset="-122"/>
            </a:endParaRPr>
          </a:p>
          <a:p>
            <a:pPr>
              <a:lnSpc>
                <a:spcPct val="150000"/>
              </a:lnSpc>
            </a:pPr>
            <a:r>
              <a:rPr lang="en-US" altLang="zh-CN" b="1" dirty="0">
                <a:solidFill>
                  <a:schemeClr val="tx1"/>
                </a:solidFill>
                <a:latin typeface="DengXian" panose="02010600030101010101" pitchFamily="2" charset="-122"/>
                <a:ea typeface="DengXian" panose="02010600030101010101" pitchFamily="2" charset="-122"/>
              </a:rPr>
              <a:t>2018.9.27:</a:t>
            </a:r>
            <a:r>
              <a:rPr lang="zh-CN" altLang="en-US" b="1" dirty="0">
                <a:solidFill>
                  <a:schemeClr val="tx1"/>
                </a:solidFill>
                <a:latin typeface="DengXian" panose="02010600030101010101" pitchFamily="2" charset="-122"/>
                <a:ea typeface="DengXian" panose="02010600030101010101" pitchFamily="2" charset="-122"/>
              </a:rPr>
              <a:t>  始终关心支持爱护民营企业</a:t>
            </a:r>
            <a:endParaRPr lang="en-US" altLang="zh-CN" b="1" dirty="0">
              <a:solidFill>
                <a:schemeClr val="tx1"/>
              </a:solidFill>
              <a:latin typeface="DengXian" panose="02010600030101010101" pitchFamily="2" charset="-122"/>
              <a:ea typeface="DengXian" panose="02010600030101010101" pitchFamily="2" charset="-122"/>
            </a:endParaRPr>
          </a:p>
          <a:p>
            <a:pPr>
              <a:lnSpc>
                <a:spcPct val="150000"/>
              </a:lnSpc>
            </a:pPr>
            <a:r>
              <a:rPr lang="en-US" altLang="zh-CN" b="1" dirty="0">
                <a:solidFill>
                  <a:schemeClr val="tx1"/>
                </a:solidFill>
                <a:latin typeface="DengXian" panose="02010600030101010101" pitchFamily="2" charset="-122"/>
                <a:ea typeface="DengXian" panose="02010600030101010101" pitchFamily="2" charset="-122"/>
              </a:rPr>
              <a:t>2018.11.1:</a:t>
            </a:r>
            <a:r>
              <a:rPr lang="zh-CN" altLang="en-US" b="1" dirty="0">
                <a:solidFill>
                  <a:schemeClr val="tx1"/>
                </a:solidFill>
                <a:latin typeface="DengXian" panose="02010600030101010101" pitchFamily="2" charset="-122"/>
                <a:ea typeface="DengXian" panose="02010600030101010101" pitchFamily="2" charset="-122"/>
              </a:rPr>
              <a:t> 毫不动摇鼓励、支持、引导非公有制经济的发展</a:t>
            </a:r>
            <a:endParaRPr lang="en-US" altLang="zh-CN" b="1" dirty="0">
              <a:solidFill>
                <a:schemeClr val="tx1"/>
              </a:solidFill>
              <a:latin typeface="DengXian" panose="02010600030101010101" pitchFamily="2" charset="-122"/>
              <a:ea typeface="DengXian" panose="02010600030101010101" pitchFamily="2" charset="-122"/>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3"/>
          <a:stretch>
            <a:fillRect/>
          </a:stretch>
        </p:blipFill>
        <p:spPr>
          <a:xfrm>
            <a:off x="3184600" y="0"/>
            <a:ext cx="9007400" cy="6858000"/>
          </a:xfrm>
          <a:prstGeom prst="rect">
            <a:avLst/>
          </a:prstGeom>
        </p:spPr>
      </p:pic>
      <p:sp>
        <p:nvSpPr>
          <p:cNvPr id="6" name="矩形 5"/>
          <p:cNvSpPr/>
          <p:nvPr/>
        </p:nvSpPr>
        <p:spPr>
          <a:xfrm>
            <a:off x="591230" y="3886168"/>
            <a:ext cx="2438232" cy="2074799"/>
          </a:xfrm>
          <a:prstGeom prst="rect">
            <a:avLst/>
          </a:prstGeom>
        </p:spPr>
        <p:txBody>
          <a:bodyPr wrap="square">
            <a:spAutoFit/>
          </a:bodyPr>
          <a:lstStyle/>
          <a:p>
            <a:pPr>
              <a:lnSpc>
                <a:spcPct val="150000"/>
              </a:lnSpc>
            </a:pPr>
            <a:r>
              <a:rPr lang="zh-CN" altLang="en-US" sz="2965" b="1" dirty="0">
                <a:latin typeface="DengXian" panose="02010600030101010101" pitchFamily="2" charset="-122"/>
                <a:ea typeface="DengXian" panose="02010600030101010101" pitchFamily="2" charset="-122"/>
              </a:rPr>
              <a:t>市场的冰山</a:t>
            </a:r>
            <a:r>
              <a:rPr lang="zh-CN" altLang="en-US" sz="2965" b="1" dirty="0">
                <a:latin typeface="DengXian" panose="02010600030101010101" pitchFamily="2" charset="-122"/>
                <a:ea typeface="DengXian" panose="02010600030101010101" pitchFamily="2" charset="-122"/>
                <a:hlinkClick r:id="" action="ppaction://hlinkshowjump?jump=nextslide"/>
              </a:rPr>
              <a:t>融资</a:t>
            </a:r>
            <a:r>
              <a:rPr lang="zh-CN" altLang="en-US" sz="2965" b="1" dirty="0">
                <a:latin typeface="DengXian" panose="02010600030101010101" pitchFamily="2" charset="-122"/>
                <a:ea typeface="DengXian" panose="02010600030101010101" pitchFamily="2" charset="-122"/>
              </a:rPr>
              <a:t>的高山转型的火山</a:t>
            </a:r>
            <a:endParaRPr lang="en-US" altLang="zh-CN" sz="2965" b="1" dirty="0">
              <a:latin typeface="DengXian" panose="02010600030101010101" pitchFamily="2" charset="-122"/>
              <a:ea typeface="DengXian" panose="02010600030101010101" pitchFamily="2" charset="-122"/>
            </a:endParaRPr>
          </a:p>
        </p:txBody>
      </p:sp>
      <p:sp>
        <p:nvSpPr>
          <p:cNvPr id="2" name="椭圆 1">
            <a:extLst>
              <a:ext uri="{FF2B5EF4-FFF2-40B4-BE49-F238E27FC236}">
                <a16:creationId xmlns:a16="http://schemas.microsoft.com/office/drawing/2014/main" id="{F53D00A2-29C1-B040-97F6-B6040A6CB644}"/>
              </a:ext>
            </a:extLst>
          </p:cNvPr>
          <p:cNvSpPr/>
          <p:nvPr/>
        </p:nvSpPr>
        <p:spPr>
          <a:xfrm>
            <a:off x="9221820" y="4845746"/>
            <a:ext cx="943583" cy="1370228"/>
          </a:xfrm>
          <a:prstGeom prst="ellipse">
            <a:avLst/>
          </a:prstGeom>
          <a:solidFill>
            <a:schemeClr val="accent6">
              <a:lumMod val="20000"/>
              <a:lumOff val="80000"/>
            </a:schemeClr>
          </a:solidFill>
          <a:ln w="63500" cap="flat" cmpd="sng">
            <a:solidFill>
              <a:schemeClr val="accent6">
                <a:lumMod val="20000"/>
                <a:lumOff val="80000"/>
              </a:schemeClr>
            </a:solidFill>
            <a:miter lim="800000"/>
          </a:ln>
        </p:spPr>
        <p:txBody>
          <a:bodyPr rtlCol="0" anchor="ctr"/>
          <a:lstStyle/>
          <a:p>
            <a:pPr algn="ctr"/>
            <a:r>
              <a:rPr kumimoji="1" lang="en-US" altLang="zh-CN" b="1" dirty="0">
                <a:solidFill>
                  <a:schemeClr val="tx1"/>
                </a:solidFill>
                <a:latin typeface="Arail" charset="0"/>
                <a:ea typeface="Arail" charset="0"/>
                <a:cs typeface="Arail" charset="0"/>
              </a:rPr>
              <a:t>30%</a:t>
            </a:r>
            <a:r>
              <a:rPr kumimoji="1" lang="zh-CN" altLang="en-US" b="1" dirty="0">
                <a:solidFill>
                  <a:schemeClr val="tx1"/>
                </a:solidFill>
                <a:latin typeface="Arail" charset="0"/>
                <a:ea typeface="Arail" charset="0"/>
                <a:cs typeface="Arail" charset="0"/>
              </a:rPr>
              <a:t>矿产土地资源</a:t>
            </a:r>
          </a:p>
        </p:txBody>
      </p:sp>
      <p:sp>
        <p:nvSpPr>
          <p:cNvPr id="8" name="椭圆 7">
            <a:extLst>
              <a:ext uri="{FF2B5EF4-FFF2-40B4-BE49-F238E27FC236}">
                <a16:creationId xmlns:a16="http://schemas.microsoft.com/office/drawing/2014/main" id="{C083A7CE-3945-6748-82FB-AF32F43D34A1}"/>
              </a:ext>
            </a:extLst>
          </p:cNvPr>
          <p:cNvSpPr/>
          <p:nvPr/>
        </p:nvSpPr>
        <p:spPr>
          <a:xfrm>
            <a:off x="1313234" y="698522"/>
            <a:ext cx="2525947" cy="2647794"/>
          </a:xfrm>
          <a:prstGeom prst="ellipse">
            <a:avLst/>
          </a:prstGeom>
          <a:solidFill>
            <a:schemeClr val="accent2">
              <a:lumMod val="75000"/>
            </a:schemeClr>
          </a:solidFill>
          <a:ln w="63500" cap="flat" cmpd="sng">
            <a:solidFill>
              <a:schemeClr val="accent2">
                <a:lumMod val="75000"/>
              </a:schemeClr>
            </a:solidFill>
            <a:miter lim="800000"/>
          </a:ln>
        </p:spPr>
        <p:txBody>
          <a:bodyPr rtlCol="0" anchor="ctr"/>
          <a:lstStyle/>
          <a:p>
            <a:pPr algn="ctr">
              <a:lnSpc>
                <a:spcPct val="150000"/>
              </a:lnSpc>
            </a:pPr>
            <a:r>
              <a:rPr kumimoji="1" lang="en-US" altLang="zh-CN" sz="2000" b="1" dirty="0">
                <a:solidFill>
                  <a:schemeClr val="tx1"/>
                </a:solidFill>
                <a:latin typeface="Arail" charset="0"/>
                <a:ea typeface="Arail" charset="0"/>
                <a:cs typeface="Arail" charset="0"/>
              </a:rPr>
              <a:t>100%</a:t>
            </a:r>
            <a:r>
              <a:rPr kumimoji="1" lang="zh-CN" altLang="en-US" sz="2000" b="1" dirty="0">
                <a:solidFill>
                  <a:schemeClr val="tx1"/>
                </a:solidFill>
                <a:latin typeface="Arail" charset="0"/>
                <a:ea typeface="Arail" charset="0"/>
                <a:cs typeface="Arail" charset="0"/>
              </a:rPr>
              <a:t>城镇新增就业</a:t>
            </a:r>
          </a:p>
        </p:txBody>
      </p:sp>
    </p:spTree>
    <p:custDataLst>
      <p:tags r:id="rId1"/>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0" y="0"/>
          <a:ext cx="12192000" cy="6857999"/>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440313">
                <a:tc>
                  <a:txBody>
                    <a:bodyPr/>
                    <a:lstStyle/>
                    <a:p>
                      <a:r>
                        <a:rPr lang="zh-CN" altLang="en-US" sz="3800" dirty="0"/>
                        <a:t>项目</a:t>
                      </a:r>
                    </a:p>
                  </a:txBody>
                  <a:tcPr marL="193513" marR="193513" marT="96757" marB="96757"/>
                </a:tc>
                <a:tc>
                  <a:txBody>
                    <a:bodyPr/>
                    <a:lstStyle/>
                    <a:p>
                      <a:r>
                        <a:rPr lang="zh-CN" altLang="en-US" sz="3800" dirty="0"/>
                        <a:t>年份</a:t>
                      </a:r>
                    </a:p>
                  </a:txBody>
                  <a:tcPr marL="193513" marR="193513" marT="96757" marB="96757"/>
                </a:tc>
                <a:tc>
                  <a:txBody>
                    <a:bodyPr/>
                    <a:lstStyle/>
                    <a:p>
                      <a:r>
                        <a:rPr lang="zh-CN" altLang="en-US" sz="3800" dirty="0"/>
                        <a:t>国有企业</a:t>
                      </a:r>
                    </a:p>
                  </a:txBody>
                  <a:tcPr marL="193513" marR="193513" marT="96757" marB="96757"/>
                </a:tc>
                <a:tc>
                  <a:txBody>
                    <a:bodyPr/>
                    <a:lstStyle/>
                    <a:p>
                      <a:r>
                        <a:rPr lang="zh-CN" altLang="en-US" sz="3800" dirty="0"/>
                        <a:t>民营企业</a:t>
                      </a:r>
                    </a:p>
                  </a:txBody>
                  <a:tcPr marL="193513" marR="193513" marT="96757" marB="96757"/>
                </a:tc>
                <a:extLst>
                  <a:ext uri="{0D108BD9-81ED-4DB2-BD59-A6C34878D82A}">
                    <a16:rowId xmlns:a16="http://schemas.microsoft.com/office/drawing/2014/main" val="10000"/>
                  </a:ext>
                </a:extLst>
              </a:tr>
              <a:tr h="895096">
                <a:tc rowSpan="2">
                  <a:txBody>
                    <a:bodyPr/>
                    <a:lstStyle/>
                    <a:p>
                      <a:r>
                        <a:rPr lang="zh-CN" altLang="en-US" sz="3800" b="1" dirty="0">
                          <a:solidFill>
                            <a:srgbClr val="C00000"/>
                          </a:solidFill>
                        </a:rPr>
                        <a:t>新增贷款占比</a:t>
                      </a:r>
                      <a:endParaRPr lang="en-US" altLang="zh-CN" sz="3800" b="1" dirty="0">
                        <a:solidFill>
                          <a:srgbClr val="C00000"/>
                        </a:solidFill>
                      </a:endParaRPr>
                    </a:p>
                    <a:p>
                      <a:endParaRPr lang="en-US" altLang="zh-CN" sz="3800" b="1" dirty="0">
                        <a:solidFill>
                          <a:srgbClr val="C00000"/>
                        </a:solidFill>
                      </a:endParaRPr>
                    </a:p>
                    <a:p>
                      <a:r>
                        <a:rPr lang="zh-CN" altLang="en-US" sz="1700" b="1" dirty="0">
                          <a:solidFill>
                            <a:srgbClr val="C00000"/>
                          </a:solidFill>
                        </a:rPr>
                        <a:t>（央行数据）</a:t>
                      </a:r>
                    </a:p>
                  </a:txBody>
                  <a:tcPr marL="193513" marR="193513" marT="96757" marB="96757"/>
                </a:tc>
                <a:tc>
                  <a:txBody>
                    <a:bodyPr/>
                    <a:lstStyle/>
                    <a:p>
                      <a:r>
                        <a:rPr lang="en-US" altLang="zh-CN" sz="3800" dirty="0"/>
                        <a:t>2013</a:t>
                      </a:r>
                      <a:r>
                        <a:rPr lang="zh-CN" altLang="en-US" sz="3800" dirty="0"/>
                        <a:t>年</a:t>
                      </a:r>
                    </a:p>
                  </a:txBody>
                  <a:tcPr marL="193513" marR="193513" marT="96757" marB="96757"/>
                </a:tc>
                <a:tc>
                  <a:txBody>
                    <a:bodyPr/>
                    <a:lstStyle/>
                    <a:p>
                      <a:r>
                        <a:rPr lang="en-US" altLang="zh-CN" sz="3800" dirty="0"/>
                        <a:t>40%</a:t>
                      </a:r>
                      <a:endParaRPr lang="zh-CN" altLang="en-US" sz="3800" dirty="0"/>
                    </a:p>
                  </a:txBody>
                  <a:tcPr marL="193513" marR="193513" marT="96757" marB="96757"/>
                </a:tc>
                <a:tc>
                  <a:txBody>
                    <a:bodyPr/>
                    <a:lstStyle/>
                    <a:p>
                      <a:r>
                        <a:rPr lang="en-US" altLang="zh-CN" sz="3800" dirty="0"/>
                        <a:t>60%</a:t>
                      </a:r>
                      <a:endParaRPr lang="zh-CN" altLang="en-US" sz="3800" dirty="0"/>
                    </a:p>
                  </a:txBody>
                  <a:tcPr marL="193513" marR="193513" marT="96757" marB="96757"/>
                </a:tc>
                <a:extLst>
                  <a:ext uri="{0D108BD9-81ED-4DB2-BD59-A6C34878D82A}">
                    <a16:rowId xmlns:a16="http://schemas.microsoft.com/office/drawing/2014/main" val="10001"/>
                  </a:ext>
                </a:extLst>
              </a:tr>
              <a:tr h="1641964">
                <a:tc vMerge="1">
                  <a:txBody>
                    <a:bodyPr/>
                    <a:lstStyle/>
                    <a:p>
                      <a:endParaRPr lang="zh-CN"/>
                    </a:p>
                  </a:txBody>
                  <a:tcPr/>
                </a:tc>
                <a:tc>
                  <a:txBody>
                    <a:bodyPr/>
                    <a:lstStyle/>
                    <a:p>
                      <a:r>
                        <a:rPr lang="en-US" altLang="zh-CN" sz="3800" dirty="0"/>
                        <a:t>2016</a:t>
                      </a:r>
                      <a:r>
                        <a:rPr lang="zh-CN" altLang="en-US" sz="3800" dirty="0"/>
                        <a:t>年</a:t>
                      </a:r>
                    </a:p>
                  </a:txBody>
                  <a:tcPr marL="193513" marR="193513" marT="96757" marB="96757"/>
                </a:tc>
                <a:tc>
                  <a:txBody>
                    <a:bodyPr/>
                    <a:lstStyle/>
                    <a:p>
                      <a:r>
                        <a:rPr lang="en-US" altLang="zh-CN" sz="3800" dirty="0"/>
                        <a:t>80%</a:t>
                      </a:r>
                      <a:endParaRPr lang="zh-CN" altLang="en-US" sz="3800" dirty="0"/>
                    </a:p>
                  </a:txBody>
                  <a:tcPr marL="193513" marR="193513" marT="96757" marB="96757"/>
                </a:tc>
                <a:tc>
                  <a:txBody>
                    <a:bodyPr/>
                    <a:lstStyle/>
                    <a:p>
                      <a:r>
                        <a:rPr lang="en-US" altLang="zh-CN" sz="3800" dirty="0"/>
                        <a:t>20%</a:t>
                      </a:r>
                      <a:endParaRPr lang="zh-CN" altLang="en-US" sz="3800" dirty="0"/>
                    </a:p>
                  </a:txBody>
                  <a:tcPr marL="193513" marR="193513" marT="96757" marB="96757"/>
                </a:tc>
                <a:extLst>
                  <a:ext uri="{0D108BD9-81ED-4DB2-BD59-A6C34878D82A}">
                    <a16:rowId xmlns:a16="http://schemas.microsoft.com/office/drawing/2014/main" val="10002"/>
                  </a:ext>
                </a:extLst>
              </a:tr>
              <a:tr h="1440313">
                <a:tc rowSpan="2">
                  <a:txBody>
                    <a:bodyPr/>
                    <a:lstStyle/>
                    <a:p>
                      <a:r>
                        <a:rPr lang="zh-CN" altLang="en-US" sz="3800" b="1" dirty="0">
                          <a:solidFill>
                            <a:srgbClr val="C00000"/>
                          </a:solidFill>
                        </a:rPr>
                        <a:t>平均融资规模</a:t>
                      </a:r>
                      <a:endParaRPr lang="en-US" altLang="zh-CN" sz="3800" b="1" dirty="0">
                        <a:solidFill>
                          <a:srgbClr val="C00000"/>
                        </a:solidFill>
                      </a:endParaRPr>
                    </a:p>
                    <a:p>
                      <a:endParaRPr lang="en-US" altLang="zh-CN" sz="3800" b="1" dirty="0">
                        <a:solidFill>
                          <a:srgbClr val="C00000"/>
                        </a:solidFill>
                      </a:endParaRPr>
                    </a:p>
                    <a:p>
                      <a:r>
                        <a:rPr lang="zh-CN" altLang="en-US" sz="1700" b="1" dirty="0">
                          <a:solidFill>
                            <a:srgbClr val="C00000"/>
                          </a:solidFill>
                        </a:rPr>
                        <a:t>（财政科学研究院）</a:t>
                      </a:r>
                    </a:p>
                  </a:txBody>
                  <a:tcPr marL="193513" marR="193513" marT="96757" marB="96757"/>
                </a:tc>
                <a:tc>
                  <a:txBody>
                    <a:bodyPr/>
                    <a:lstStyle/>
                    <a:p>
                      <a:r>
                        <a:rPr lang="en-US" altLang="zh-CN" sz="3800" dirty="0"/>
                        <a:t>2015</a:t>
                      </a:r>
                      <a:r>
                        <a:rPr lang="zh-CN" altLang="en-US" sz="3800" dirty="0"/>
                        <a:t>年</a:t>
                      </a:r>
                    </a:p>
                  </a:txBody>
                  <a:tcPr marL="193513" marR="193513" marT="96757" marB="96757"/>
                </a:tc>
                <a:tc>
                  <a:txBody>
                    <a:bodyPr/>
                    <a:lstStyle/>
                    <a:p>
                      <a:r>
                        <a:rPr lang="en-US" altLang="zh-CN" sz="3800" dirty="0"/>
                        <a:t>7.15</a:t>
                      </a:r>
                      <a:r>
                        <a:rPr lang="zh-CN" altLang="en-US" sz="3800" dirty="0"/>
                        <a:t>亿元</a:t>
                      </a:r>
                    </a:p>
                  </a:txBody>
                  <a:tcPr marL="193513" marR="193513" marT="96757" marB="96757"/>
                </a:tc>
                <a:tc>
                  <a:txBody>
                    <a:bodyPr/>
                    <a:lstStyle/>
                    <a:p>
                      <a:r>
                        <a:rPr lang="en-US" altLang="zh-CN" sz="3800" dirty="0"/>
                        <a:t>5.99</a:t>
                      </a:r>
                      <a:r>
                        <a:rPr lang="zh-CN" altLang="en-US" sz="3800" dirty="0"/>
                        <a:t>亿元</a:t>
                      </a:r>
                    </a:p>
                  </a:txBody>
                  <a:tcPr marL="193513" marR="193513" marT="96757" marB="96757"/>
                </a:tc>
                <a:extLst>
                  <a:ext uri="{0D108BD9-81ED-4DB2-BD59-A6C34878D82A}">
                    <a16:rowId xmlns:a16="http://schemas.microsoft.com/office/drawing/2014/main" val="10003"/>
                  </a:ext>
                </a:extLst>
              </a:tr>
              <a:tr h="1440313">
                <a:tc vMerge="1">
                  <a:txBody>
                    <a:bodyPr/>
                    <a:lstStyle/>
                    <a:p>
                      <a:endParaRPr lang="zh-CN"/>
                    </a:p>
                  </a:txBody>
                  <a:tcPr/>
                </a:tc>
                <a:tc>
                  <a:txBody>
                    <a:bodyPr/>
                    <a:lstStyle/>
                    <a:p>
                      <a:r>
                        <a:rPr lang="en-US" altLang="zh-CN" sz="3800" dirty="0"/>
                        <a:t>2017</a:t>
                      </a:r>
                      <a:r>
                        <a:rPr lang="zh-CN" altLang="en-US" sz="3800" dirty="0"/>
                        <a:t>年</a:t>
                      </a:r>
                    </a:p>
                  </a:txBody>
                  <a:tcPr marL="193513" marR="193513" marT="96757" marB="96757"/>
                </a:tc>
                <a:tc>
                  <a:txBody>
                    <a:bodyPr/>
                    <a:lstStyle/>
                    <a:p>
                      <a:r>
                        <a:rPr lang="en-US" altLang="zh-CN" sz="3800" dirty="0"/>
                        <a:t>22.54</a:t>
                      </a:r>
                      <a:r>
                        <a:rPr lang="zh-CN" altLang="en-US" sz="3800" dirty="0"/>
                        <a:t>亿元</a:t>
                      </a:r>
                    </a:p>
                  </a:txBody>
                  <a:tcPr marL="193513" marR="193513" marT="96757" marB="96757"/>
                </a:tc>
                <a:tc>
                  <a:txBody>
                    <a:bodyPr/>
                    <a:lstStyle/>
                    <a:p>
                      <a:r>
                        <a:rPr lang="en-US" altLang="zh-CN" sz="3800" dirty="0"/>
                        <a:t>4.6</a:t>
                      </a:r>
                      <a:r>
                        <a:rPr lang="zh-CN" altLang="en-US" sz="3800" dirty="0"/>
                        <a:t>亿元</a:t>
                      </a:r>
                    </a:p>
                  </a:txBody>
                  <a:tcPr marL="193513" marR="193513" marT="96757" marB="96757"/>
                </a:tc>
                <a:extLst>
                  <a:ext uri="{0D108BD9-81ED-4DB2-BD59-A6C34878D82A}">
                    <a16:rowId xmlns:a16="http://schemas.microsoft.com/office/drawing/2014/main" val="10004"/>
                  </a:ext>
                </a:extLst>
              </a:tr>
            </a:tbl>
          </a:graphicData>
        </a:graphic>
      </p:graphicFrame>
    </p:spTree>
    <p:custDataLst>
      <p:tags r:id="rId1"/>
    </p:custData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36700" y="1338263"/>
            <a:ext cx="10350500" cy="5475287"/>
          </a:xfrm>
        </p:spPr>
        <p:txBody>
          <a:bodyPr rtlCol="0">
            <a:normAutofit/>
          </a:bodyPr>
          <a:lstStyle/>
          <a:p>
            <a:pPr eaLnBrk="1" fontAlgn="auto" hangingPunct="1">
              <a:spcAft>
                <a:spcPts val="0"/>
              </a:spcAft>
              <a:buFont typeface="Arial" panose="020B0604020202090204" pitchFamily="34" charset="0"/>
              <a:buNone/>
              <a:defRPr/>
            </a:pPr>
            <a:r>
              <a:rPr lang="en-US" altLang="zh-CN" sz="2800" b="1" dirty="0">
                <a:solidFill>
                  <a:srgbClr val="FF0000"/>
                </a:solidFill>
                <a:latin typeface="楷体" panose="02010609060101010101" pitchFamily="49" charset="-122"/>
                <a:ea typeface="楷体" panose="02010609060101010101" pitchFamily="49" charset="-122"/>
              </a:rPr>
              <a:t>★ </a:t>
            </a:r>
            <a:r>
              <a:rPr lang="en-US" altLang="zh-CN" sz="2800" b="1" dirty="0">
                <a:solidFill>
                  <a:schemeClr val="tx1"/>
                </a:solidFill>
                <a:latin typeface="楷体" panose="02010609060101010101" pitchFamily="49" charset="-122"/>
                <a:ea typeface="楷体" panose="02010609060101010101" pitchFamily="49" charset="-122"/>
              </a:rPr>
              <a:t>6.</a:t>
            </a:r>
            <a:r>
              <a:rPr lang="zh-CN" altLang="en-US" sz="2800" b="1" dirty="0">
                <a:solidFill>
                  <a:schemeClr val="tx1"/>
                </a:solidFill>
                <a:latin typeface="楷体" panose="02010609060101010101" pitchFamily="49" charset="-122"/>
                <a:ea typeface="楷体" panose="02010609060101010101" pitchFamily="49" charset="-122"/>
              </a:rPr>
              <a:t>社会主义市场经济体制框架（四个方面）</a:t>
            </a:r>
          </a:p>
          <a:p>
            <a:pPr eaLnBrk="1" fontAlgn="auto" hangingPunct="1">
              <a:spcAft>
                <a:spcPts val="0"/>
              </a:spcAft>
              <a:buFont typeface="Arial" panose="020B0604020202090204" pitchFamily="34" charset="0"/>
              <a:buNone/>
              <a:defRPr/>
            </a:pPr>
            <a:r>
              <a:rPr lang="zh-CN" altLang="en-US" b="1" dirty="0">
                <a:solidFill>
                  <a:schemeClr val="tx1"/>
                </a:solidFill>
                <a:latin typeface="楷体" panose="02010609060101010101" pitchFamily="49" charset="-122"/>
                <a:ea typeface="楷体" panose="02010609060101010101" pitchFamily="49" charset="-122"/>
              </a:rPr>
              <a:t>  </a:t>
            </a:r>
            <a:r>
              <a:rPr lang="zh-CN" altLang="en-US" dirty="0">
                <a:solidFill>
                  <a:schemeClr val="tx1">
                    <a:lumMod val="75000"/>
                    <a:lumOff val="25000"/>
                  </a:schemeClr>
                </a:solidFill>
              </a:rPr>
              <a:t> </a:t>
            </a:r>
          </a:p>
          <a:p>
            <a:pPr eaLnBrk="1" fontAlgn="auto" hangingPunct="1">
              <a:spcAft>
                <a:spcPts val="0"/>
              </a:spcAft>
              <a:buFont typeface="Arial" panose="020B0604020202090204" pitchFamily="34" charset="0"/>
              <a:buNone/>
              <a:defRPr/>
            </a:pPr>
            <a:r>
              <a:rPr lang="zh-CN" altLang="en-US" dirty="0">
                <a:solidFill>
                  <a:schemeClr val="tx1"/>
                </a:solidFill>
              </a:rPr>
              <a:t>第一、</a:t>
            </a:r>
            <a:r>
              <a:rPr lang="zh-CN" altLang="en-US" dirty="0">
                <a:solidFill>
                  <a:schemeClr val="tx1"/>
                </a:solidFill>
                <a:sym typeface="+mn-ea"/>
              </a:rPr>
              <a:t>重塑企业市场主体，建立充满活力的微观基础</a:t>
            </a:r>
          </a:p>
          <a:p>
            <a:pPr eaLnBrk="1" fontAlgn="auto" hangingPunct="1">
              <a:spcAft>
                <a:spcPts val="0"/>
              </a:spcAft>
              <a:buFont typeface="Arial" panose="020B0604020202090204" pitchFamily="34" charset="0"/>
              <a:buNone/>
              <a:defRPr/>
            </a:pPr>
            <a:r>
              <a:rPr lang="zh-CN" altLang="en-US" sz="2000" dirty="0">
                <a:solidFill>
                  <a:schemeClr val="tx1"/>
                </a:solidFill>
                <a:sym typeface="+mn-ea"/>
              </a:rPr>
              <a:t>                </a:t>
            </a:r>
            <a:r>
              <a:rPr lang="zh-CN" altLang="en-US" sz="2000" dirty="0">
                <a:solidFill>
                  <a:schemeClr val="tx1"/>
                </a:solidFill>
                <a:latin typeface="宋体" panose="02010600030101010101" pitchFamily="2" charset="-122"/>
                <a:ea typeface="宋体" panose="02010600030101010101" pitchFamily="2" charset="-122"/>
                <a:sym typeface="+mn-ea"/>
              </a:rPr>
              <a:t>◎</a:t>
            </a:r>
            <a:r>
              <a:rPr lang="zh-CN" altLang="en-US" sz="2000" dirty="0">
                <a:solidFill>
                  <a:schemeClr val="tx1"/>
                </a:solidFill>
                <a:sym typeface="+mn-ea"/>
              </a:rPr>
              <a:t>实施国有企业的分类改革战略</a:t>
            </a:r>
            <a:endParaRPr lang="zh-CN" altLang="en-US" sz="2000" dirty="0">
              <a:solidFill>
                <a:schemeClr val="tx1"/>
              </a:solidFill>
            </a:endParaRPr>
          </a:p>
          <a:p>
            <a:pPr marL="0" indent="0" eaLnBrk="1" fontAlgn="auto" hangingPunct="1">
              <a:spcAft>
                <a:spcPts val="0"/>
              </a:spcAft>
              <a:buFont typeface="Arial" panose="020B0604020202090204" pitchFamily="34" charset="0"/>
              <a:buNone/>
              <a:defRPr/>
            </a:pPr>
            <a:r>
              <a:rPr lang="zh-CN" altLang="en-US" sz="2000" dirty="0">
                <a:solidFill>
                  <a:schemeClr val="tx1"/>
                </a:solidFill>
                <a:sym typeface="+mn-ea"/>
              </a:rPr>
              <a:t>                </a:t>
            </a:r>
            <a:r>
              <a:rPr lang="zh-CN" altLang="en-US" sz="2000" dirty="0">
                <a:solidFill>
                  <a:schemeClr val="tx1"/>
                </a:solidFill>
                <a:latin typeface="宋体" panose="02010600030101010101" pitchFamily="2" charset="-122"/>
                <a:ea typeface="宋体" panose="02010600030101010101" pitchFamily="2" charset="-122"/>
                <a:sym typeface="+mn-ea"/>
              </a:rPr>
              <a:t>◎</a:t>
            </a:r>
            <a:r>
              <a:rPr lang="zh-CN" altLang="en-US" sz="2000" dirty="0">
                <a:solidFill>
                  <a:schemeClr val="tx1"/>
                </a:solidFill>
                <a:sym typeface="+mn-ea"/>
              </a:rPr>
              <a:t>实行分级管理国有资产的体制</a:t>
            </a:r>
            <a:endParaRPr lang="zh-CN" altLang="en-US" sz="2000" dirty="0">
              <a:solidFill>
                <a:schemeClr val="tx1"/>
              </a:solidFill>
            </a:endParaRPr>
          </a:p>
          <a:p>
            <a:pPr marL="0" indent="0" eaLnBrk="1" fontAlgn="auto" hangingPunct="1">
              <a:spcAft>
                <a:spcPts val="0"/>
              </a:spcAft>
              <a:buFont typeface="Arial" panose="020B0604020202090204" pitchFamily="34" charset="0"/>
              <a:buNone/>
              <a:defRPr/>
            </a:pPr>
            <a:r>
              <a:rPr lang="zh-CN" altLang="en-US" sz="2000" dirty="0">
                <a:solidFill>
                  <a:schemeClr val="tx1"/>
                </a:solidFill>
                <a:sym typeface="+mn-ea"/>
              </a:rPr>
              <a:t>                </a:t>
            </a:r>
            <a:r>
              <a:rPr lang="zh-CN" altLang="en-US" sz="2000" dirty="0">
                <a:solidFill>
                  <a:schemeClr val="tx1"/>
                </a:solidFill>
                <a:latin typeface="宋体" panose="02010600030101010101" pitchFamily="2" charset="-122"/>
                <a:ea typeface="宋体" panose="02010600030101010101" pitchFamily="2" charset="-122"/>
                <a:sym typeface="+mn-ea"/>
              </a:rPr>
              <a:t>◎</a:t>
            </a:r>
            <a:r>
              <a:rPr lang="zh-CN" altLang="en-US" sz="2000" dirty="0">
                <a:solidFill>
                  <a:schemeClr val="tx1"/>
                </a:solidFill>
                <a:sym typeface="+mn-ea"/>
              </a:rPr>
              <a:t>对国有企业实行股份制改造</a:t>
            </a:r>
            <a:endParaRPr lang="zh-CN" altLang="en-US" sz="2000" dirty="0">
              <a:solidFill>
                <a:schemeClr val="tx1"/>
              </a:solidFill>
            </a:endParaRPr>
          </a:p>
          <a:p>
            <a:pPr marL="0" indent="0" eaLnBrk="1" fontAlgn="auto" hangingPunct="1">
              <a:spcAft>
                <a:spcPts val="0"/>
              </a:spcAft>
              <a:buFont typeface="Arial" panose="020B0604020202090204" pitchFamily="34" charset="0"/>
              <a:buNone/>
              <a:defRPr/>
            </a:pPr>
            <a:r>
              <a:rPr lang="zh-CN" altLang="en-US" sz="2000" dirty="0">
                <a:solidFill>
                  <a:schemeClr val="tx1"/>
                </a:solidFill>
                <a:sym typeface="+mn-ea"/>
              </a:rPr>
              <a:t>                </a:t>
            </a:r>
            <a:r>
              <a:rPr lang="zh-CN" altLang="en-US" sz="2000" dirty="0">
                <a:solidFill>
                  <a:schemeClr val="tx1"/>
                </a:solidFill>
                <a:latin typeface="宋体" panose="02010600030101010101" pitchFamily="2" charset="-122"/>
                <a:ea typeface="宋体" panose="02010600030101010101" pitchFamily="2" charset="-122"/>
                <a:sym typeface="+mn-ea"/>
              </a:rPr>
              <a:t>◎</a:t>
            </a:r>
            <a:r>
              <a:rPr lang="zh-CN" altLang="en-US" sz="2000" dirty="0">
                <a:solidFill>
                  <a:schemeClr val="tx1"/>
                </a:solidFill>
                <a:sym typeface="+mn-ea"/>
              </a:rPr>
              <a:t>实现公司治理结构的创新</a:t>
            </a:r>
            <a:endParaRPr lang="zh-CN" altLang="en-US" sz="2000" dirty="0">
              <a:solidFill>
                <a:schemeClr val="tx1"/>
              </a:solidFill>
            </a:endParaRPr>
          </a:p>
          <a:p>
            <a:pPr marL="0" indent="0" eaLnBrk="1" fontAlgn="auto" hangingPunct="1">
              <a:spcAft>
                <a:spcPts val="0"/>
              </a:spcAft>
              <a:buFont typeface="Arial" panose="020B0604020202090204" pitchFamily="34" charset="0"/>
              <a:buNone/>
              <a:defRPr/>
            </a:pPr>
            <a:r>
              <a:rPr lang="zh-CN" altLang="en-US" sz="2000" dirty="0">
                <a:solidFill>
                  <a:schemeClr val="tx1"/>
                </a:solidFill>
                <a:sym typeface="+mn-ea"/>
              </a:rPr>
              <a:t>                </a:t>
            </a:r>
            <a:r>
              <a:rPr lang="zh-CN" altLang="en-US" sz="2000" dirty="0">
                <a:solidFill>
                  <a:schemeClr val="tx1"/>
                </a:solidFill>
                <a:latin typeface="宋体" panose="02010600030101010101" pitchFamily="2" charset="-122"/>
                <a:ea typeface="宋体" panose="02010600030101010101" pitchFamily="2" charset="-122"/>
                <a:sym typeface="+mn-ea"/>
              </a:rPr>
              <a:t>◎</a:t>
            </a:r>
            <a:r>
              <a:rPr lang="zh-CN" altLang="en-US" sz="2000" dirty="0">
                <a:solidFill>
                  <a:schemeClr val="tx1"/>
                </a:solidFill>
                <a:sym typeface="+mn-ea"/>
              </a:rPr>
              <a:t>完善企业的技术创新机制</a:t>
            </a:r>
            <a:endParaRPr lang="zh-CN" altLang="en-US" sz="2000" dirty="0">
              <a:solidFill>
                <a:schemeClr val="tx1"/>
              </a:solidFill>
            </a:endParaRPr>
          </a:p>
          <a:p>
            <a:pPr eaLnBrk="1" fontAlgn="auto" hangingPunct="1">
              <a:spcAft>
                <a:spcPts val="0"/>
              </a:spcAft>
              <a:buFont typeface="Arial" panose="020B0604020202090204" pitchFamily="34" charset="0"/>
              <a:buNone/>
              <a:defRPr/>
            </a:pPr>
            <a:endParaRPr lang="zh-CN" altLang="en-US" b="1" dirty="0">
              <a:solidFill>
                <a:schemeClr val="tx1"/>
              </a:solidFill>
              <a:latin typeface="楷体" panose="02010609060101010101" pitchFamily="49" charset="-122"/>
              <a:ea typeface="楷体" panose="02010609060101010101" pitchFamily="49" charset="-122"/>
            </a:endParaRPr>
          </a:p>
        </p:txBody>
      </p:sp>
    </p:spTree>
    <p:custDataLst>
      <p:tags r:id="rId1"/>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11250" y="627063"/>
            <a:ext cx="10775950" cy="6186487"/>
          </a:xfrm>
        </p:spPr>
        <p:txBody>
          <a:bodyPr rtlCol="0">
            <a:normAutofit/>
          </a:bodyPr>
          <a:lstStyle/>
          <a:p>
            <a:pPr eaLnBrk="1" fontAlgn="auto" hangingPunct="1">
              <a:spcAft>
                <a:spcPts val="0"/>
              </a:spcAft>
              <a:buFont typeface="Arial" panose="020B0604020202090204" pitchFamily="34" charset="0"/>
              <a:buNone/>
              <a:defRPr/>
            </a:pPr>
            <a:r>
              <a:rPr lang="en-US" altLang="zh-CN" sz="2800" b="1" dirty="0">
                <a:solidFill>
                  <a:srgbClr val="FF0000"/>
                </a:solidFill>
                <a:latin typeface="楷体" panose="02010609060101010101" pitchFamily="49" charset="-122"/>
                <a:ea typeface="楷体" panose="02010609060101010101" pitchFamily="49" charset="-122"/>
              </a:rPr>
              <a:t>★ </a:t>
            </a:r>
            <a:r>
              <a:rPr lang="en-US" altLang="zh-CN" sz="2800" b="1" dirty="0">
                <a:solidFill>
                  <a:schemeClr val="tx1"/>
                </a:solidFill>
                <a:latin typeface="楷体" panose="02010609060101010101" pitchFamily="49" charset="-122"/>
                <a:ea typeface="楷体" panose="02010609060101010101" pitchFamily="49" charset="-122"/>
              </a:rPr>
              <a:t>6.</a:t>
            </a:r>
            <a:r>
              <a:rPr lang="zh-CN" altLang="en-US" sz="2800" b="1" dirty="0">
                <a:solidFill>
                  <a:schemeClr val="tx1"/>
                </a:solidFill>
                <a:latin typeface="楷体" panose="02010609060101010101" pitchFamily="49" charset="-122"/>
                <a:ea typeface="楷体" panose="02010609060101010101" pitchFamily="49" charset="-122"/>
              </a:rPr>
              <a:t>社会主义市场经济体制框架（四个方面）</a:t>
            </a:r>
          </a:p>
          <a:p>
            <a:pPr eaLnBrk="1" fontAlgn="auto" hangingPunct="1">
              <a:lnSpc>
                <a:spcPct val="150000"/>
              </a:lnSpc>
              <a:spcAft>
                <a:spcPts val="0"/>
              </a:spcAft>
              <a:buFont typeface="Arial" panose="020B0604020202090204" pitchFamily="34" charset="0"/>
              <a:buNone/>
              <a:defRPr/>
            </a:pPr>
            <a:endParaRPr lang="zh-CN" altLang="en-US" sz="2000" dirty="0">
              <a:solidFill>
                <a:schemeClr val="tx1">
                  <a:lumMod val="75000"/>
                  <a:lumOff val="25000"/>
                </a:schemeClr>
              </a:solidFill>
            </a:endParaRPr>
          </a:p>
          <a:p>
            <a:pPr eaLnBrk="1" fontAlgn="auto" hangingPunct="1">
              <a:lnSpc>
                <a:spcPct val="150000"/>
              </a:lnSpc>
              <a:spcAft>
                <a:spcPts val="0"/>
              </a:spcAft>
              <a:buFont typeface="Arial" panose="020B0604020202090204" pitchFamily="34" charset="0"/>
              <a:buNone/>
              <a:defRPr/>
            </a:pPr>
            <a:r>
              <a:rPr lang="zh-CN" altLang="en-US" sz="2000" dirty="0">
                <a:solidFill>
                  <a:schemeClr val="tx1">
                    <a:lumMod val="75000"/>
                    <a:lumOff val="25000"/>
                  </a:schemeClr>
                </a:solidFill>
              </a:rPr>
              <a:t>    </a:t>
            </a:r>
            <a:r>
              <a:rPr lang="zh-CN" altLang="en-US" dirty="0">
                <a:solidFill>
                  <a:schemeClr val="tx1"/>
                </a:solidFill>
              </a:rPr>
              <a:t>第</a:t>
            </a:r>
            <a:r>
              <a:rPr lang="zh-CN" altLang="en-US" dirty="0">
                <a:solidFill>
                  <a:schemeClr val="tx1"/>
                </a:solidFill>
                <a:sym typeface="+mn-ea"/>
              </a:rPr>
              <a:t>二、建立健全全国统一开放的市场体系</a:t>
            </a:r>
          </a:p>
          <a:p>
            <a:pPr eaLnBrk="1" fontAlgn="auto" hangingPunct="1">
              <a:lnSpc>
                <a:spcPct val="150000"/>
              </a:lnSpc>
              <a:spcAft>
                <a:spcPts val="0"/>
              </a:spcAft>
              <a:buFont typeface="Arial" panose="020B0604020202090204" pitchFamily="34" charset="0"/>
              <a:buNone/>
              <a:defRPr/>
            </a:pPr>
            <a:r>
              <a:rPr lang="zh-CN" altLang="en-US" sz="2000" dirty="0">
                <a:solidFill>
                  <a:schemeClr val="tx1"/>
                </a:solidFill>
                <a:sym typeface="+mn-ea"/>
              </a:rPr>
              <a:t>           </a:t>
            </a:r>
            <a:r>
              <a:rPr lang="zh-CN" altLang="en-US" sz="2000" dirty="0">
                <a:solidFill>
                  <a:schemeClr val="tx1"/>
                </a:solidFill>
                <a:latin typeface="宋体" panose="02010600030101010101" pitchFamily="2" charset="-122"/>
                <a:ea typeface="宋体" panose="02010600030101010101" pitchFamily="2" charset="-122"/>
                <a:sym typeface="+mn-ea"/>
              </a:rPr>
              <a:t>◎</a:t>
            </a:r>
            <a:r>
              <a:rPr lang="zh-CN" altLang="en-US" sz="2000" dirty="0">
                <a:solidFill>
                  <a:schemeClr val="tx1"/>
                </a:solidFill>
                <a:sym typeface="+mn-ea"/>
              </a:rPr>
              <a:t>完善市场体系和运行机制</a:t>
            </a:r>
          </a:p>
          <a:p>
            <a:pPr eaLnBrk="1" fontAlgn="auto" hangingPunct="1">
              <a:lnSpc>
                <a:spcPct val="150000"/>
              </a:lnSpc>
              <a:spcAft>
                <a:spcPts val="0"/>
              </a:spcAft>
              <a:buFont typeface="Arial" panose="020B0604020202090204" pitchFamily="34" charset="0"/>
              <a:buNone/>
              <a:defRPr/>
            </a:pPr>
            <a:r>
              <a:rPr lang="zh-CN" altLang="en-US" sz="2000" dirty="0">
                <a:solidFill>
                  <a:schemeClr val="tx1"/>
                </a:solidFill>
                <a:sym typeface="+mn-ea"/>
              </a:rPr>
              <a:t>           </a:t>
            </a:r>
            <a:r>
              <a:rPr lang="zh-CN" altLang="en-US" sz="2000" dirty="0">
                <a:solidFill>
                  <a:schemeClr val="tx1"/>
                </a:solidFill>
                <a:latin typeface="宋体" panose="02010600030101010101" pitchFamily="2" charset="-122"/>
                <a:ea typeface="宋体" panose="02010600030101010101" pitchFamily="2" charset="-122"/>
                <a:sym typeface="+mn-ea"/>
              </a:rPr>
              <a:t>◎</a:t>
            </a:r>
            <a:r>
              <a:rPr lang="zh-CN" altLang="en-US" sz="2000" dirty="0">
                <a:solidFill>
                  <a:schemeClr val="tx1"/>
                </a:solidFill>
                <a:sym typeface="+mn-ea"/>
              </a:rPr>
              <a:t>重建现代市场经济的信用体系</a:t>
            </a:r>
            <a:endParaRPr lang="zh-CN" altLang="en-US" sz="2000" dirty="0">
              <a:solidFill>
                <a:schemeClr val="tx1"/>
              </a:solidFill>
            </a:endParaRPr>
          </a:p>
          <a:p>
            <a:pPr marL="0" indent="0" eaLnBrk="1" fontAlgn="auto" hangingPunct="1">
              <a:lnSpc>
                <a:spcPct val="150000"/>
              </a:lnSpc>
              <a:spcAft>
                <a:spcPts val="0"/>
              </a:spcAft>
              <a:buFont typeface="Arial" panose="020B0604020202090204" pitchFamily="34" charset="0"/>
              <a:buNone/>
              <a:defRPr/>
            </a:pPr>
            <a:r>
              <a:rPr lang="zh-CN" altLang="en-US" sz="2000" dirty="0">
                <a:solidFill>
                  <a:schemeClr val="tx1"/>
                </a:solidFill>
                <a:sym typeface="+mn-ea"/>
              </a:rPr>
              <a:t>           </a:t>
            </a:r>
            <a:r>
              <a:rPr lang="zh-CN" altLang="en-US" sz="2000" dirty="0">
                <a:solidFill>
                  <a:schemeClr val="tx1"/>
                </a:solidFill>
                <a:latin typeface="宋体" panose="02010600030101010101" pitchFamily="2" charset="-122"/>
                <a:ea typeface="宋体" panose="02010600030101010101" pitchFamily="2" charset="-122"/>
                <a:sym typeface="+mn-ea"/>
              </a:rPr>
              <a:t>◎</a:t>
            </a:r>
            <a:r>
              <a:rPr lang="zh-CN" altLang="en-US" sz="2000" dirty="0">
                <a:solidFill>
                  <a:schemeClr val="tx1"/>
                </a:solidFill>
                <a:sym typeface="+mn-ea"/>
              </a:rPr>
              <a:t>降低运输费用对全国市场体系的分割</a:t>
            </a:r>
          </a:p>
          <a:p>
            <a:pPr marL="0" indent="0" eaLnBrk="1" fontAlgn="auto" hangingPunct="1">
              <a:lnSpc>
                <a:spcPct val="150000"/>
              </a:lnSpc>
              <a:spcAft>
                <a:spcPts val="0"/>
              </a:spcAft>
              <a:buFont typeface="Arial" panose="020B0604020202090204" pitchFamily="34" charset="0"/>
              <a:buNone/>
              <a:defRPr/>
            </a:pPr>
            <a:r>
              <a:rPr lang="zh-CN" altLang="en-US" dirty="0">
                <a:solidFill>
                  <a:schemeClr val="tx1"/>
                </a:solidFill>
                <a:sym typeface="+mn-ea"/>
              </a:rPr>
              <a:t>    第三、加强和完善宏观调控体系</a:t>
            </a:r>
            <a:endParaRPr lang="zh-CN" altLang="en-US" dirty="0">
              <a:solidFill>
                <a:schemeClr val="tx1"/>
              </a:solidFill>
            </a:endParaRPr>
          </a:p>
          <a:p>
            <a:pPr marL="0" indent="0" eaLnBrk="1" fontAlgn="auto" hangingPunct="1">
              <a:lnSpc>
                <a:spcPct val="150000"/>
              </a:lnSpc>
              <a:spcAft>
                <a:spcPts val="0"/>
              </a:spcAft>
              <a:buFont typeface="Arial" panose="020B0604020202090204" pitchFamily="34" charset="0"/>
              <a:buNone/>
              <a:defRPr/>
            </a:pPr>
            <a:r>
              <a:rPr lang="zh-CN" altLang="en-US" sz="2000" dirty="0">
                <a:solidFill>
                  <a:schemeClr val="tx1"/>
                </a:solidFill>
                <a:sym typeface="+mn-ea"/>
              </a:rPr>
              <a:t>           </a:t>
            </a:r>
            <a:r>
              <a:rPr lang="zh-CN" altLang="en-US" sz="2000" dirty="0">
                <a:solidFill>
                  <a:schemeClr val="tx1"/>
                </a:solidFill>
                <a:latin typeface="宋体" panose="02010600030101010101" pitchFamily="2" charset="-122"/>
                <a:ea typeface="宋体" panose="02010600030101010101" pitchFamily="2" charset="-122"/>
                <a:sym typeface="+mn-ea"/>
              </a:rPr>
              <a:t>◎</a:t>
            </a:r>
            <a:r>
              <a:rPr lang="zh-CN" altLang="en-US" sz="2000" dirty="0">
                <a:solidFill>
                  <a:schemeClr val="tx1"/>
                </a:solidFill>
                <a:sym typeface="+mn-ea"/>
              </a:rPr>
              <a:t>注重运用经济手段和法律手段管理经济</a:t>
            </a:r>
            <a:endParaRPr lang="zh-CN" altLang="en-US" sz="2000" dirty="0">
              <a:solidFill>
                <a:schemeClr val="tx1"/>
              </a:solidFill>
            </a:endParaRPr>
          </a:p>
          <a:p>
            <a:pPr marL="0" indent="0" eaLnBrk="1" fontAlgn="auto" hangingPunct="1">
              <a:lnSpc>
                <a:spcPct val="150000"/>
              </a:lnSpc>
              <a:spcAft>
                <a:spcPts val="0"/>
              </a:spcAft>
              <a:buFont typeface="Arial" panose="020B0604020202090204" pitchFamily="34" charset="0"/>
              <a:buNone/>
              <a:defRPr/>
            </a:pPr>
            <a:r>
              <a:rPr lang="zh-CN" altLang="en-US" sz="2000" dirty="0">
                <a:solidFill>
                  <a:schemeClr val="tx1"/>
                </a:solidFill>
                <a:sym typeface="+mn-ea"/>
              </a:rPr>
              <a:t>           </a:t>
            </a:r>
            <a:r>
              <a:rPr lang="zh-CN" altLang="en-US" sz="2000" dirty="0">
                <a:solidFill>
                  <a:schemeClr val="tx1"/>
                </a:solidFill>
                <a:latin typeface="宋体" panose="02010600030101010101" pitchFamily="2" charset="-122"/>
                <a:ea typeface="宋体" panose="02010600030101010101" pitchFamily="2" charset="-122"/>
                <a:sym typeface="+mn-ea"/>
              </a:rPr>
              <a:t>◎</a:t>
            </a:r>
            <a:r>
              <a:rPr lang="zh-CN" altLang="en-US" sz="2000" dirty="0">
                <a:solidFill>
                  <a:schemeClr val="tx1"/>
                </a:solidFill>
                <a:sym typeface="+mn-ea"/>
              </a:rPr>
              <a:t>按照</a:t>
            </a:r>
            <a:r>
              <a:rPr lang="zh-CN" altLang="en-US" sz="2000" dirty="0">
                <a:solidFill>
                  <a:srgbClr val="C00000"/>
                </a:solidFill>
                <a:sym typeface="+mn-ea"/>
                <a:hlinkClick r:id="" action="ppaction://hlinkshowjump?jump=nextslide"/>
              </a:rPr>
              <a:t>WTO规则</a:t>
            </a:r>
            <a:r>
              <a:rPr lang="zh-CN" altLang="en-US" sz="2000" dirty="0">
                <a:solidFill>
                  <a:schemeClr val="tx1"/>
                </a:solidFill>
                <a:sym typeface="+mn-ea"/>
              </a:rPr>
              <a:t>的要求转变政府职能</a:t>
            </a:r>
            <a:endParaRPr lang="zh-CN" altLang="en-US" sz="2000" dirty="0">
              <a:solidFill>
                <a:schemeClr val="tx1"/>
              </a:solidFill>
            </a:endParaRPr>
          </a:p>
          <a:p>
            <a:pPr marL="0" indent="0" eaLnBrk="1" fontAlgn="auto" hangingPunct="1">
              <a:lnSpc>
                <a:spcPct val="150000"/>
              </a:lnSpc>
              <a:spcAft>
                <a:spcPts val="0"/>
              </a:spcAft>
              <a:buFont typeface="Arial" panose="020B0604020202090204" pitchFamily="34" charset="0"/>
              <a:buNone/>
              <a:defRPr/>
            </a:pPr>
            <a:endParaRPr lang="zh-CN" altLang="en-US" sz="2800" dirty="0">
              <a:solidFill>
                <a:srgbClr val="C00000"/>
              </a:solidFill>
              <a:sym typeface="+mn-ea"/>
            </a:endParaRPr>
          </a:p>
        </p:txBody>
      </p:sp>
    </p:spTree>
    <p:custDataLst>
      <p:tags r:id="rId1"/>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文本占位符 4"/>
          <p:cNvSpPr>
            <a:spLocks noGrp="1" noChangeArrowheads="1"/>
          </p:cNvSpPr>
          <p:nvPr>
            <p:ph type="body" idx="1"/>
          </p:nvPr>
        </p:nvSpPr>
        <p:spPr/>
        <p:txBody>
          <a:bodyPr/>
          <a:lstStyle/>
          <a:p>
            <a:pPr eaLnBrk="1" hangingPunct="1"/>
            <a:endParaRPr kumimoji="1" lang="zh-CN" altLang="en-US"/>
          </a:p>
        </p:txBody>
      </p:sp>
      <p:pic>
        <p:nvPicPr>
          <p:cNvPr id="59394" name="内容占位符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6313488" cy="6858000"/>
          </a:xfrm>
        </p:spPr>
      </p:pic>
      <p:sp>
        <p:nvSpPr>
          <p:cNvPr id="7" name="内容占位符 6"/>
          <p:cNvSpPr>
            <a:spLocks noGrp="1"/>
          </p:cNvSpPr>
          <p:nvPr>
            <p:ph sz="quarter" idx="4"/>
          </p:nvPr>
        </p:nvSpPr>
        <p:spPr>
          <a:xfrm>
            <a:off x="6488113" y="1338263"/>
            <a:ext cx="5183187" cy="5519737"/>
          </a:xfrm>
        </p:spPr>
        <p:txBody>
          <a:bodyPr rtlCol="0">
            <a:normAutofit/>
          </a:bodyPr>
          <a:lstStyle/>
          <a:p>
            <a:pPr eaLnBrk="1" fontAlgn="auto" hangingPunct="1">
              <a:spcAft>
                <a:spcPts val="0"/>
              </a:spcAft>
              <a:defRPr/>
            </a:pPr>
            <a:endParaRPr kumimoji="1" lang="en-US" altLang="zh-CN" dirty="0">
              <a:solidFill>
                <a:schemeClr val="tx1">
                  <a:lumMod val="75000"/>
                  <a:lumOff val="25000"/>
                </a:schemeClr>
              </a:solidFill>
            </a:endParaRPr>
          </a:p>
          <a:p>
            <a:pPr eaLnBrk="1" fontAlgn="auto" hangingPunct="1">
              <a:spcAft>
                <a:spcPts val="0"/>
              </a:spcAft>
              <a:defRPr/>
            </a:pPr>
            <a:r>
              <a:rPr kumimoji="1" lang="zh-CN" altLang="en-US" sz="2800" b="1" dirty="0">
                <a:solidFill>
                  <a:srgbClr val="FF0000"/>
                </a:solidFill>
                <a:latin typeface="楷体" panose="02010609060101010101" pitchFamily="49" charset="-122"/>
                <a:ea typeface="楷体" panose="02010609060101010101" pitchFamily="49" charset="-122"/>
              </a:rPr>
              <a:t>理由</a:t>
            </a:r>
            <a:r>
              <a:rPr kumimoji="1" lang="en-US" altLang="zh-CN" sz="2800" b="1" dirty="0">
                <a:solidFill>
                  <a:schemeClr val="tx1">
                    <a:lumMod val="75000"/>
                    <a:lumOff val="25000"/>
                  </a:schemeClr>
                </a:solidFill>
                <a:latin typeface="楷体" panose="02010609060101010101" pitchFamily="49" charset="-122"/>
                <a:ea typeface="楷体" panose="02010609060101010101" pitchFamily="49" charset="-122"/>
              </a:rPr>
              <a:t>——</a:t>
            </a:r>
          </a:p>
          <a:p>
            <a:pPr marL="0" indent="0" eaLnBrk="1" fontAlgn="auto" hangingPunct="1">
              <a:spcAft>
                <a:spcPts val="0"/>
              </a:spcAft>
              <a:buFont typeface="Arial" panose="020B0604020202090204" pitchFamily="34" charset="0"/>
              <a:buNone/>
              <a:defRPr/>
            </a:pPr>
            <a:r>
              <a:rPr kumimoji="1" lang="zh-CN" altLang="en-US" sz="2800" b="1" dirty="0">
                <a:solidFill>
                  <a:schemeClr val="tx1">
                    <a:lumMod val="75000"/>
                    <a:lumOff val="25000"/>
                  </a:schemeClr>
                </a:solidFill>
                <a:latin typeface="楷体" panose="02010609060101010101" pitchFamily="49" charset="-122"/>
                <a:ea typeface="楷体" panose="02010609060101010101" pitchFamily="49" charset="-122"/>
              </a:rPr>
              <a:t>     政府对经济的控制在加大</a:t>
            </a:r>
            <a:endParaRPr kumimoji="1" lang="en-US" altLang="zh-CN" sz="2800" b="1" dirty="0">
              <a:solidFill>
                <a:schemeClr val="tx1">
                  <a:lumMod val="75000"/>
                  <a:lumOff val="25000"/>
                </a:schemeClr>
              </a:solidFill>
              <a:latin typeface="楷体" panose="02010609060101010101" pitchFamily="49" charset="-122"/>
              <a:ea typeface="楷体" panose="02010609060101010101" pitchFamily="49" charset="-122"/>
            </a:endParaRPr>
          </a:p>
          <a:p>
            <a:pPr marL="0" indent="0" eaLnBrk="1" fontAlgn="auto" hangingPunct="1">
              <a:spcAft>
                <a:spcPts val="0"/>
              </a:spcAft>
              <a:buFont typeface="Arial" panose="020B0604020202090204" pitchFamily="34" charset="0"/>
              <a:buNone/>
              <a:defRPr/>
            </a:pPr>
            <a:r>
              <a:rPr kumimoji="1" lang="zh-CN" altLang="en-US" sz="2800" b="1" dirty="0">
                <a:solidFill>
                  <a:schemeClr val="tx1">
                    <a:lumMod val="75000"/>
                    <a:lumOff val="25000"/>
                  </a:schemeClr>
                </a:solidFill>
                <a:latin typeface="楷体" panose="02010609060101010101" pitchFamily="49" charset="-122"/>
                <a:ea typeface="楷体" panose="02010609060101010101" pitchFamily="49" charset="-122"/>
              </a:rPr>
              <a:t>（对国企补贴、出台不利于外企的产业政策等等）</a:t>
            </a:r>
          </a:p>
          <a:p>
            <a:pPr marL="0" indent="0" eaLnBrk="1" fontAlgn="auto" hangingPunct="1">
              <a:spcAft>
                <a:spcPts val="0"/>
              </a:spcAft>
              <a:buFont typeface="Arial" panose="020B0604020202090204" pitchFamily="34" charset="0"/>
              <a:buNone/>
              <a:defRPr/>
            </a:pPr>
            <a:endParaRPr kumimoji="1" lang="zh-CN" altLang="en-US" sz="2800" b="1" dirty="0">
              <a:solidFill>
                <a:schemeClr val="tx1">
                  <a:lumMod val="75000"/>
                  <a:lumOff val="25000"/>
                </a:schemeClr>
              </a:solidFill>
              <a:latin typeface="楷体" panose="02010609060101010101" pitchFamily="49" charset="-122"/>
              <a:ea typeface="楷体" panose="02010609060101010101" pitchFamily="49" charset="-122"/>
            </a:endParaRPr>
          </a:p>
          <a:p>
            <a:pPr marL="0" indent="0" eaLnBrk="1" fontAlgn="auto" hangingPunct="1">
              <a:spcAft>
                <a:spcPts val="0"/>
              </a:spcAft>
              <a:buFont typeface="Arial" panose="020B0604020202090204" pitchFamily="34" charset="0"/>
              <a:buNone/>
              <a:defRPr/>
            </a:pPr>
            <a:r>
              <a:rPr kumimoji="1" lang="zh-CN" altLang="en-US" sz="2800" b="1" dirty="0">
                <a:solidFill>
                  <a:srgbClr val="FF0000"/>
                </a:solidFill>
                <a:latin typeface="楷体" panose="02010609060101010101" pitchFamily="49" charset="-122"/>
                <a:ea typeface="楷体" panose="02010609060101010101" pitchFamily="49" charset="-122"/>
              </a:rPr>
              <a:t>  讨论</a:t>
            </a:r>
            <a:r>
              <a:rPr kumimoji="1" lang="zh-CN" altLang="en-US" sz="2800" b="1" dirty="0">
                <a:solidFill>
                  <a:schemeClr val="tx1">
                    <a:lumMod val="75000"/>
                    <a:lumOff val="25000"/>
                  </a:schemeClr>
                </a:solidFill>
                <a:latin typeface="楷体" panose="02010609060101010101" pitchFamily="49" charset="-122"/>
                <a:ea typeface="楷体" panose="02010609060101010101" pitchFamily="49" charset="-122"/>
              </a:rPr>
              <a:t>：对中国有什么影响？</a:t>
            </a:r>
            <a:endParaRPr kumimoji="1" lang="en-US" altLang="zh-CN" sz="2800" b="1" dirty="0">
              <a:solidFill>
                <a:schemeClr val="tx1">
                  <a:lumMod val="75000"/>
                  <a:lumOff val="25000"/>
                </a:schemeClr>
              </a:solidFill>
              <a:latin typeface="楷体" panose="02010609060101010101" pitchFamily="49" charset="-122"/>
              <a:ea typeface="楷体" panose="02010609060101010101" pitchFamily="49" charset="-122"/>
            </a:endParaRPr>
          </a:p>
          <a:p>
            <a:pPr marL="0" indent="0" eaLnBrk="1" fontAlgn="auto" hangingPunct="1">
              <a:spcAft>
                <a:spcPts val="0"/>
              </a:spcAft>
              <a:buFont typeface="Arial" panose="020B0604020202090204" pitchFamily="34" charset="0"/>
              <a:buNone/>
              <a:defRPr/>
            </a:pPr>
            <a:endParaRPr kumimoji="1" lang="zh-CN" altLang="en-US" sz="2800" dirty="0">
              <a:solidFill>
                <a:schemeClr val="tx1">
                  <a:lumMod val="75000"/>
                  <a:lumOff val="25000"/>
                </a:schemeClr>
              </a:solidFill>
            </a:endParaRPr>
          </a:p>
        </p:txBody>
      </p:sp>
      <p:sp>
        <p:nvSpPr>
          <p:cNvPr id="59396" name="标题 1"/>
          <p:cNvSpPr>
            <a:spLocks noGrp="1" noChangeArrowheads="1"/>
          </p:cNvSpPr>
          <p:nvPr>
            <p:ph type="title"/>
          </p:nvPr>
        </p:nvSpPr>
        <p:spPr/>
        <p:txBody>
          <a:bodyPr/>
          <a:lstStyle/>
          <a:p>
            <a:pPr algn="r" eaLnBrk="1" hangingPunct="1"/>
            <a:r>
              <a:rPr kumimoji="1" lang="zh-CN" altLang="en-US" sz="2400">
                <a:solidFill>
                  <a:srgbClr val="FF0000"/>
                </a:solidFill>
              </a:rPr>
              <a:t>美、日、欧拒绝承认</a:t>
            </a:r>
            <a:br>
              <a:rPr kumimoji="1" lang="en-US" altLang="zh-CN" sz="2400">
                <a:solidFill>
                  <a:srgbClr val="FF0000"/>
                </a:solidFill>
              </a:rPr>
            </a:br>
            <a:r>
              <a:rPr kumimoji="1" lang="zh-CN" altLang="en-US" sz="2400">
                <a:solidFill>
                  <a:srgbClr val="FF0000"/>
                </a:solidFill>
              </a:rPr>
              <a:t>中国市场经济主体地位（</a:t>
            </a:r>
            <a:r>
              <a:rPr kumimoji="1" lang="en-US" altLang="zh-CN" sz="2400">
                <a:solidFill>
                  <a:srgbClr val="FF0000"/>
                </a:solidFill>
              </a:rPr>
              <a:t>2017)</a:t>
            </a:r>
            <a:endParaRPr kumimoji="1" lang="zh-CN" altLang="en-US" sz="2400">
              <a:solidFill>
                <a:srgbClr val="FF0000"/>
              </a:solidFill>
            </a:endParaRPr>
          </a:p>
        </p:txBody>
      </p:sp>
    </p:spTree>
    <p:custDataLst>
      <p:tags r:id="rId1"/>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20725" y="1089025"/>
            <a:ext cx="11166475" cy="5724525"/>
          </a:xfrm>
        </p:spPr>
        <p:txBody>
          <a:bodyPr rtlCol="0">
            <a:normAutofit/>
          </a:bodyPr>
          <a:lstStyle/>
          <a:p>
            <a:pPr eaLnBrk="1" fontAlgn="auto" hangingPunct="1">
              <a:spcAft>
                <a:spcPts val="0"/>
              </a:spcAft>
              <a:buFont typeface="Arial" panose="020B0604020202090204" pitchFamily="34" charset="0"/>
              <a:buNone/>
              <a:defRPr/>
            </a:pPr>
            <a:r>
              <a:rPr lang="en-US" altLang="zh-CN" b="1" dirty="0">
                <a:solidFill>
                  <a:srgbClr val="FF0000"/>
                </a:solidFill>
                <a:latin typeface="楷体" panose="02010609060101010101" pitchFamily="49" charset="-122"/>
                <a:ea typeface="楷体" panose="02010609060101010101" pitchFamily="49" charset="-122"/>
              </a:rPr>
              <a:t>★ </a:t>
            </a:r>
            <a:r>
              <a:rPr lang="en-US" altLang="zh-CN" sz="2800" b="1" dirty="0">
                <a:solidFill>
                  <a:schemeClr val="tx1"/>
                </a:solidFill>
                <a:latin typeface="楷体" panose="02010609060101010101" pitchFamily="49" charset="-122"/>
                <a:ea typeface="楷体" panose="02010609060101010101" pitchFamily="49" charset="-122"/>
              </a:rPr>
              <a:t>6.</a:t>
            </a:r>
            <a:r>
              <a:rPr lang="zh-CN" altLang="en-US" sz="2800" b="1" dirty="0">
                <a:solidFill>
                  <a:schemeClr val="tx1"/>
                </a:solidFill>
                <a:latin typeface="楷体" panose="02010609060101010101" pitchFamily="49" charset="-122"/>
                <a:ea typeface="楷体" panose="02010609060101010101" pitchFamily="49" charset="-122"/>
              </a:rPr>
              <a:t>社会主义市场经济体制框架（四个方面）</a:t>
            </a:r>
          </a:p>
          <a:p>
            <a:pPr marL="0" indent="0" eaLnBrk="1" fontAlgn="auto" hangingPunct="1">
              <a:lnSpc>
                <a:spcPct val="150000"/>
              </a:lnSpc>
              <a:spcAft>
                <a:spcPts val="0"/>
              </a:spcAft>
              <a:buFont typeface="Arial" panose="020B0604020202090204" pitchFamily="34" charset="0"/>
              <a:buNone/>
              <a:defRPr/>
            </a:pPr>
            <a:r>
              <a:rPr lang="zh-CN" altLang="en-US" sz="2000" dirty="0">
                <a:solidFill>
                  <a:schemeClr val="tx1">
                    <a:lumMod val="75000"/>
                    <a:lumOff val="25000"/>
                  </a:schemeClr>
                </a:solidFill>
                <a:sym typeface="+mn-ea"/>
              </a:rPr>
              <a:t>      </a:t>
            </a:r>
          </a:p>
          <a:p>
            <a:pPr marL="0" indent="0" eaLnBrk="1" fontAlgn="auto" hangingPunct="1">
              <a:lnSpc>
                <a:spcPct val="15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zh-CN" altLang="en-US" dirty="0">
                <a:solidFill>
                  <a:schemeClr val="tx1"/>
                </a:solidFill>
                <a:sym typeface="+mn-ea"/>
              </a:rPr>
              <a:t>第四、建立健全社会保障体系    </a:t>
            </a:r>
          </a:p>
          <a:p>
            <a:pPr marL="0" indent="0" eaLnBrk="1" fontAlgn="auto" hangingPunct="1">
              <a:lnSpc>
                <a:spcPct val="150000"/>
              </a:lnSpc>
              <a:spcAft>
                <a:spcPts val="0"/>
              </a:spcAft>
              <a:buFont typeface="Arial" panose="020B0604020202090204" pitchFamily="34" charset="0"/>
              <a:buNone/>
              <a:defRPr/>
            </a:pPr>
            <a:r>
              <a:rPr lang="zh-CN" altLang="en-US" sz="2000" dirty="0">
                <a:solidFill>
                  <a:schemeClr val="tx1"/>
                </a:solidFill>
                <a:sym typeface="+mn-ea"/>
              </a:rPr>
              <a:t>           </a:t>
            </a:r>
            <a:r>
              <a:rPr lang="zh-CN" altLang="en-US" sz="2000" dirty="0">
                <a:solidFill>
                  <a:schemeClr val="tx1"/>
                </a:solidFill>
                <a:latin typeface="宋体" panose="02010600030101010101" pitchFamily="2" charset="-122"/>
                <a:ea typeface="宋体" panose="02010600030101010101" pitchFamily="2" charset="-122"/>
                <a:sym typeface="+mn-ea"/>
              </a:rPr>
              <a:t>◎</a:t>
            </a:r>
            <a:r>
              <a:rPr lang="zh-CN" altLang="en-US" sz="2000" dirty="0">
                <a:solidFill>
                  <a:schemeClr val="tx1"/>
                </a:solidFill>
                <a:sym typeface="+mn-ea"/>
              </a:rPr>
              <a:t>意义：稳定器和安全阀</a:t>
            </a:r>
          </a:p>
          <a:p>
            <a:pPr marL="0" indent="0" eaLnBrk="1" fontAlgn="auto" hangingPunct="1">
              <a:lnSpc>
                <a:spcPct val="150000"/>
              </a:lnSpc>
              <a:spcAft>
                <a:spcPts val="0"/>
              </a:spcAft>
              <a:buFont typeface="Arial" panose="020B0604020202090204" pitchFamily="34" charset="0"/>
              <a:buNone/>
              <a:defRPr/>
            </a:pPr>
            <a:r>
              <a:rPr lang="zh-CN" altLang="en-US" sz="2000" dirty="0">
                <a:solidFill>
                  <a:schemeClr val="tx1"/>
                </a:solidFill>
                <a:sym typeface="+mn-ea"/>
              </a:rPr>
              <a:t>           </a:t>
            </a:r>
            <a:r>
              <a:rPr lang="zh-CN" altLang="en-US" sz="2000" dirty="0">
                <a:solidFill>
                  <a:schemeClr val="tx1"/>
                </a:solidFill>
                <a:latin typeface="宋体" panose="02010600030101010101" pitchFamily="2" charset="-122"/>
                <a:ea typeface="宋体" panose="02010600030101010101" pitchFamily="2" charset="-122"/>
                <a:sym typeface="+mn-ea"/>
              </a:rPr>
              <a:t>◎</a:t>
            </a:r>
            <a:r>
              <a:rPr lang="zh-CN" altLang="en-US" sz="2000" dirty="0">
                <a:solidFill>
                  <a:schemeClr val="tx1"/>
                </a:solidFill>
                <a:sym typeface="+mn-ea"/>
              </a:rPr>
              <a:t>内容：职工保障体系；</a:t>
            </a:r>
            <a:endParaRPr lang="zh-CN" altLang="en-US" sz="2000" dirty="0">
              <a:solidFill>
                <a:schemeClr val="tx1"/>
              </a:solidFill>
            </a:endParaRPr>
          </a:p>
          <a:p>
            <a:pPr eaLnBrk="1" fontAlgn="auto" hangingPunct="1">
              <a:lnSpc>
                <a:spcPct val="150000"/>
              </a:lnSpc>
              <a:spcAft>
                <a:spcPts val="0"/>
              </a:spcAft>
              <a:buFont typeface="Arial" panose="020B0604020202090204" pitchFamily="34" charset="0"/>
              <a:buNone/>
              <a:defRPr/>
            </a:pPr>
            <a:r>
              <a:rPr lang="zh-CN" altLang="en-US" sz="2000" dirty="0">
                <a:solidFill>
                  <a:schemeClr val="tx1"/>
                </a:solidFill>
                <a:sym typeface="+mn-ea"/>
              </a:rPr>
              <a:t>                         城市居民保障体系；</a:t>
            </a:r>
          </a:p>
          <a:p>
            <a:pPr eaLnBrk="1" fontAlgn="auto" hangingPunct="1">
              <a:lnSpc>
                <a:spcPct val="150000"/>
              </a:lnSpc>
              <a:spcAft>
                <a:spcPts val="0"/>
              </a:spcAft>
              <a:buFont typeface="Arial" panose="020B0604020202090204" pitchFamily="34" charset="0"/>
              <a:buNone/>
              <a:defRPr/>
            </a:pPr>
            <a:r>
              <a:rPr lang="zh-CN" altLang="en-US" sz="2000" dirty="0">
                <a:solidFill>
                  <a:schemeClr val="tx1"/>
                </a:solidFill>
                <a:sym typeface="+mn-ea"/>
              </a:rPr>
              <a:t>                         农村居民保障体系。                     </a:t>
            </a:r>
            <a:r>
              <a:rPr lang="zh-CN" altLang="en-US" sz="2000" dirty="0">
                <a:solidFill>
                  <a:schemeClr val="tx1">
                    <a:lumMod val="75000"/>
                    <a:lumOff val="25000"/>
                  </a:schemeClr>
                </a:solidFill>
                <a:sym typeface="+mn-ea"/>
              </a:rPr>
              <a:t>     </a:t>
            </a:r>
            <a:r>
              <a:rPr lang="zh-CN" altLang="en-US" sz="2800" dirty="0">
                <a:solidFill>
                  <a:srgbClr val="C00000"/>
                </a:solidFill>
                <a:sym typeface="+mn-ea"/>
              </a:rPr>
              <a:t>  </a:t>
            </a:r>
          </a:p>
          <a:p>
            <a:pPr eaLnBrk="1" fontAlgn="auto" hangingPunct="1">
              <a:lnSpc>
                <a:spcPct val="150000"/>
              </a:lnSpc>
              <a:spcAft>
                <a:spcPts val="0"/>
              </a:spcAft>
              <a:buFont typeface="Arial" panose="020B0604020202090204" pitchFamily="34" charset="0"/>
              <a:buNone/>
              <a:defRPr/>
            </a:pPr>
            <a:r>
              <a:rPr lang="zh-CN" altLang="en-US" sz="2800" dirty="0">
                <a:solidFill>
                  <a:srgbClr val="C00000"/>
                </a:solidFill>
                <a:sym typeface="+mn-ea"/>
              </a:rPr>
              <a:t>                   全员进社保、社保基金</a:t>
            </a:r>
          </a:p>
        </p:txBody>
      </p:sp>
    </p:spTree>
    <p:custDataLst>
      <p:tags r:id="rId1"/>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2"/>
            </p:custDataLst>
          </p:nvPr>
        </p:nvSpPr>
        <p:spPr>
          <a:xfrm>
            <a:off x="8382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sz="2000" b="1" dirty="0">
                <a:solidFill>
                  <a:schemeClr val="bg1"/>
                </a:solidFill>
              </a:rPr>
              <a:t>方式与路径比较</a:t>
            </a:r>
          </a:p>
        </p:txBody>
      </p:sp>
      <p:sp>
        <p:nvSpPr>
          <p:cNvPr id="5" name="等腰三角形 4"/>
          <p:cNvSpPr/>
          <p:nvPr>
            <p:custDataLst>
              <p:tags r:id="rId3"/>
            </p:custDataLst>
          </p:nvPr>
        </p:nvSpPr>
        <p:spPr>
          <a:xfrm>
            <a:off x="8382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6" name="椭圆 5"/>
          <p:cNvSpPr/>
          <p:nvPr>
            <p:custDataLst>
              <p:tags r:id="rId4"/>
            </p:custDataLst>
          </p:nvPr>
        </p:nvSpPr>
        <p:spPr>
          <a:xfrm>
            <a:off x="14938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一</a:t>
            </a:r>
          </a:p>
        </p:txBody>
      </p:sp>
      <p:sp>
        <p:nvSpPr>
          <p:cNvPr id="14" name="任意多边形 13"/>
          <p:cNvSpPr/>
          <p:nvPr>
            <p:custDataLst>
              <p:tags r:id="rId5"/>
            </p:custDataLst>
          </p:nvPr>
        </p:nvSpPr>
        <p:spPr>
          <a:xfrm>
            <a:off x="3657600" y="2795588"/>
            <a:ext cx="2073275" cy="2406650"/>
          </a:xfrm>
          <a:custGeom>
            <a:avLst/>
            <a:gdLst>
              <a:gd name="connsiteX0" fmla="*/ 1037027 w 2074053"/>
              <a:gd name="connsiteY0" fmla="*/ 0 h 2405899"/>
              <a:gd name="connsiteX1" fmla="*/ 2074053 w 2074053"/>
              <a:gd name="connsiteY1" fmla="*/ 518513 h 2405899"/>
              <a:gd name="connsiteX2" fmla="*/ 2074053 w 2074053"/>
              <a:gd name="connsiteY2" fmla="*/ 1887386 h 2405899"/>
              <a:gd name="connsiteX3" fmla="*/ 1037027 w 2074053"/>
              <a:gd name="connsiteY3" fmla="*/ 2405899 h 2405899"/>
              <a:gd name="connsiteX4" fmla="*/ 0 w 2074053"/>
              <a:gd name="connsiteY4" fmla="*/ 1887386 h 2405899"/>
              <a:gd name="connsiteX5" fmla="*/ 0 w 2074053"/>
              <a:gd name="connsiteY5" fmla="*/ 518513 h 24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053" h="2405899">
                <a:moveTo>
                  <a:pt x="1037027" y="0"/>
                </a:moveTo>
                <a:lnTo>
                  <a:pt x="2074053" y="518513"/>
                </a:lnTo>
                <a:lnTo>
                  <a:pt x="2074053" y="1887386"/>
                </a:lnTo>
                <a:lnTo>
                  <a:pt x="1037027" y="2405899"/>
                </a:lnTo>
                <a:lnTo>
                  <a:pt x="0" y="1887386"/>
                </a:lnTo>
                <a:lnTo>
                  <a:pt x="0" y="518513"/>
                </a:lnTo>
                <a:close/>
              </a:path>
            </a:pathLst>
          </a:custGeom>
          <a:gradFill flip="none" rotWithShape="1">
            <a:gsLst>
              <a:gs pos="0">
                <a:schemeClr val="accent1"/>
              </a:gs>
              <a:gs pos="100000">
                <a:schemeClr val="accent1">
                  <a:lumMod val="60000"/>
                  <a:lumOff val="4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lnSpc>
                <a:spcPct val="120000"/>
              </a:lnSpc>
              <a:spcBef>
                <a:spcPts val="200"/>
              </a:spcBef>
              <a:spcAft>
                <a:spcPts val="200"/>
              </a:spcAft>
              <a:defRPr/>
            </a:pPr>
            <a:r>
              <a:rPr lang="zh-CN" altLang="en-US" sz="2000" b="1" dirty="0">
                <a:solidFill>
                  <a:schemeClr val="bg1"/>
                </a:solidFill>
              </a:rPr>
              <a:t>制度变迁方式的转换</a:t>
            </a:r>
          </a:p>
        </p:txBody>
      </p:sp>
      <p:sp>
        <p:nvSpPr>
          <p:cNvPr id="15" name="等腰三角形 14"/>
          <p:cNvSpPr/>
          <p:nvPr>
            <p:custDataLst>
              <p:tags r:id="rId6"/>
            </p:custDataLst>
          </p:nvPr>
        </p:nvSpPr>
        <p:spPr>
          <a:xfrm>
            <a:off x="3657600" y="2795588"/>
            <a:ext cx="2073275" cy="514350"/>
          </a:xfrm>
          <a:prstGeom prst="triangle">
            <a:avLst/>
          </a:prstGeom>
          <a:gradFill flip="none" rotWithShape="1">
            <a:gsLst>
              <a:gs pos="0">
                <a:schemeClr val="accent1"/>
              </a:gs>
              <a:gs pos="100000">
                <a:schemeClr val="accent1">
                  <a:lumMod val="40000"/>
                  <a:lumOff val="6000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endParaRPr lang="zh-CN" altLang="en-US" sz="3200" dirty="0">
              <a:solidFill>
                <a:schemeClr val="bg1"/>
              </a:solidFill>
            </a:endParaRPr>
          </a:p>
        </p:txBody>
      </p:sp>
      <p:sp>
        <p:nvSpPr>
          <p:cNvPr id="16" name="椭圆 15"/>
          <p:cNvSpPr/>
          <p:nvPr>
            <p:custDataLst>
              <p:tags r:id="rId7"/>
            </p:custDataLst>
          </p:nvPr>
        </p:nvSpPr>
        <p:spPr>
          <a:xfrm>
            <a:off x="4313238" y="2438400"/>
            <a:ext cx="762000" cy="762000"/>
          </a:xfrm>
          <a:prstGeom prst="ellipse">
            <a:avLst/>
          </a:prstGeom>
          <a:gradFill>
            <a:gsLst>
              <a:gs pos="0">
                <a:schemeClr val="accent1">
                  <a:lumMod val="40000"/>
                  <a:lumOff val="60000"/>
                </a:schemeClr>
              </a:gs>
              <a:gs pos="100000">
                <a:srgbClr val="FFFFFF"/>
              </a:gs>
            </a:gsLst>
            <a:lin ang="5400000" scaled="1"/>
          </a:gradFill>
          <a:ln w="28575">
            <a:solidFill>
              <a:schemeClr val="accent1">
                <a:lumMod val="40000"/>
                <a:lumOff val="60000"/>
              </a:schemeClr>
            </a:solidFill>
          </a:ln>
          <a:effectLst>
            <a:outerShdw blurRad="304800" sx="77000" sy="77000"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200"/>
              </a:spcBef>
              <a:spcAft>
                <a:spcPts val="200"/>
              </a:spcAft>
              <a:defRPr/>
            </a:pPr>
            <a:r>
              <a:rPr lang="zh-CN" altLang="en-US" sz="3200" dirty="0">
                <a:solidFill>
                  <a:schemeClr val="accent1">
                    <a:lumMod val="75000"/>
                  </a:schemeClr>
                </a:solidFill>
              </a:rPr>
              <a:t>二</a:t>
            </a:r>
          </a:p>
        </p:txBody>
      </p:sp>
      <p:sp>
        <p:nvSpPr>
          <p:cNvPr id="61447" name="文本框 16"/>
          <p:cNvSpPr txBox="1">
            <a:spLocks noChangeArrowheads="1"/>
          </p:cNvSpPr>
          <p:nvPr>
            <p:custDataLst>
              <p:tags r:id="rId8"/>
            </p:custDataLst>
          </p:nvPr>
        </p:nvSpPr>
        <p:spPr bwMode="auto">
          <a:xfrm>
            <a:off x="838200" y="365125"/>
            <a:ext cx="10515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eaLnBrk="1" hangingPunct="1">
              <a:lnSpc>
                <a:spcPct val="150000"/>
              </a:lnSpc>
              <a:spcBef>
                <a:spcPct val="0"/>
              </a:spcBef>
              <a:buFontTx/>
              <a:buNone/>
            </a:pPr>
            <a:r>
              <a:rPr lang="zh-CN" altLang="en-US" sz="3600" b="1">
                <a:solidFill>
                  <a:srgbClr val="C00000"/>
                </a:solidFill>
              </a:rPr>
              <a:t>第二章    转轨经济理论</a:t>
            </a:r>
            <a:endParaRPr lang="en-US" altLang="zh-CN" sz="3600" b="1">
              <a:solidFill>
                <a:srgbClr val="C00000"/>
              </a:solidFill>
            </a:endParaRPr>
          </a:p>
          <a:p>
            <a:pPr eaLnBrk="1" hangingPunct="1">
              <a:lnSpc>
                <a:spcPct val="150000"/>
              </a:lnSpc>
              <a:spcBef>
                <a:spcPct val="0"/>
              </a:spcBef>
              <a:buFontTx/>
              <a:buNone/>
            </a:pPr>
            <a:r>
              <a:rPr lang="en-US" altLang="zh-CN" sz="3600" b="1">
                <a:solidFill>
                  <a:schemeClr val="tx1"/>
                </a:solidFill>
              </a:rPr>
              <a:t>                ——</a:t>
            </a:r>
            <a:r>
              <a:rPr lang="zh-CN" altLang="en-US" sz="3600" b="1">
                <a:solidFill>
                  <a:schemeClr val="tx1"/>
                </a:solidFill>
              </a:rPr>
              <a:t>向社会主义市场经济体制的渐进过渡</a:t>
            </a:r>
            <a:r>
              <a:rPr lang="en-US" altLang="zh-CN" sz="3600" b="1">
                <a:solidFill>
                  <a:schemeClr val="tx1"/>
                </a:solidFill>
              </a:rPr>
              <a:t> </a:t>
            </a:r>
            <a:r>
              <a:rPr lang="zh-CN" altLang="en-US" sz="3600" b="1">
                <a:solidFill>
                  <a:schemeClr val="tx1"/>
                </a:solidFill>
              </a:rPr>
              <a:t>              </a:t>
            </a:r>
          </a:p>
        </p:txBody>
      </p:sp>
    </p:spTree>
    <p:custDataLst>
      <p:tags r:id="rId1"/>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标题 1"/>
          <p:cNvSpPr>
            <a:spLocks noGrp="1" noChangeArrowheads="1"/>
          </p:cNvSpPr>
          <p:nvPr>
            <p:ph type="title"/>
          </p:nvPr>
        </p:nvSpPr>
        <p:spPr/>
        <p:txBody>
          <a:bodyPr/>
          <a:lstStyle/>
          <a:p>
            <a:pPr eaLnBrk="1" hangingPunct="1"/>
            <a:r>
              <a:rPr lang="zh-CN" altLang="en-US" dirty="0">
                <a:solidFill>
                  <a:srgbClr val="C00000"/>
                </a:solidFill>
              </a:rPr>
              <a:t>一、方式与路径比较（</a:t>
            </a:r>
            <a:r>
              <a:rPr lang="zh-CN" altLang="en-US" dirty="0">
                <a:hlinkClick r:id="" action="ppaction://hlinkshowjump?jump=nextslide"/>
              </a:rPr>
              <a:t>发展中国家如何发展？</a:t>
            </a:r>
            <a:r>
              <a:rPr lang="zh-CN" altLang="en-US" dirty="0">
                <a:solidFill>
                  <a:srgbClr val="C00000"/>
                </a:solidFill>
              </a:rPr>
              <a:t>）</a:t>
            </a:r>
          </a:p>
        </p:txBody>
      </p:sp>
      <p:sp>
        <p:nvSpPr>
          <p:cNvPr id="3" name="内容占位符 2"/>
          <p:cNvSpPr>
            <a:spLocks noGrp="1"/>
          </p:cNvSpPr>
          <p:nvPr>
            <p:ph idx="1"/>
          </p:nvPr>
        </p:nvSpPr>
        <p:spPr>
          <a:xfrm>
            <a:off x="1608138" y="1647825"/>
            <a:ext cx="9745662" cy="5029200"/>
          </a:xfrm>
        </p:spPr>
        <p:txBody>
          <a:bodyPr rtlCol="0">
            <a:normAutofit lnSpcReduction="10000"/>
          </a:bodyPr>
          <a:lstStyle/>
          <a:p>
            <a:pPr marL="0" indent="0" eaLnBrk="1" fontAlgn="auto" hangingPunct="1">
              <a:lnSpc>
                <a:spcPct val="90000"/>
              </a:lnSpc>
              <a:spcAft>
                <a:spcPts val="0"/>
              </a:spcAft>
              <a:buFont typeface="Arial" panose="020B0604020202090204" pitchFamily="34" charset="0"/>
              <a:buNone/>
              <a:defRPr/>
            </a:pPr>
            <a:r>
              <a:rPr lang="en-US" altLang="zh-CN" sz="2800" b="1" dirty="0">
                <a:solidFill>
                  <a:schemeClr val="tx1"/>
                </a:solidFill>
                <a:latin typeface="黑体" panose="02010609060101010101" pitchFamily="49" charset="-122"/>
                <a:cs typeface="黑体" panose="02010609060101010101" pitchFamily="49" charset="-122"/>
                <a:sym typeface="+mn-ea"/>
              </a:rPr>
              <a:t>1</a:t>
            </a:r>
            <a:r>
              <a:rPr lang="zh-CN" altLang="en-US" sz="2800" b="1" dirty="0">
                <a:solidFill>
                  <a:schemeClr val="tx1"/>
                </a:solidFill>
                <a:latin typeface="黑体" panose="02010609060101010101" pitchFamily="49" charset="-122"/>
                <a:cs typeface="黑体" panose="02010609060101010101" pitchFamily="49" charset="-122"/>
                <a:sym typeface="+mn-ea"/>
              </a:rPr>
              <a:t>、“华盛顿共识”与“北京共识”之争</a:t>
            </a:r>
            <a:endParaRPr lang="en-US" altLang="zh-CN" dirty="0">
              <a:solidFill>
                <a:schemeClr val="tx1">
                  <a:lumMod val="75000"/>
                  <a:lumOff val="25000"/>
                </a:schemeClr>
              </a:solidFill>
              <a:sym typeface="+mn-ea"/>
            </a:endParaRPr>
          </a:p>
          <a:p>
            <a:pPr marL="0" indent="0" eaLnBrk="1" fontAlgn="auto" hangingPunct="1">
              <a:lnSpc>
                <a:spcPct val="140000"/>
              </a:lnSpc>
              <a:spcAft>
                <a:spcPts val="0"/>
              </a:spcAft>
              <a:buFont typeface="Arial" panose="020B0604020202090204" pitchFamily="34" charset="0"/>
              <a:buNone/>
              <a:defRPr/>
            </a:pPr>
            <a:r>
              <a:rPr lang="en-US" altLang="zh-CN" dirty="0">
                <a:solidFill>
                  <a:schemeClr val="tx1">
                    <a:lumMod val="75000"/>
                    <a:lumOff val="25000"/>
                  </a:schemeClr>
                </a:solidFill>
                <a:sym typeface="+mn-ea"/>
              </a:rPr>
              <a:t> </a:t>
            </a:r>
            <a:r>
              <a:rPr lang="zh-CN" altLang="en-US" sz="2800" b="1" dirty="0">
                <a:solidFill>
                  <a:schemeClr val="tx1"/>
                </a:solidFill>
                <a:sym typeface="+mn-ea"/>
              </a:rPr>
              <a:t>威廉姆森的“华盛顿共识”</a:t>
            </a:r>
            <a:r>
              <a:rPr lang="en-US" altLang="zh-CN" sz="2800" dirty="0">
                <a:solidFill>
                  <a:schemeClr val="tx1"/>
                </a:solidFill>
                <a:sym typeface="+mn-ea"/>
              </a:rPr>
              <a:t>——</a:t>
            </a:r>
            <a:endParaRPr lang="zh-CN" altLang="en-US" sz="2800" dirty="0">
              <a:solidFill>
                <a:schemeClr val="tx1"/>
              </a:solidFill>
              <a:sym typeface="+mn-ea"/>
            </a:endParaRPr>
          </a:p>
          <a:p>
            <a:pPr marL="0" indent="0" eaLnBrk="1" fontAlgn="auto" hangingPunct="1">
              <a:lnSpc>
                <a:spcPct val="14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针对拉美国家</a:t>
            </a:r>
            <a:r>
              <a:rPr lang="en-US" altLang="zh-CN" dirty="0">
                <a:solidFill>
                  <a:schemeClr val="tx1">
                    <a:lumMod val="75000"/>
                    <a:lumOff val="25000"/>
                  </a:schemeClr>
                </a:solidFill>
                <a:sym typeface="+mn-ea"/>
              </a:rPr>
              <a:t>80</a:t>
            </a:r>
            <a:r>
              <a:rPr lang="zh-CN" altLang="en-US" dirty="0">
                <a:solidFill>
                  <a:schemeClr val="tx1">
                    <a:lumMod val="75000"/>
                    <a:lumOff val="25000"/>
                  </a:schemeClr>
                </a:solidFill>
                <a:sym typeface="+mn-ea"/>
              </a:rPr>
              <a:t>年代改革教训，世界银行专家威廉姆森提出以下</a:t>
            </a:r>
            <a:r>
              <a:rPr lang="en-US" altLang="zh-CN" dirty="0">
                <a:solidFill>
                  <a:schemeClr val="tx1">
                    <a:lumMod val="75000"/>
                    <a:lumOff val="25000"/>
                  </a:schemeClr>
                </a:solidFill>
                <a:sym typeface="+mn-ea"/>
              </a:rPr>
              <a:t>10</a:t>
            </a:r>
            <a:r>
              <a:rPr lang="zh-CN" altLang="en-US" dirty="0">
                <a:solidFill>
                  <a:schemeClr val="tx1">
                    <a:lumMod val="75000"/>
                    <a:lumOff val="25000"/>
                  </a:schemeClr>
                </a:solidFill>
                <a:sym typeface="+mn-ea"/>
              </a:rPr>
              <a:t>条：</a:t>
            </a:r>
          </a:p>
          <a:p>
            <a:pPr marL="0" indent="0" eaLnBrk="1" fontAlgn="auto" hangingPunct="1">
              <a:lnSpc>
                <a:spcPct val="14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1</a:t>
            </a:r>
            <a:r>
              <a:rPr lang="zh-CN" altLang="en-US" dirty="0">
                <a:solidFill>
                  <a:schemeClr val="tx1">
                    <a:lumMod val="75000"/>
                    <a:lumOff val="25000"/>
                  </a:schemeClr>
                </a:solidFill>
                <a:sym typeface="+mn-ea"/>
              </a:rPr>
              <a:t>）紧缩财政，稳定货币；（</a:t>
            </a:r>
            <a:r>
              <a:rPr lang="en-US" altLang="zh-CN" dirty="0">
                <a:solidFill>
                  <a:schemeClr val="tx1">
                    <a:lumMod val="75000"/>
                    <a:lumOff val="25000"/>
                  </a:schemeClr>
                </a:solidFill>
                <a:sym typeface="+mn-ea"/>
              </a:rPr>
              <a:t>2</a:t>
            </a:r>
            <a:r>
              <a:rPr lang="zh-CN" altLang="en-US" dirty="0">
                <a:solidFill>
                  <a:schemeClr val="tx1">
                    <a:lumMod val="75000"/>
                    <a:lumOff val="25000"/>
                  </a:schemeClr>
                </a:solidFill>
                <a:sym typeface="+mn-ea"/>
              </a:rPr>
              <a:t>）改善分配，转移支付；（</a:t>
            </a:r>
            <a:r>
              <a:rPr lang="en-US" altLang="zh-CN" dirty="0">
                <a:solidFill>
                  <a:schemeClr val="tx1">
                    <a:lumMod val="75000"/>
                    <a:lumOff val="25000"/>
                  </a:schemeClr>
                </a:solidFill>
                <a:sym typeface="+mn-ea"/>
              </a:rPr>
              <a:t>3</a:t>
            </a:r>
            <a:r>
              <a:rPr lang="zh-CN" altLang="en-US" dirty="0">
                <a:solidFill>
                  <a:schemeClr val="tx1">
                    <a:lumMod val="75000"/>
                    <a:lumOff val="25000"/>
                  </a:schemeClr>
                </a:solidFill>
                <a:sym typeface="+mn-ea"/>
              </a:rPr>
              <a:t>）降低税率，扩大税基；（</a:t>
            </a:r>
            <a:r>
              <a:rPr lang="en-US" altLang="zh-CN" dirty="0">
                <a:solidFill>
                  <a:schemeClr val="tx1">
                    <a:lumMod val="75000"/>
                    <a:lumOff val="25000"/>
                  </a:schemeClr>
                </a:solidFill>
                <a:sym typeface="+mn-ea"/>
              </a:rPr>
              <a:t>4</a:t>
            </a:r>
            <a:r>
              <a:rPr lang="zh-CN" altLang="en-US" dirty="0">
                <a:solidFill>
                  <a:schemeClr val="tx1">
                    <a:lumMod val="75000"/>
                    <a:lumOff val="25000"/>
                  </a:schemeClr>
                </a:solidFill>
                <a:sym typeface="+mn-ea"/>
              </a:rPr>
              <a:t>）利率市场化；（</a:t>
            </a:r>
            <a:r>
              <a:rPr lang="en-US" altLang="zh-CN" dirty="0">
                <a:solidFill>
                  <a:schemeClr val="tx1">
                    <a:lumMod val="75000"/>
                    <a:lumOff val="25000"/>
                  </a:schemeClr>
                </a:solidFill>
                <a:sym typeface="+mn-ea"/>
              </a:rPr>
              <a:t>5</a:t>
            </a:r>
            <a:r>
              <a:rPr lang="zh-CN" altLang="en-US" dirty="0">
                <a:solidFill>
                  <a:schemeClr val="tx1">
                    <a:lumMod val="75000"/>
                    <a:lumOff val="25000"/>
                  </a:schemeClr>
                </a:solidFill>
                <a:sym typeface="+mn-ea"/>
              </a:rPr>
              <a:t>）汇率有竞争力；（</a:t>
            </a:r>
            <a:r>
              <a:rPr lang="en-US" altLang="zh-CN" dirty="0">
                <a:solidFill>
                  <a:schemeClr val="tx1">
                    <a:lumMod val="75000"/>
                    <a:lumOff val="25000"/>
                  </a:schemeClr>
                </a:solidFill>
                <a:sym typeface="+mn-ea"/>
              </a:rPr>
              <a:t>6</a:t>
            </a:r>
            <a:r>
              <a:rPr lang="zh-CN" altLang="en-US" dirty="0">
                <a:solidFill>
                  <a:schemeClr val="tx1">
                    <a:lumMod val="75000"/>
                    <a:lumOff val="25000"/>
                  </a:schemeClr>
                </a:solidFill>
                <a:sym typeface="+mn-ea"/>
              </a:rPr>
              <a:t>）贸易自由化；（</a:t>
            </a:r>
            <a:r>
              <a:rPr lang="en-US" altLang="zh-CN" dirty="0">
                <a:solidFill>
                  <a:schemeClr val="tx1">
                    <a:lumMod val="75000"/>
                    <a:lumOff val="25000"/>
                  </a:schemeClr>
                </a:solidFill>
                <a:sym typeface="+mn-ea"/>
              </a:rPr>
              <a:t>7</a:t>
            </a:r>
            <a:r>
              <a:rPr lang="zh-CN" altLang="en-US" dirty="0">
                <a:solidFill>
                  <a:schemeClr val="tx1">
                    <a:lumMod val="75000"/>
                    <a:lumOff val="25000"/>
                  </a:schemeClr>
                </a:solidFill>
                <a:sym typeface="+mn-ea"/>
              </a:rPr>
              <a:t>）开放外国直接投资；（</a:t>
            </a:r>
            <a:r>
              <a:rPr lang="en-US" altLang="zh-CN" dirty="0">
                <a:solidFill>
                  <a:schemeClr val="tx1">
                    <a:lumMod val="75000"/>
                    <a:lumOff val="25000"/>
                  </a:schemeClr>
                </a:solidFill>
                <a:sym typeface="+mn-ea"/>
              </a:rPr>
              <a:t>8</a:t>
            </a:r>
            <a:r>
              <a:rPr lang="zh-CN" altLang="en-US" dirty="0">
                <a:solidFill>
                  <a:schemeClr val="tx1">
                    <a:lumMod val="75000"/>
                    <a:lumOff val="25000"/>
                  </a:schemeClr>
                </a:solidFill>
                <a:sym typeface="+mn-ea"/>
              </a:rPr>
              <a:t>）国企私有化；（</a:t>
            </a:r>
            <a:r>
              <a:rPr lang="en-US" altLang="zh-CN" dirty="0">
                <a:solidFill>
                  <a:schemeClr val="tx1">
                    <a:lumMod val="75000"/>
                    <a:lumOff val="25000"/>
                  </a:schemeClr>
                </a:solidFill>
                <a:sym typeface="+mn-ea"/>
              </a:rPr>
              <a:t>9</a:t>
            </a:r>
            <a:r>
              <a:rPr lang="zh-CN" altLang="en-US" dirty="0">
                <a:solidFill>
                  <a:schemeClr val="tx1">
                    <a:lumMod val="75000"/>
                    <a:lumOff val="25000"/>
                  </a:schemeClr>
                </a:solidFill>
                <a:sym typeface="+mn-ea"/>
              </a:rPr>
              <a:t>）放松管制，促进竞争；（</a:t>
            </a:r>
            <a:r>
              <a:rPr lang="en-US" altLang="zh-CN" dirty="0">
                <a:solidFill>
                  <a:schemeClr val="tx1">
                    <a:lumMod val="75000"/>
                    <a:lumOff val="25000"/>
                  </a:schemeClr>
                </a:solidFill>
                <a:sym typeface="+mn-ea"/>
              </a:rPr>
              <a:t>10</a:t>
            </a:r>
            <a:r>
              <a:rPr lang="zh-CN" altLang="en-US" dirty="0">
                <a:solidFill>
                  <a:schemeClr val="tx1">
                    <a:lumMod val="75000"/>
                    <a:lumOff val="25000"/>
                  </a:schemeClr>
                </a:solidFill>
                <a:sym typeface="+mn-ea"/>
              </a:rPr>
              <a:t>）制定宪法，保护私产。</a:t>
            </a:r>
            <a:endParaRPr lang="zh-CN" altLang="en-US" dirty="0">
              <a:solidFill>
                <a:schemeClr val="tx1">
                  <a:lumMod val="75000"/>
                  <a:lumOff val="25000"/>
                </a:schemeClr>
              </a:solidFill>
            </a:endParaRPr>
          </a:p>
          <a:p>
            <a:pPr marL="0" indent="0" eaLnBrk="1" fontAlgn="auto" hangingPunct="1">
              <a:lnSpc>
                <a:spcPct val="140000"/>
              </a:lnSpc>
              <a:spcAft>
                <a:spcPts val="0"/>
              </a:spcAft>
              <a:buFont typeface="Arial" panose="020B0604020202090204" pitchFamily="34" charset="0"/>
              <a:buNone/>
              <a:defRPr/>
            </a:pPr>
            <a:r>
              <a:rPr lang="zh-CN" altLang="en-US" b="1" dirty="0">
                <a:solidFill>
                  <a:srgbClr val="C00000"/>
                </a:solidFill>
              </a:rPr>
              <a:t>核心：私有产权；资本与市场的全面开放！</a:t>
            </a:r>
          </a:p>
        </p:txBody>
      </p:sp>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相关思考：后发国家</a:t>
            </a:r>
          </a:p>
        </p:txBody>
      </p:sp>
      <p:sp>
        <p:nvSpPr>
          <p:cNvPr id="3" name="内容占位符 2"/>
          <p:cNvSpPr>
            <a:spLocks noGrp="1"/>
          </p:cNvSpPr>
          <p:nvPr>
            <p:ph idx="1"/>
          </p:nvPr>
        </p:nvSpPr>
        <p:spPr>
          <a:xfrm>
            <a:off x="1510665" y="1566545"/>
            <a:ext cx="9745345" cy="5111115"/>
          </a:xfrm>
        </p:spPr>
        <p:txBody>
          <a:bodyPr/>
          <a:lstStyle/>
          <a:p>
            <a:r>
              <a:rPr kumimoji="1" lang="zh-CN" altLang="en-US" b="1" dirty="0">
                <a:solidFill>
                  <a:srgbClr val="FF0000"/>
                </a:solidFill>
              </a:rPr>
              <a:t>后发优势</a:t>
            </a:r>
            <a:r>
              <a:rPr kumimoji="1" lang="en-US" altLang="zh-CN" b="1" dirty="0">
                <a:solidFill>
                  <a:schemeClr val="tx1"/>
                </a:solidFill>
              </a:rPr>
              <a:t>——</a:t>
            </a:r>
            <a:r>
              <a:rPr kumimoji="1" lang="zh-CN" altLang="en-US" b="1" dirty="0">
                <a:solidFill>
                  <a:schemeClr val="tx1"/>
                </a:solidFill>
              </a:rPr>
              <a:t>亚历山大</a:t>
            </a:r>
            <a:r>
              <a:rPr kumimoji="1" lang="en-US" altLang="zh-CN" b="1" dirty="0">
                <a:solidFill>
                  <a:schemeClr val="tx1"/>
                </a:solidFill>
              </a:rPr>
              <a:t>·</a:t>
            </a:r>
            <a:r>
              <a:rPr kumimoji="1" lang="zh-CN" altLang="en-US" b="1" dirty="0">
                <a:solidFill>
                  <a:schemeClr val="tx1"/>
                </a:solidFill>
              </a:rPr>
              <a:t>格申克龙</a:t>
            </a:r>
            <a:r>
              <a:rPr kumimoji="1" lang="en-US" altLang="zh-CN" b="1" dirty="0">
                <a:solidFill>
                  <a:schemeClr val="tx1"/>
                </a:solidFill>
              </a:rPr>
              <a:t>《</a:t>
            </a:r>
            <a:r>
              <a:rPr kumimoji="1" lang="zh-CN" altLang="en-US" b="1" dirty="0">
                <a:solidFill>
                  <a:schemeClr val="tx1"/>
                </a:solidFill>
              </a:rPr>
              <a:t>经济落后的历史回顾</a:t>
            </a:r>
            <a:r>
              <a:rPr kumimoji="1" lang="en-US" altLang="zh-CN" b="1" dirty="0">
                <a:solidFill>
                  <a:schemeClr val="tx1"/>
                </a:solidFill>
              </a:rPr>
              <a:t>》</a:t>
            </a:r>
          </a:p>
          <a:p>
            <a:pPr marL="0" indent="0">
              <a:buNone/>
            </a:pPr>
            <a:r>
              <a:rPr kumimoji="1" lang="zh-CN" altLang="en-US" b="1" dirty="0">
                <a:solidFill>
                  <a:schemeClr val="tx1"/>
                </a:solidFill>
              </a:rPr>
              <a:t>                越落后，越期望改变；</a:t>
            </a:r>
            <a:endParaRPr kumimoji="1" lang="en-US" altLang="zh-CN" b="1" dirty="0">
              <a:solidFill>
                <a:schemeClr val="tx1"/>
              </a:solidFill>
            </a:endParaRPr>
          </a:p>
          <a:p>
            <a:pPr marL="0" indent="0">
              <a:buNone/>
            </a:pPr>
            <a:r>
              <a:rPr kumimoji="1" lang="zh-CN" altLang="en-US" b="1" dirty="0">
                <a:solidFill>
                  <a:schemeClr val="tx1"/>
                </a:solidFill>
              </a:rPr>
              <a:t>                越落后，可替代选择越多；</a:t>
            </a:r>
            <a:endParaRPr kumimoji="1" lang="en-US" altLang="zh-CN" b="1" dirty="0">
              <a:solidFill>
                <a:schemeClr val="tx1"/>
              </a:solidFill>
            </a:endParaRPr>
          </a:p>
          <a:p>
            <a:pPr marL="0" indent="0">
              <a:buNone/>
            </a:pPr>
            <a:r>
              <a:rPr kumimoji="1" lang="zh-CN" altLang="en-US" b="1" dirty="0">
                <a:solidFill>
                  <a:schemeClr val="tx1"/>
                </a:solidFill>
              </a:rPr>
              <a:t>                越落后，可借鉴的越多。</a:t>
            </a:r>
            <a:endParaRPr kumimoji="1" lang="en-US" altLang="zh-CN" b="1" dirty="0">
              <a:solidFill>
                <a:schemeClr val="tx1"/>
              </a:solidFill>
            </a:endParaRPr>
          </a:p>
          <a:p>
            <a:pPr marL="0" indent="0">
              <a:buNone/>
            </a:pPr>
            <a:r>
              <a:rPr kumimoji="1" lang="zh-CN" altLang="en-US" b="1" dirty="0"/>
              <a:t>                        （</a:t>
            </a:r>
            <a:r>
              <a:rPr kumimoji="1" lang="zh-CN" altLang="en-US" b="1" dirty="0">
                <a:solidFill>
                  <a:srgbClr val="7030A0"/>
                </a:solidFill>
              </a:rPr>
              <a:t>初始水平与增长速度呈反向关系</a:t>
            </a:r>
            <a:r>
              <a:rPr kumimoji="1" lang="zh-CN" altLang="en-US" b="1" dirty="0"/>
              <a:t>）</a:t>
            </a:r>
            <a:endParaRPr kumimoji="1" lang="en-US" altLang="zh-CN" b="1" dirty="0"/>
          </a:p>
          <a:p>
            <a:r>
              <a:rPr kumimoji="1" lang="zh-CN" altLang="en-US" b="1" dirty="0">
                <a:solidFill>
                  <a:srgbClr val="FF0000"/>
                </a:solidFill>
              </a:rPr>
              <a:t>后发劣势</a:t>
            </a:r>
            <a:r>
              <a:rPr kumimoji="1" lang="en-US" altLang="zh-CN" b="1" dirty="0">
                <a:solidFill>
                  <a:schemeClr val="tx1"/>
                </a:solidFill>
              </a:rPr>
              <a:t>——</a:t>
            </a:r>
            <a:r>
              <a:rPr kumimoji="1" lang="zh-CN" altLang="en-US" b="1" dirty="0">
                <a:solidFill>
                  <a:schemeClr val="tx1"/>
                </a:solidFill>
              </a:rPr>
              <a:t>沃森“对后来者的诅咒”</a:t>
            </a:r>
            <a:endParaRPr kumimoji="1" lang="en-US" altLang="zh-CN" b="1" dirty="0">
              <a:solidFill>
                <a:schemeClr val="tx1"/>
              </a:solidFill>
            </a:endParaRPr>
          </a:p>
          <a:p>
            <a:pPr marL="0" indent="0">
              <a:buNone/>
            </a:pPr>
            <a:r>
              <a:rPr kumimoji="1" lang="zh-CN" altLang="en-US" b="1" dirty="0">
                <a:solidFill>
                  <a:schemeClr val="tx1"/>
                </a:solidFill>
              </a:rPr>
              <a:t>                       引进技术易；模仿制度难。</a:t>
            </a:r>
          </a:p>
          <a:p>
            <a:pPr marL="0" indent="0">
              <a:buNone/>
            </a:pPr>
            <a:r>
              <a:rPr kumimoji="1" lang="zh-CN" altLang="en-US" b="1" dirty="0">
                <a:solidFill>
                  <a:schemeClr val="tx1"/>
                </a:solidFill>
              </a:rPr>
              <a:t>讨论：结合中国经济发展历程，谈谈引进技术对于发展中国家的利弊。</a:t>
            </a:r>
          </a:p>
        </p:txBody>
      </p:sp>
    </p:spTree>
    <p:custDataLst>
      <p:tags r:id="rId1"/>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77510" y="1339850"/>
            <a:ext cx="9745662" cy="4178300"/>
          </a:xfrm>
        </p:spPr>
        <p:txBody>
          <a:bodyPr rtlCol="0">
            <a:normAutofit fontScale="92500" lnSpcReduction="10000"/>
          </a:bodyPr>
          <a:lstStyle/>
          <a:p>
            <a:pPr marL="0" indent="0" eaLnBrk="1" fontAlgn="auto" hangingPunct="1">
              <a:spcAft>
                <a:spcPts val="0"/>
              </a:spcAft>
              <a:buFont typeface="Arial" panose="020B0604020202090204" pitchFamily="34" charset="0"/>
              <a:buNone/>
              <a:defRPr/>
            </a:pPr>
            <a:r>
              <a:rPr lang="zh-CN" altLang="en-US" sz="2800" b="1" dirty="0">
                <a:solidFill>
                  <a:schemeClr val="tx1"/>
                </a:solidFill>
                <a:latin typeface="黑体" panose="02010609060101010101" pitchFamily="49" charset="-122"/>
                <a:cs typeface="黑体" panose="02010609060101010101" pitchFamily="49" charset="-122"/>
                <a:sym typeface="+mn-ea"/>
              </a:rPr>
              <a:t>雷默的“北京共识”（</a:t>
            </a:r>
            <a:r>
              <a:rPr lang="en-US" altLang="zh-CN" sz="2800" b="1" dirty="0">
                <a:solidFill>
                  <a:schemeClr val="tx1"/>
                </a:solidFill>
                <a:latin typeface="黑体" panose="02010609060101010101" pitchFamily="49" charset="-122"/>
                <a:cs typeface="黑体" panose="02010609060101010101" pitchFamily="49" charset="-122"/>
                <a:sym typeface="+mn-ea"/>
              </a:rPr>
              <a:t>2004</a:t>
            </a:r>
            <a:r>
              <a:rPr lang="zh-CN" altLang="en-US" sz="2800" b="1" dirty="0">
                <a:solidFill>
                  <a:schemeClr val="tx1"/>
                </a:solidFill>
                <a:latin typeface="黑体" panose="02010609060101010101" pitchFamily="49" charset="-122"/>
                <a:cs typeface="黑体" panose="02010609060101010101" pitchFamily="49" charset="-122"/>
                <a:sym typeface="+mn-ea"/>
              </a:rPr>
              <a:t>年）</a:t>
            </a:r>
            <a:endParaRPr lang="zh-CN" altLang="en-US" sz="2800" b="1" dirty="0">
              <a:solidFill>
                <a:schemeClr val="tx1"/>
              </a:solidFill>
              <a:latin typeface="黑体" panose="02010609060101010101" pitchFamily="49" charset="-122"/>
              <a:cs typeface="黑体" panose="02010609060101010101" pitchFamily="49" charset="-122"/>
            </a:endParaRP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sym typeface="+mn-ea"/>
              </a:rPr>
              <a:t>      在华英国人雷默提出</a:t>
            </a:r>
            <a:r>
              <a:rPr lang="en-US" altLang="zh-CN" dirty="0">
                <a:solidFill>
                  <a:schemeClr val="tx1">
                    <a:lumMod val="75000"/>
                    <a:lumOff val="25000"/>
                  </a:schemeClr>
                </a:solidFill>
                <a:sym typeface="+mn-ea"/>
              </a:rPr>
              <a:t>——</a:t>
            </a:r>
            <a:endParaRPr lang="zh-CN" altLang="en-US"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1</a:t>
            </a:r>
            <a:r>
              <a:rPr lang="zh-CN" altLang="en-US" dirty="0">
                <a:solidFill>
                  <a:schemeClr val="tx1">
                    <a:lumMod val="75000"/>
                    <a:lumOff val="25000"/>
                  </a:schemeClr>
                </a:solidFill>
                <a:sym typeface="+mn-ea"/>
              </a:rPr>
              <a:t>）坚持创新，将社会主义与市场经济相结合；</a:t>
            </a:r>
            <a:endParaRPr lang="zh-CN" altLang="en-US"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2</a:t>
            </a:r>
            <a:r>
              <a:rPr lang="zh-CN" altLang="en-US" dirty="0">
                <a:solidFill>
                  <a:schemeClr val="tx1">
                    <a:lumMod val="75000"/>
                    <a:lumOff val="25000"/>
                  </a:schemeClr>
                </a:solidFill>
                <a:sym typeface="+mn-ea"/>
              </a:rPr>
              <a:t>）建立持续、稳定发展的大环境；</a:t>
            </a:r>
            <a:endParaRPr lang="zh-CN" altLang="en-US"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3</a:t>
            </a:r>
            <a:r>
              <a:rPr lang="zh-CN" altLang="en-US" dirty="0">
                <a:solidFill>
                  <a:schemeClr val="tx1">
                    <a:lumMod val="75000"/>
                    <a:lumOff val="25000"/>
                  </a:schemeClr>
                </a:solidFill>
                <a:sym typeface="+mn-ea"/>
              </a:rPr>
              <a:t>）坚持自主发展。</a:t>
            </a:r>
            <a:endParaRPr lang="en-US" altLang="zh-CN" dirty="0">
              <a:solidFill>
                <a:schemeClr val="tx1">
                  <a:lumMod val="75000"/>
                  <a:lumOff val="25000"/>
                </a:schemeClr>
              </a:solidFill>
              <a:sym typeface="+mn-ea"/>
            </a:endParaRPr>
          </a:p>
          <a:p>
            <a:pPr marL="0" indent="0" eaLnBrk="1" fontAlgn="auto" hangingPunct="1">
              <a:spcAft>
                <a:spcPts val="0"/>
              </a:spcAft>
              <a:buFont typeface="Arial" panose="020B0604020202090204" pitchFamily="34" charset="0"/>
              <a:buNone/>
              <a:defRPr/>
            </a:pPr>
            <a:endParaRPr lang="en-US" altLang="zh-CN" sz="3600" b="1" dirty="0">
              <a:solidFill>
                <a:schemeClr val="tx1">
                  <a:lumMod val="75000"/>
                  <a:lumOff val="25000"/>
                </a:schemeClr>
              </a:solidFill>
              <a:sym typeface="+mn-ea"/>
            </a:endParaRPr>
          </a:p>
          <a:p>
            <a:pPr marL="0" indent="0" algn="ctr" eaLnBrk="1" fontAlgn="auto" hangingPunct="1">
              <a:spcAft>
                <a:spcPts val="0"/>
              </a:spcAft>
              <a:buFont typeface="Arial" panose="020B0604020202090204" pitchFamily="34" charset="0"/>
              <a:buNone/>
              <a:defRPr/>
            </a:pPr>
            <a:r>
              <a:rPr lang="zh-CN" altLang="en-US" sz="3600" b="1" dirty="0">
                <a:solidFill>
                  <a:srgbClr val="FF0000"/>
                </a:solidFill>
              </a:rPr>
              <a:t>中国道路</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80B35FB-5D2D-D042-A75D-0A4A173A2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08572"/>
            <a:ext cx="12192001" cy="5549427"/>
          </a:xfrm>
          <a:prstGeom prst="rect">
            <a:avLst/>
          </a:prstGeom>
        </p:spPr>
      </p:pic>
      <p:sp>
        <p:nvSpPr>
          <p:cNvPr id="4" name="圆角矩形 3">
            <a:extLst>
              <a:ext uri="{FF2B5EF4-FFF2-40B4-BE49-F238E27FC236}">
                <a16:creationId xmlns:a16="http://schemas.microsoft.com/office/drawing/2014/main" id="{0468D468-D27F-BA4B-ABD6-6DA4F33DFDDA}"/>
              </a:ext>
            </a:extLst>
          </p:cNvPr>
          <p:cNvSpPr/>
          <p:nvPr/>
        </p:nvSpPr>
        <p:spPr>
          <a:xfrm>
            <a:off x="3180943" y="359923"/>
            <a:ext cx="5369669" cy="914400"/>
          </a:xfrm>
          <a:prstGeom prst="roundRect">
            <a:avLst/>
          </a:prstGeom>
          <a:noFill/>
          <a:ln w="63500" cap="flat" cmpd="sng">
            <a:solidFill>
              <a:schemeClr val="accent1"/>
            </a:solidFill>
            <a:miter lim="800000"/>
          </a:ln>
        </p:spPr>
        <p:txBody>
          <a:bodyPr rtlCol="0" anchor="ctr"/>
          <a:lstStyle/>
          <a:p>
            <a:pPr algn="ctr"/>
            <a:r>
              <a:rPr kumimoji="1" lang="zh-CN" altLang="en-US" sz="2800" b="1" dirty="0">
                <a:solidFill>
                  <a:schemeClr val="tx1"/>
                </a:solidFill>
                <a:latin typeface="Arail" charset="0"/>
                <a:ea typeface="Arail" charset="0"/>
                <a:cs typeface="Arail" charset="0"/>
              </a:rPr>
              <a:t>古巴历年人均</a:t>
            </a:r>
            <a:r>
              <a:rPr kumimoji="1" lang="en-US" altLang="zh-CN" sz="2800" b="1" dirty="0">
                <a:latin typeface="Arail" charset="0"/>
                <a:ea typeface="Arail" charset="0"/>
                <a:cs typeface="Arail" charset="0"/>
              </a:rPr>
              <a:t>GDP</a:t>
            </a:r>
            <a:r>
              <a:rPr kumimoji="1" lang="zh-CN" altLang="en-US" sz="2800" b="1" dirty="0">
                <a:latin typeface="Arail" charset="0"/>
                <a:ea typeface="Arail" charset="0"/>
                <a:cs typeface="Arail" charset="0"/>
              </a:rPr>
              <a:t>（美元）</a:t>
            </a:r>
            <a:endParaRPr kumimoji="1" lang="zh-CN" altLang="en-US" sz="2800" b="1" dirty="0">
              <a:solidFill>
                <a:schemeClr val="tx1"/>
              </a:solidFill>
              <a:latin typeface="Arail" charset="0"/>
              <a:ea typeface="Arail" charset="0"/>
              <a:cs typeface="Arail" charset="0"/>
            </a:endParaRPr>
          </a:p>
        </p:txBody>
      </p:sp>
    </p:spTree>
    <p:extLst>
      <p:ext uri="{BB962C8B-B14F-4D97-AF65-F5344CB8AC3E}">
        <p14:creationId xmlns:p14="http://schemas.microsoft.com/office/powerpoint/2010/main" val="29361990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标题 1"/>
          <p:cNvSpPr>
            <a:spLocks noGrp="1" noChangeArrowheads="1"/>
          </p:cNvSpPr>
          <p:nvPr>
            <p:ph type="title"/>
          </p:nvPr>
        </p:nvSpPr>
        <p:spPr/>
        <p:txBody>
          <a:bodyPr/>
          <a:lstStyle/>
          <a:p>
            <a:pPr eaLnBrk="1" hangingPunct="1"/>
            <a:r>
              <a:rPr lang="zh-CN" altLang="en-US" dirty="0">
                <a:solidFill>
                  <a:srgbClr val="C00000"/>
                </a:solidFill>
              </a:rPr>
              <a:t>一、方式与路径比较</a:t>
            </a:r>
          </a:p>
        </p:txBody>
      </p:sp>
      <p:sp>
        <p:nvSpPr>
          <p:cNvPr id="65538" name="内容占位符 2"/>
          <p:cNvSpPr>
            <a:spLocks noGrp="1" noChangeArrowheads="1"/>
          </p:cNvSpPr>
          <p:nvPr>
            <p:ph idx="1"/>
          </p:nvPr>
        </p:nvSpPr>
        <p:spPr>
          <a:xfrm>
            <a:off x="1608138" y="1647825"/>
            <a:ext cx="9745662" cy="4870450"/>
          </a:xfrm>
        </p:spPr>
        <p:txBody>
          <a:bodyPr/>
          <a:lstStyle/>
          <a:p>
            <a:pPr marL="0" indent="0" eaLnBrk="1" hangingPunct="1">
              <a:lnSpc>
                <a:spcPct val="90000"/>
              </a:lnSpc>
              <a:buFont typeface="Arial" panose="020B0604020202090204" pitchFamily="34" charset="0"/>
              <a:buNone/>
            </a:pPr>
            <a:r>
              <a:rPr lang="en-US" altLang="zh-CN" sz="2800" b="1">
                <a:solidFill>
                  <a:schemeClr val="tx1"/>
                </a:solidFill>
                <a:latin typeface="黑体" panose="02010609060101010101" pitchFamily="49" charset="-122"/>
                <a:sym typeface="+mn-ea"/>
              </a:rPr>
              <a:t>2</a:t>
            </a:r>
            <a:r>
              <a:rPr lang="zh-CN" altLang="en-US" sz="2800" b="1">
                <a:solidFill>
                  <a:schemeClr val="tx1"/>
                </a:solidFill>
                <a:latin typeface="黑体" panose="02010609060101010101" pitchFamily="49" charset="-122"/>
                <a:sym typeface="+mn-ea"/>
              </a:rPr>
              <a:t>、激进式改革与渐进式改革的比较</a:t>
            </a:r>
          </a:p>
          <a:p>
            <a:pPr marL="0" indent="0" eaLnBrk="1" hangingPunct="1">
              <a:lnSpc>
                <a:spcPct val="90000"/>
              </a:lnSpc>
              <a:buFont typeface="Arial" panose="020B0604020202090204" pitchFamily="34" charset="0"/>
              <a:buNone/>
            </a:pPr>
            <a:r>
              <a:rPr lang="en-US" altLang="zh-CN">
                <a:sym typeface="+mn-ea"/>
              </a:rPr>
              <a:t> </a:t>
            </a:r>
          </a:p>
          <a:p>
            <a:pPr marL="0" indent="0" eaLnBrk="1" hangingPunct="1">
              <a:lnSpc>
                <a:spcPct val="90000"/>
              </a:lnSpc>
              <a:buFont typeface="Arial" panose="020B0604020202090204" pitchFamily="34" charset="0"/>
              <a:buNone/>
            </a:pPr>
            <a:r>
              <a:rPr lang="en-US" altLang="zh-CN">
                <a:sym typeface="+mn-ea"/>
              </a:rPr>
              <a:t>      </a:t>
            </a:r>
            <a:r>
              <a:rPr lang="zh-CN" altLang="en-US" sz="2800" b="1">
                <a:solidFill>
                  <a:schemeClr val="tx1"/>
                </a:solidFill>
                <a:sym typeface="+mn-ea"/>
              </a:rPr>
              <a:t>苏东的激进式改革</a:t>
            </a:r>
            <a:r>
              <a:rPr lang="en-US" altLang="zh-CN" sz="2800">
                <a:solidFill>
                  <a:schemeClr val="tx1"/>
                </a:solidFill>
                <a:sym typeface="+mn-ea"/>
              </a:rPr>
              <a:t>——</a:t>
            </a:r>
            <a:endParaRPr lang="zh-CN" altLang="en-US" sz="2800">
              <a:solidFill>
                <a:schemeClr val="tx1"/>
              </a:solidFill>
              <a:sym typeface="+mn-ea"/>
            </a:endParaRPr>
          </a:p>
          <a:p>
            <a:pPr marL="0" indent="0" eaLnBrk="1" hangingPunct="1">
              <a:lnSpc>
                <a:spcPct val="140000"/>
              </a:lnSpc>
              <a:buFont typeface="Arial" panose="020B0604020202090204" pitchFamily="34" charset="0"/>
              <a:buNone/>
            </a:pPr>
            <a:r>
              <a:rPr lang="zh-CN" altLang="en-US">
                <a:sym typeface="+mn-ea"/>
              </a:rPr>
              <a:t>       </a:t>
            </a:r>
            <a:r>
              <a:rPr lang="en-US" altLang="zh-CN">
                <a:sym typeface="+mn-ea"/>
              </a:rPr>
              <a:t>A</a:t>
            </a:r>
            <a:r>
              <a:rPr lang="zh-CN" altLang="en-US">
                <a:sym typeface="+mn-ea"/>
              </a:rPr>
              <a:t>、</a:t>
            </a:r>
            <a:r>
              <a:rPr lang="zh-CN" altLang="en-US">
                <a:solidFill>
                  <a:srgbClr val="FF0000"/>
                </a:solidFill>
                <a:sym typeface="+mn-ea"/>
              </a:rPr>
              <a:t>政治上民主化</a:t>
            </a:r>
            <a:r>
              <a:rPr lang="zh-CN" altLang="en-US">
                <a:sym typeface="+mn-ea"/>
              </a:rPr>
              <a:t>（打破等级构架）</a:t>
            </a:r>
            <a:r>
              <a:rPr lang="en-US" altLang="zh-CN">
                <a:sym typeface="+mn-ea"/>
              </a:rPr>
              <a:t>-</a:t>
            </a:r>
            <a:r>
              <a:rPr lang="zh-CN" altLang="en-US">
                <a:sym typeface="+mn-ea"/>
              </a:rPr>
              <a:t> 传统的影响</a:t>
            </a:r>
          </a:p>
          <a:p>
            <a:pPr marL="0" indent="0" eaLnBrk="1" hangingPunct="1">
              <a:lnSpc>
                <a:spcPct val="140000"/>
              </a:lnSpc>
              <a:buFont typeface="Arial" panose="020B0604020202090204" pitchFamily="34" charset="0"/>
              <a:buNone/>
            </a:pPr>
            <a:r>
              <a:rPr lang="zh-CN" altLang="en-US">
                <a:sym typeface="+mn-ea"/>
              </a:rPr>
              <a:t>       </a:t>
            </a:r>
            <a:r>
              <a:rPr lang="en-US" altLang="zh-CN">
                <a:sym typeface="+mn-ea"/>
              </a:rPr>
              <a:t>B</a:t>
            </a:r>
            <a:r>
              <a:rPr lang="zh-CN" altLang="en-US">
                <a:sym typeface="+mn-ea"/>
              </a:rPr>
              <a:t>、</a:t>
            </a:r>
            <a:r>
              <a:rPr lang="zh-CN" altLang="en-US">
                <a:solidFill>
                  <a:srgbClr val="FF0000"/>
                </a:solidFill>
                <a:sym typeface="+mn-ea"/>
              </a:rPr>
              <a:t>经济上私有化</a:t>
            </a:r>
            <a:r>
              <a:rPr lang="zh-CN" altLang="en-US">
                <a:sym typeface="+mn-ea"/>
              </a:rPr>
              <a:t>（国企与政府相剥离）</a:t>
            </a:r>
            <a:r>
              <a:rPr lang="en-US" altLang="zh-CN">
                <a:sym typeface="+mn-ea"/>
              </a:rPr>
              <a:t>-</a:t>
            </a:r>
            <a:r>
              <a:rPr lang="zh-CN" altLang="en-US">
                <a:sym typeface="+mn-ea"/>
              </a:rPr>
              <a:t> 国有资产流失</a:t>
            </a:r>
          </a:p>
          <a:p>
            <a:pPr marL="0" indent="0" eaLnBrk="1" hangingPunct="1">
              <a:lnSpc>
                <a:spcPct val="140000"/>
              </a:lnSpc>
              <a:buFont typeface="Arial" panose="020B0604020202090204" pitchFamily="34" charset="0"/>
              <a:buNone/>
            </a:pPr>
            <a:r>
              <a:rPr lang="zh-CN" altLang="en-US">
                <a:sym typeface="+mn-ea"/>
              </a:rPr>
              <a:t>       </a:t>
            </a:r>
            <a:r>
              <a:rPr lang="en-US" altLang="zh-CN">
                <a:sym typeface="+mn-ea"/>
              </a:rPr>
              <a:t>C</a:t>
            </a:r>
            <a:r>
              <a:rPr lang="zh-CN" altLang="en-US">
                <a:sym typeface="+mn-ea"/>
              </a:rPr>
              <a:t>、</a:t>
            </a:r>
            <a:r>
              <a:rPr lang="zh-CN" altLang="en-US">
                <a:solidFill>
                  <a:srgbClr val="FF0000"/>
                </a:solidFill>
                <a:sym typeface="+mn-ea"/>
              </a:rPr>
              <a:t>政策上休克疗法</a:t>
            </a:r>
            <a:r>
              <a:rPr lang="zh-CN" altLang="en-US">
                <a:sym typeface="+mn-ea"/>
              </a:rPr>
              <a:t>（短期内市场价格替代计划价格）</a:t>
            </a:r>
          </a:p>
        </p:txBody>
      </p:sp>
    </p:spTree>
    <p:custDataLst>
      <p:tags r:id="rId1"/>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标题 1"/>
          <p:cNvSpPr>
            <a:spLocks noGrp="1" noChangeArrowheads="1"/>
          </p:cNvSpPr>
          <p:nvPr>
            <p:ph type="title"/>
          </p:nvPr>
        </p:nvSpPr>
        <p:spPr/>
        <p:txBody>
          <a:bodyPr/>
          <a:lstStyle/>
          <a:p>
            <a:pPr eaLnBrk="1" hangingPunct="1"/>
            <a:r>
              <a:rPr lang="zh-CN" altLang="en-US">
                <a:solidFill>
                  <a:srgbClr val="C00000"/>
                </a:solidFill>
              </a:rPr>
              <a:t>一、方式与路径比较</a:t>
            </a:r>
          </a:p>
        </p:txBody>
      </p:sp>
      <p:sp>
        <p:nvSpPr>
          <p:cNvPr id="3" name="内容占位符 2"/>
          <p:cNvSpPr>
            <a:spLocks noGrp="1"/>
          </p:cNvSpPr>
          <p:nvPr>
            <p:ph idx="1"/>
          </p:nvPr>
        </p:nvSpPr>
        <p:spPr>
          <a:xfrm>
            <a:off x="1608138" y="1647825"/>
            <a:ext cx="10775950" cy="4870450"/>
          </a:xfrm>
        </p:spPr>
        <p:txBody>
          <a:bodyPr rtlCol="0">
            <a:normAutofit lnSpcReduction="10000"/>
          </a:bodyPr>
          <a:lstStyle/>
          <a:p>
            <a:pPr marL="0" indent="0" eaLnBrk="1" fontAlgn="auto" hangingPunct="1">
              <a:lnSpc>
                <a:spcPct val="90000"/>
              </a:lnSpc>
              <a:spcAft>
                <a:spcPts val="0"/>
              </a:spcAft>
              <a:buFont typeface="Arial" panose="020B0604020202090204" pitchFamily="34" charset="0"/>
              <a:buNone/>
              <a:defRPr/>
            </a:pPr>
            <a:r>
              <a:rPr lang="en-US" altLang="zh-CN" sz="2800" b="1" dirty="0">
                <a:solidFill>
                  <a:schemeClr val="tx1"/>
                </a:solidFill>
                <a:latin typeface="黑体" panose="02010609060101010101" pitchFamily="49" charset="-122"/>
                <a:cs typeface="黑体" panose="02010609060101010101" pitchFamily="49" charset="-122"/>
                <a:sym typeface="+mn-ea"/>
              </a:rPr>
              <a:t>2</a:t>
            </a:r>
            <a:r>
              <a:rPr lang="zh-CN" altLang="en-US" sz="2800" b="1" dirty="0">
                <a:solidFill>
                  <a:schemeClr val="tx1"/>
                </a:solidFill>
                <a:latin typeface="黑体" panose="02010609060101010101" pitchFamily="49" charset="-122"/>
                <a:cs typeface="黑体" panose="02010609060101010101" pitchFamily="49" charset="-122"/>
                <a:sym typeface="+mn-ea"/>
              </a:rPr>
              <a:t>、激进式改革与渐进式改革的比较</a:t>
            </a:r>
          </a:p>
          <a:p>
            <a:pPr marL="0" indent="0" eaLnBrk="1" fontAlgn="auto" hangingPunct="1">
              <a:lnSpc>
                <a:spcPct val="90000"/>
              </a:lnSpc>
              <a:spcAft>
                <a:spcPts val="0"/>
              </a:spcAft>
              <a:buFont typeface="Arial" panose="020B0604020202090204" pitchFamily="34" charset="0"/>
              <a:buNone/>
              <a:defRPr/>
            </a:pPr>
            <a:r>
              <a:rPr lang="en-US" altLang="zh-CN" dirty="0">
                <a:solidFill>
                  <a:schemeClr val="tx1">
                    <a:lumMod val="75000"/>
                    <a:lumOff val="25000"/>
                  </a:schemeClr>
                </a:solidFill>
                <a:sym typeface="+mn-ea"/>
              </a:rPr>
              <a:t> </a:t>
            </a:r>
          </a:p>
          <a:p>
            <a:pPr marL="0" indent="0" eaLnBrk="1" fontAlgn="auto" hangingPunct="1">
              <a:lnSpc>
                <a:spcPct val="90000"/>
              </a:lnSpc>
              <a:spcAft>
                <a:spcPts val="0"/>
              </a:spcAft>
              <a:buFont typeface="Arial" panose="020B0604020202090204" pitchFamily="34" charset="0"/>
              <a:buNone/>
              <a:defRPr/>
            </a:pPr>
            <a:r>
              <a:rPr lang="en-US" altLang="zh-CN" dirty="0">
                <a:solidFill>
                  <a:schemeClr val="tx1">
                    <a:lumMod val="75000"/>
                    <a:lumOff val="25000"/>
                  </a:schemeClr>
                </a:solidFill>
                <a:sym typeface="+mn-ea"/>
              </a:rPr>
              <a:t>    </a:t>
            </a:r>
            <a:r>
              <a:rPr lang="zh-CN" altLang="en-US" sz="2800" b="1" dirty="0">
                <a:solidFill>
                  <a:schemeClr val="tx1"/>
                </a:solidFill>
                <a:sym typeface="+mn-ea"/>
              </a:rPr>
              <a:t>中国的渐进式改革</a:t>
            </a:r>
            <a:r>
              <a:rPr lang="en-US" altLang="zh-CN" sz="2800" dirty="0">
                <a:solidFill>
                  <a:schemeClr val="tx1"/>
                </a:solidFill>
                <a:sym typeface="+mn-ea"/>
              </a:rPr>
              <a:t>——</a:t>
            </a:r>
            <a:endParaRPr lang="zh-CN" altLang="en-US" sz="2800" dirty="0">
              <a:solidFill>
                <a:schemeClr val="tx1"/>
              </a:solidFill>
              <a:sym typeface="+mn-ea"/>
            </a:endParaRPr>
          </a:p>
          <a:p>
            <a:pPr marL="0" indent="0" eaLnBrk="1" fontAlgn="auto" hangingPunct="1">
              <a:lnSpc>
                <a:spcPct val="14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A</a:t>
            </a:r>
            <a:r>
              <a:rPr lang="zh-CN" altLang="en-US" dirty="0">
                <a:solidFill>
                  <a:schemeClr val="tx1">
                    <a:lumMod val="75000"/>
                    <a:lumOff val="25000"/>
                  </a:schemeClr>
                </a:solidFill>
                <a:sym typeface="+mn-ea"/>
              </a:rPr>
              <a:t>、过程：放权让利</a:t>
            </a:r>
            <a:r>
              <a:rPr lang="en-US" altLang="zh-CN" dirty="0">
                <a:solidFill>
                  <a:schemeClr val="tx1">
                    <a:lumMod val="75000"/>
                    <a:lumOff val="25000"/>
                  </a:schemeClr>
                </a:solidFill>
                <a:sym typeface="+mn-ea"/>
              </a:rPr>
              <a:t>——</a:t>
            </a:r>
            <a:r>
              <a:rPr lang="zh-CN" altLang="en-US" dirty="0">
                <a:solidFill>
                  <a:schemeClr val="tx1">
                    <a:lumMod val="75000"/>
                    <a:lumOff val="25000"/>
                  </a:schemeClr>
                </a:solidFill>
                <a:sym typeface="+mn-ea"/>
              </a:rPr>
              <a:t>价格改革</a:t>
            </a:r>
            <a:r>
              <a:rPr lang="en-US" altLang="zh-CN" dirty="0">
                <a:solidFill>
                  <a:schemeClr val="tx1">
                    <a:lumMod val="75000"/>
                    <a:lumOff val="25000"/>
                  </a:schemeClr>
                </a:solidFill>
                <a:sym typeface="+mn-ea"/>
              </a:rPr>
              <a:t>——</a:t>
            </a:r>
            <a:r>
              <a:rPr lang="zh-CN" altLang="en-US" dirty="0">
                <a:solidFill>
                  <a:schemeClr val="tx1">
                    <a:lumMod val="75000"/>
                    <a:lumOff val="25000"/>
                  </a:schemeClr>
                </a:solidFill>
                <a:sym typeface="+mn-ea"/>
              </a:rPr>
              <a:t>产权制度改革</a:t>
            </a:r>
            <a:r>
              <a:rPr lang="en-US" altLang="zh-CN" dirty="0">
                <a:solidFill>
                  <a:schemeClr val="tx1">
                    <a:lumMod val="75000"/>
                    <a:lumOff val="25000"/>
                  </a:schemeClr>
                </a:solidFill>
                <a:sym typeface="+mn-ea"/>
              </a:rPr>
              <a:t>——</a:t>
            </a:r>
            <a:r>
              <a:rPr lang="zh-CN" altLang="en-US" dirty="0">
                <a:solidFill>
                  <a:schemeClr val="tx1">
                    <a:lumMod val="75000"/>
                    <a:lumOff val="25000"/>
                  </a:schemeClr>
                </a:solidFill>
                <a:sym typeface="+mn-ea"/>
              </a:rPr>
              <a:t>政治体制改革</a:t>
            </a:r>
          </a:p>
          <a:p>
            <a:pPr marL="0" indent="0" eaLnBrk="1" fontAlgn="auto" hangingPunct="1">
              <a:lnSpc>
                <a:spcPct val="14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B</a:t>
            </a:r>
            <a:r>
              <a:rPr lang="zh-CN" altLang="en-US" dirty="0">
                <a:solidFill>
                  <a:schemeClr val="tx1">
                    <a:lumMod val="75000"/>
                    <a:lumOff val="25000"/>
                  </a:schemeClr>
                </a:solidFill>
                <a:sym typeface="+mn-ea"/>
              </a:rPr>
              <a:t>、增量改革：不触动既得利益格局的前提下推进边际改革</a:t>
            </a:r>
          </a:p>
          <a:p>
            <a:pPr marL="0" indent="0" eaLnBrk="1" fontAlgn="auto" hangingPunct="1">
              <a:lnSpc>
                <a:spcPct val="14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C</a:t>
            </a:r>
            <a:r>
              <a:rPr lang="zh-CN" altLang="en-US" dirty="0">
                <a:solidFill>
                  <a:schemeClr val="tx1">
                    <a:lumMod val="75000"/>
                    <a:lumOff val="25000"/>
                  </a:schemeClr>
                </a:solidFill>
                <a:sym typeface="+mn-ea"/>
              </a:rPr>
              <a:t>、先试点，再推广</a:t>
            </a:r>
          </a:p>
          <a:p>
            <a:pPr marL="0" indent="0" eaLnBrk="1" fontAlgn="auto" hangingPunct="1">
              <a:lnSpc>
                <a:spcPct val="14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a:t>
            </a:r>
            <a:r>
              <a:rPr lang="zh-CN" altLang="en-US" b="1" dirty="0">
                <a:solidFill>
                  <a:schemeClr val="tx1">
                    <a:lumMod val="75000"/>
                    <a:lumOff val="25000"/>
                  </a:schemeClr>
                </a:solidFill>
                <a:sym typeface="+mn-ea"/>
              </a:rPr>
              <a:t>强制与诱致相结合；行政协调与市场协调相结合；均衡与非均衡相结合；体制内与体制外相结合；改革、发展与稳定相协调；经济的市场化与政治的多元化相分离。</a:t>
            </a:r>
            <a:r>
              <a:rPr lang="zh-CN" altLang="en-US" dirty="0">
                <a:solidFill>
                  <a:schemeClr val="tx1">
                    <a:lumMod val="75000"/>
                    <a:lumOff val="25000"/>
                  </a:schemeClr>
                </a:solidFill>
                <a:sym typeface="+mn-ea"/>
              </a:rPr>
              <a:t>）</a:t>
            </a:r>
          </a:p>
        </p:txBody>
      </p:sp>
    </p:spTree>
    <p:custDataLst>
      <p:tags r:id="rId1"/>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苏东改革与中国改革之比较</a:t>
            </a:r>
          </a:p>
        </p:txBody>
      </p:sp>
      <p:graphicFrame>
        <p:nvGraphicFramePr>
          <p:cNvPr id="4" name="内容占位符 3"/>
          <p:cNvGraphicFramePr>
            <a:graphicFrameLocks noGrp="1"/>
          </p:cNvGraphicFramePr>
          <p:nvPr>
            <p:ph idx="1"/>
          </p:nvPr>
        </p:nvGraphicFramePr>
        <p:xfrm>
          <a:off x="1608138" y="1998663"/>
          <a:ext cx="9745662" cy="4085847"/>
        </p:xfrm>
        <a:graphic>
          <a:graphicData uri="http://schemas.openxmlformats.org/drawingml/2006/table">
            <a:tbl>
              <a:tblPr firstRow="1" bandRow="1">
                <a:tableStyleId>{5C22544A-7EE6-4342-B048-85BDC9FD1C3A}</a:tableStyleId>
              </a:tblPr>
              <a:tblGrid>
                <a:gridCol w="2078491">
                  <a:extLst>
                    <a:ext uri="{9D8B030D-6E8A-4147-A177-3AD203B41FA5}">
                      <a16:colId xmlns:a16="http://schemas.microsoft.com/office/drawing/2014/main" val="20000"/>
                    </a:ext>
                  </a:extLst>
                </a:gridCol>
                <a:gridCol w="3875314">
                  <a:extLst>
                    <a:ext uri="{9D8B030D-6E8A-4147-A177-3AD203B41FA5}">
                      <a16:colId xmlns:a16="http://schemas.microsoft.com/office/drawing/2014/main" val="20001"/>
                    </a:ext>
                  </a:extLst>
                </a:gridCol>
                <a:gridCol w="3791857">
                  <a:extLst>
                    <a:ext uri="{9D8B030D-6E8A-4147-A177-3AD203B41FA5}">
                      <a16:colId xmlns:a16="http://schemas.microsoft.com/office/drawing/2014/main" val="20002"/>
                    </a:ext>
                  </a:extLst>
                </a:gridCol>
              </a:tblGrid>
              <a:tr h="370840">
                <a:tc>
                  <a:txBody>
                    <a:bodyPr/>
                    <a:lstStyle/>
                    <a:p>
                      <a:pPr>
                        <a:lnSpc>
                          <a:spcPct val="200000"/>
                        </a:lnSpc>
                      </a:pPr>
                      <a:endParaRPr lang="zh-CN" altLang="en-US" dirty="0"/>
                    </a:p>
                  </a:txBody>
                  <a:tcPr/>
                </a:tc>
                <a:tc>
                  <a:txBody>
                    <a:bodyPr/>
                    <a:lstStyle/>
                    <a:p>
                      <a:pPr algn="ctr">
                        <a:lnSpc>
                          <a:spcPct val="200000"/>
                        </a:lnSpc>
                      </a:pPr>
                      <a:r>
                        <a:rPr lang="zh-CN" altLang="en-US" sz="2400" dirty="0"/>
                        <a:t>苏东</a:t>
                      </a:r>
                    </a:p>
                  </a:txBody>
                  <a:tcPr/>
                </a:tc>
                <a:tc>
                  <a:txBody>
                    <a:bodyPr/>
                    <a:lstStyle/>
                    <a:p>
                      <a:pPr algn="ctr">
                        <a:lnSpc>
                          <a:spcPct val="200000"/>
                        </a:lnSpc>
                      </a:pPr>
                      <a:r>
                        <a:rPr lang="zh-CN" altLang="en-US" sz="2400" dirty="0"/>
                        <a:t>中国</a:t>
                      </a:r>
                    </a:p>
                  </a:txBody>
                  <a:tcPr/>
                </a:tc>
                <a:extLst>
                  <a:ext uri="{0D108BD9-81ED-4DB2-BD59-A6C34878D82A}">
                    <a16:rowId xmlns:a16="http://schemas.microsoft.com/office/drawing/2014/main" val="10000"/>
                  </a:ext>
                </a:extLst>
              </a:tr>
              <a:tr h="370840">
                <a:tc>
                  <a:txBody>
                    <a:bodyPr/>
                    <a:lstStyle/>
                    <a:p>
                      <a:pPr>
                        <a:lnSpc>
                          <a:spcPct val="200000"/>
                        </a:lnSpc>
                      </a:pPr>
                      <a:r>
                        <a:rPr lang="zh-CN" altLang="en-US" sz="2400" dirty="0">
                          <a:solidFill>
                            <a:srgbClr val="C00000"/>
                          </a:solidFill>
                        </a:rPr>
                        <a:t>体制改革顺序</a:t>
                      </a:r>
                    </a:p>
                  </a:txBody>
                  <a:tcPr/>
                </a:tc>
                <a:tc>
                  <a:txBody>
                    <a:bodyPr/>
                    <a:lstStyle/>
                    <a:p>
                      <a:pPr>
                        <a:lnSpc>
                          <a:spcPct val="200000"/>
                        </a:lnSpc>
                      </a:pPr>
                      <a:r>
                        <a:rPr lang="zh-CN" altLang="en-US" dirty="0"/>
                        <a:t>先政治体制再经济体制</a:t>
                      </a:r>
                    </a:p>
                  </a:txBody>
                  <a:tcPr/>
                </a:tc>
                <a:tc>
                  <a:txBody>
                    <a:bodyPr/>
                    <a:lstStyle/>
                    <a:p>
                      <a:pPr>
                        <a:lnSpc>
                          <a:spcPct val="200000"/>
                        </a:lnSpc>
                      </a:pPr>
                      <a:r>
                        <a:rPr lang="zh-CN" altLang="en-US" dirty="0"/>
                        <a:t>先经济体制再政治体制</a:t>
                      </a:r>
                    </a:p>
                  </a:txBody>
                  <a:tcPr/>
                </a:tc>
                <a:extLst>
                  <a:ext uri="{0D108BD9-81ED-4DB2-BD59-A6C34878D82A}">
                    <a16:rowId xmlns:a16="http://schemas.microsoft.com/office/drawing/2014/main" val="10001"/>
                  </a:ext>
                </a:extLst>
              </a:tr>
              <a:tr h="370840">
                <a:tc>
                  <a:txBody>
                    <a:bodyPr/>
                    <a:lstStyle/>
                    <a:p>
                      <a:pPr>
                        <a:lnSpc>
                          <a:spcPct val="200000"/>
                        </a:lnSpc>
                      </a:pPr>
                      <a:r>
                        <a:rPr lang="zh-CN" altLang="en-US" sz="2400" dirty="0">
                          <a:solidFill>
                            <a:srgbClr val="C00000"/>
                          </a:solidFill>
                        </a:rPr>
                        <a:t>国企改革方案</a:t>
                      </a:r>
                    </a:p>
                  </a:txBody>
                  <a:tcPr/>
                </a:tc>
                <a:tc>
                  <a:txBody>
                    <a:bodyPr/>
                    <a:lstStyle/>
                    <a:p>
                      <a:pPr>
                        <a:lnSpc>
                          <a:spcPct val="200000"/>
                        </a:lnSpc>
                      </a:pPr>
                      <a:r>
                        <a:rPr lang="zh-CN" altLang="en-US" dirty="0"/>
                        <a:t>全盘私有化</a:t>
                      </a:r>
                    </a:p>
                  </a:txBody>
                  <a:tcPr/>
                </a:tc>
                <a:tc>
                  <a:txBody>
                    <a:bodyPr/>
                    <a:lstStyle/>
                    <a:p>
                      <a:pPr>
                        <a:lnSpc>
                          <a:spcPct val="200000"/>
                        </a:lnSpc>
                      </a:pPr>
                      <a:r>
                        <a:rPr lang="zh-CN" altLang="en-US" dirty="0"/>
                        <a:t>先增量改革、再带动存量改革</a:t>
                      </a:r>
                    </a:p>
                  </a:txBody>
                  <a:tcPr/>
                </a:tc>
                <a:extLst>
                  <a:ext uri="{0D108BD9-81ED-4DB2-BD59-A6C34878D82A}">
                    <a16:rowId xmlns:a16="http://schemas.microsoft.com/office/drawing/2014/main" val="10002"/>
                  </a:ext>
                </a:extLst>
              </a:tr>
              <a:tr h="370840">
                <a:tc>
                  <a:txBody>
                    <a:bodyPr/>
                    <a:lstStyle/>
                    <a:p>
                      <a:pPr>
                        <a:lnSpc>
                          <a:spcPct val="200000"/>
                        </a:lnSpc>
                      </a:pPr>
                      <a:r>
                        <a:rPr lang="zh-CN" altLang="en-US" sz="2400" dirty="0">
                          <a:solidFill>
                            <a:srgbClr val="C00000"/>
                          </a:solidFill>
                        </a:rPr>
                        <a:t>改革的性质</a:t>
                      </a:r>
                    </a:p>
                  </a:txBody>
                  <a:tcPr/>
                </a:tc>
                <a:tc>
                  <a:txBody>
                    <a:bodyPr/>
                    <a:lstStyle/>
                    <a:p>
                      <a:pPr>
                        <a:lnSpc>
                          <a:spcPct val="200000"/>
                        </a:lnSpc>
                      </a:pPr>
                      <a:r>
                        <a:rPr lang="zh-CN" altLang="en-US" dirty="0"/>
                        <a:t>新自由主义、资本主义、激进式</a:t>
                      </a:r>
                    </a:p>
                  </a:txBody>
                  <a:tcPr/>
                </a:tc>
                <a:tc>
                  <a:txBody>
                    <a:bodyPr/>
                    <a:lstStyle/>
                    <a:p>
                      <a:pPr>
                        <a:lnSpc>
                          <a:spcPct val="200000"/>
                        </a:lnSpc>
                      </a:pPr>
                      <a:r>
                        <a:rPr lang="zh-CN" altLang="en-US" dirty="0"/>
                        <a:t>国家干预主义、社会主义、渐进式</a:t>
                      </a:r>
                    </a:p>
                  </a:txBody>
                  <a:tcPr/>
                </a:tc>
                <a:extLst>
                  <a:ext uri="{0D108BD9-81ED-4DB2-BD59-A6C34878D82A}">
                    <a16:rowId xmlns:a16="http://schemas.microsoft.com/office/drawing/2014/main" val="10003"/>
                  </a:ext>
                </a:extLst>
              </a:tr>
              <a:tr h="370840">
                <a:tc>
                  <a:txBody>
                    <a:bodyPr/>
                    <a:lstStyle/>
                    <a:p>
                      <a:pPr marL="0" algn="l" defTabSz="914400" rtl="0" eaLnBrk="1" latinLnBrk="0" hangingPunct="1">
                        <a:lnSpc>
                          <a:spcPct val="200000"/>
                        </a:lnSpc>
                      </a:pPr>
                      <a:r>
                        <a:rPr lang="zh-CN" altLang="en-US" sz="2400" kern="1200" dirty="0">
                          <a:solidFill>
                            <a:srgbClr val="C00000"/>
                          </a:solidFill>
                          <a:latin typeface="+mn-lt"/>
                          <a:ea typeface="+mn-ea"/>
                          <a:cs typeface="+mn-cs"/>
                        </a:rPr>
                        <a:t>改革的认可度</a:t>
                      </a:r>
                    </a:p>
                  </a:txBody>
                  <a:tcPr/>
                </a:tc>
                <a:tc>
                  <a:txBody>
                    <a:bodyPr/>
                    <a:lstStyle/>
                    <a:p>
                      <a:pPr>
                        <a:lnSpc>
                          <a:spcPct val="200000"/>
                        </a:lnSpc>
                      </a:pPr>
                      <a:r>
                        <a:rPr lang="zh-CN" altLang="en-US" dirty="0"/>
                        <a:t>政党无权威、民众不支持</a:t>
                      </a:r>
                    </a:p>
                  </a:txBody>
                  <a:tcPr/>
                </a:tc>
                <a:tc>
                  <a:txBody>
                    <a:bodyPr/>
                    <a:lstStyle/>
                    <a:p>
                      <a:pPr>
                        <a:lnSpc>
                          <a:spcPct val="200000"/>
                        </a:lnSpc>
                      </a:pPr>
                      <a:r>
                        <a:rPr lang="zh-CN" altLang="en-US" dirty="0"/>
                        <a:t>政党有权威、民众特支持</a:t>
                      </a:r>
                    </a:p>
                  </a:txBody>
                  <a:tcPr/>
                </a:tc>
                <a:extLst>
                  <a:ext uri="{0D108BD9-81ED-4DB2-BD59-A6C34878D82A}">
                    <a16:rowId xmlns:a16="http://schemas.microsoft.com/office/drawing/2014/main" val="10004"/>
                  </a:ext>
                </a:extLst>
              </a:tr>
              <a:tr h="370840">
                <a:tc>
                  <a:txBody>
                    <a:bodyPr/>
                    <a:lstStyle/>
                    <a:p>
                      <a:pPr>
                        <a:lnSpc>
                          <a:spcPct val="200000"/>
                        </a:lnSpc>
                      </a:pPr>
                      <a:endParaRPr lang="zh-CN" altLang="en-US"/>
                    </a:p>
                  </a:txBody>
                  <a:tcPr/>
                </a:tc>
                <a:tc>
                  <a:txBody>
                    <a:bodyPr/>
                    <a:lstStyle/>
                    <a:p>
                      <a:pPr>
                        <a:lnSpc>
                          <a:spcPct val="200000"/>
                        </a:lnSpc>
                      </a:pPr>
                      <a:endParaRPr lang="zh-CN" altLang="en-US" dirty="0"/>
                    </a:p>
                  </a:txBody>
                  <a:tcPr/>
                </a:tc>
                <a:tc>
                  <a:txBody>
                    <a:bodyPr/>
                    <a:lstStyle/>
                    <a:p>
                      <a:pPr>
                        <a:lnSpc>
                          <a:spcPct val="200000"/>
                        </a:lnSpc>
                      </a:pPr>
                      <a:endParaRPr lang="zh-CN" altLang="en-US" dirty="0"/>
                    </a:p>
                  </a:txBody>
                  <a:tcPr/>
                </a:tc>
                <a:extLst>
                  <a:ext uri="{0D108BD9-81ED-4DB2-BD59-A6C34878D82A}">
                    <a16:rowId xmlns:a16="http://schemas.microsoft.com/office/drawing/2014/main" val="10005"/>
                  </a:ext>
                </a:extLst>
              </a:tr>
            </a:tbl>
          </a:graphicData>
        </a:graphic>
      </p:graphicFrame>
    </p:spTree>
    <p:custDataLst>
      <p:tags r:id="rId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标题 1"/>
          <p:cNvSpPr>
            <a:spLocks noGrp="1" noChangeArrowheads="1"/>
          </p:cNvSpPr>
          <p:nvPr>
            <p:ph type="title"/>
          </p:nvPr>
        </p:nvSpPr>
        <p:spPr/>
        <p:txBody>
          <a:bodyPr/>
          <a:lstStyle/>
          <a:p>
            <a:pPr eaLnBrk="1" hangingPunct="1"/>
            <a:r>
              <a:rPr lang="zh-CN" altLang="en-US">
                <a:solidFill>
                  <a:srgbClr val="FF0000"/>
                </a:solidFill>
              </a:rPr>
              <a:t>改革开放四十年</a:t>
            </a:r>
          </a:p>
        </p:txBody>
      </p:sp>
      <p:pic>
        <p:nvPicPr>
          <p:cNvPr id="67586" name="内容占位符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338263"/>
            <a:ext cx="12192000" cy="4838700"/>
          </a:xfrm>
        </p:spPr>
      </p:pic>
      <p:sp>
        <p:nvSpPr>
          <p:cNvPr id="67587" name="矩形: 圆角 5"/>
          <p:cNvSpPr>
            <a:spLocks noChangeArrowheads="1"/>
          </p:cNvSpPr>
          <p:nvPr/>
        </p:nvSpPr>
        <p:spPr bwMode="auto">
          <a:xfrm>
            <a:off x="5554663" y="6237288"/>
            <a:ext cx="5194300" cy="620712"/>
          </a:xfrm>
          <a:prstGeom prst="roundRect">
            <a:avLst>
              <a:gd name="adj" fmla="val 16667"/>
            </a:avLst>
          </a:prstGeom>
          <a:noFill/>
          <a:ln w="63500">
            <a:solidFill>
              <a:schemeClr val="accent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130000"/>
              </a:lnSpc>
              <a:spcBef>
                <a:spcPts val="1000"/>
              </a:spcBef>
              <a:buFont typeface="Arial" panose="020B0604020202090204" pitchFamily="34" charset="0"/>
              <a:buChar char="•"/>
              <a:defRPr sz="2400">
                <a:solidFill>
                  <a:srgbClr val="404040"/>
                </a:solidFill>
                <a:latin typeface="Arial" panose="020B0604020202090204" pitchFamily="34" charset="0"/>
                <a:ea typeface="黑体" panose="02010609060101010101" pitchFamily="49" charset="-122"/>
              </a:defRPr>
            </a:lvl1pPr>
            <a:lvl2pPr marL="742950" indent="-285750">
              <a:lnSpc>
                <a:spcPct val="130000"/>
              </a:lnSpc>
              <a:spcBef>
                <a:spcPts val="500"/>
              </a:spcBef>
              <a:buFont typeface="Arial" panose="020B0604020202090204" pitchFamily="34" charset="0"/>
              <a:buChar char="•"/>
              <a:defRPr sz="2000">
                <a:solidFill>
                  <a:srgbClr val="404040"/>
                </a:solidFill>
                <a:latin typeface="Arial" panose="020B0604020202090204" pitchFamily="34" charset="0"/>
                <a:ea typeface="黑体" panose="02010609060101010101" pitchFamily="49" charset="-122"/>
              </a:defRPr>
            </a:lvl2pPr>
            <a:lvl3pPr marL="11430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3pPr>
            <a:lvl4pPr marL="16002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4pPr>
            <a:lvl5pPr marL="2057400" indent="-228600">
              <a:lnSpc>
                <a:spcPct val="130000"/>
              </a:lnSpc>
              <a:spcBef>
                <a:spcPts val="500"/>
              </a:spcBef>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5pPr>
            <a:lvl6pPr marL="25146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6pPr>
            <a:lvl7pPr marL="29718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7pPr>
            <a:lvl8pPr marL="34290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8pPr>
            <a:lvl9pPr marL="3886200" indent="-228600" eaLnBrk="0" fontAlgn="base" hangingPunct="0">
              <a:lnSpc>
                <a:spcPct val="130000"/>
              </a:lnSpc>
              <a:spcBef>
                <a:spcPts val="500"/>
              </a:spcBef>
              <a:spcAft>
                <a:spcPct val="0"/>
              </a:spcAft>
              <a:buFont typeface="Arial" panose="020B0604020202090204" pitchFamily="34" charset="0"/>
              <a:buChar char="•"/>
              <a:defRPr>
                <a:solidFill>
                  <a:srgbClr val="404040"/>
                </a:solidFill>
                <a:latin typeface="Arial" panose="020B0604020202090204" pitchFamily="34" charset="0"/>
                <a:ea typeface="黑体" panose="02010609060101010101" pitchFamily="49" charset="-122"/>
              </a:defRPr>
            </a:lvl9pPr>
          </a:lstStyle>
          <a:p>
            <a:pPr algn="ctr" eaLnBrk="1" hangingPunct="1">
              <a:lnSpc>
                <a:spcPct val="100000"/>
              </a:lnSpc>
              <a:spcBef>
                <a:spcPct val="0"/>
              </a:spcBef>
              <a:buFontTx/>
              <a:buNone/>
            </a:pPr>
            <a:r>
              <a:rPr lang="en-US" altLang="zh-CN" b="1">
                <a:solidFill>
                  <a:schemeClr val="tx1"/>
                </a:solidFill>
                <a:latin typeface="Arail"/>
                <a:ea typeface="Arail"/>
                <a:cs typeface="Arail"/>
              </a:rPr>
              <a:t>2018</a:t>
            </a:r>
            <a:r>
              <a:rPr lang="zh-CN" altLang="en-US" b="1">
                <a:solidFill>
                  <a:schemeClr val="tx1"/>
                </a:solidFill>
                <a:latin typeface="Arail"/>
                <a:ea typeface="Arail"/>
                <a:cs typeface="Arail"/>
              </a:rPr>
              <a:t>年</a:t>
            </a:r>
            <a:r>
              <a:rPr lang="en-US" altLang="zh-CN" b="1">
                <a:solidFill>
                  <a:schemeClr val="tx1"/>
                </a:solidFill>
                <a:latin typeface="Arail"/>
                <a:ea typeface="Arail"/>
                <a:cs typeface="Arail"/>
              </a:rPr>
              <a:t>12</a:t>
            </a:r>
            <a:r>
              <a:rPr lang="zh-CN" altLang="en-US" b="1">
                <a:solidFill>
                  <a:schemeClr val="tx1"/>
                </a:solidFill>
                <a:latin typeface="Arail"/>
                <a:ea typeface="Arail"/>
                <a:cs typeface="Arail"/>
              </a:rPr>
              <a:t>月中国国家博物馆</a:t>
            </a:r>
          </a:p>
        </p:txBody>
      </p:sp>
    </p:spTree>
    <p:custDataLst>
      <p:tags r:id="rId1"/>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标题 1"/>
          <p:cNvSpPr>
            <a:spLocks noGrp="1" noChangeArrowheads="1"/>
          </p:cNvSpPr>
          <p:nvPr>
            <p:ph type="title"/>
          </p:nvPr>
        </p:nvSpPr>
        <p:spPr/>
        <p:txBody>
          <a:bodyPr/>
          <a:lstStyle/>
          <a:p>
            <a:pPr eaLnBrk="1" hangingPunct="1"/>
            <a:r>
              <a:rPr lang="zh-CN" altLang="en-US">
                <a:solidFill>
                  <a:srgbClr val="FF0000"/>
                </a:solidFill>
              </a:rPr>
              <a:t>改革开放四十年</a:t>
            </a:r>
            <a:endParaRPr lang="zh-CN" altLang="en-US"/>
          </a:p>
        </p:txBody>
      </p:sp>
      <p:sp>
        <p:nvSpPr>
          <p:cNvPr id="3" name="内容占位符 2"/>
          <p:cNvSpPr>
            <a:spLocks noGrp="1"/>
          </p:cNvSpPr>
          <p:nvPr>
            <p:ph idx="1"/>
          </p:nvPr>
        </p:nvSpPr>
        <p:spPr>
          <a:xfrm>
            <a:off x="1608138" y="1998663"/>
            <a:ext cx="9745662" cy="4178300"/>
          </a:xfrm>
        </p:spPr>
        <p:txBody>
          <a:bodyPr rtlCol="0">
            <a:normAutofit/>
          </a:bodyPr>
          <a:lstStyle/>
          <a:p>
            <a:pPr eaLnBrk="1" fontAlgn="auto" hangingPunct="1">
              <a:spcAft>
                <a:spcPts val="0"/>
              </a:spcAft>
              <a:defRPr/>
            </a:pPr>
            <a:r>
              <a:rPr lang="en-US" altLang="zh-CN" b="1" dirty="0">
                <a:solidFill>
                  <a:schemeClr val="tx1">
                    <a:lumMod val="75000"/>
                    <a:lumOff val="25000"/>
                  </a:schemeClr>
                </a:solidFill>
              </a:rPr>
              <a:t>1978</a:t>
            </a:r>
            <a:r>
              <a:rPr lang="zh-CN" altLang="en-US" b="1" dirty="0">
                <a:solidFill>
                  <a:schemeClr val="tx1">
                    <a:lumMod val="75000"/>
                    <a:lumOff val="25000"/>
                  </a:schemeClr>
                </a:solidFill>
              </a:rPr>
              <a:t>年，国内生产总值（</a:t>
            </a:r>
            <a:r>
              <a:rPr lang="en-US" altLang="zh-CN" b="1" dirty="0">
                <a:solidFill>
                  <a:schemeClr val="tx1">
                    <a:lumMod val="75000"/>
                    <a:lumOff val="25000"/>
                  </a:schemeClr>
                </a:solidFill>
              </a:rPr>
              <a:t>GDP</a:t>
            </a:r>
            <a:r>
              <a:rPr lang="zh-CN" altLang="en-US" b="1" dirty="0">
                <a:solidFill>
                  <a:schemeClr val="tx1">
                    <a:lumMod val="75000"/>
                    <a:lumOff val="25000"/>
                  </a:schemeClr>
                </a:solidFill>
              </a:rPr>
              <a:t>）</a:t>
            </a:r>
            <a:r>
              <a:rPr lang="en-US" altLang="zh-CN" b="1" dirty="0">
                <a:solidFill>
                  <a:schemeClr val="tx1">
                    <a:lumMod val="75000"/>
                    <a:lumOff val="25000"/>
                  </a:schemeClr>
                </a:solidFill>
              </a:rPr>
              <a:t>3679</a:t>
            </a:r>
            <a:r>
              <a:rPr lang="zh-CN" altLang="en-US" b="1" dirty="0">
                <a:solidFill>
                  <a:schemeClr val="tx1">
                    <a:lumMod val="75000"/>
                    <a:lumOff val="25000"/>
                  </a:schemeClr>
                </a:solidFill>
              </a:rPr>
              <a:t>亿元；</a:t>
            </a:r>
            <a:endParaRPr lang="en-US" altLang="zh-CN" b="1"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en-US" altLang="zh-CN" b="1" dirty="0">
                <a:solidFill>
                  <a:schemeClr val="tx1">
                    <a:lumMod val="75000"/>
                    <a:lumOff val="25000"/>
                  </a:schemeClr>
                </a:solidFill>
              </a:rPr>
              <a:t>   2017</a:t>
            </a:r>
            <a:r>
              <a:rPr lang="zh-CN" altLang="en-US" b="1" dirty="0">
                <a:solidFill>
                  <a:schemeClr val="tx1">
                    <a:lumMod val="75000"/>
                    <a:lumOff val="25000"/>
                  </a:schemeClr>
                </a:solidFill>
              </a:rPr>
              <a:t>年，国内生产总值（</a:t>
            </a:r>
            <a:r>
              <a:rPr lang="en-US" altLang="zh-CN" b="1" dirty="0">
                <a:solidFill>
                  <a:schemeClr val="tx1">
                    <a:lumMod val="75000"/>
                    <a:lumOff val="25000"/>
                  </a:schemeClr>
                </a:solidFill>
              </a:rPr>
              <a:t>GDP</a:t>
            </a:r>
            <a:r>
              <a:rPr lang="zh-CN" altLang="en-US" b="1" dirty="0">
                <a:solidFill>
                  <a:schemeClr val="tx1">
                    <a:lumMod val="75000"/>
                    <a:lumOff val="25000"/>
                  </a:schemeClr>
                </a:solidFill>
              </a:rPr>
              <a:t>）</a:t>
            </a:r>
            <a:r>
              <a:rPr lang="en-US" altLang="zh-CN" b="1" dirty="0">
                <a:solidFill>
                  <a:schemeClr val="tx1">
                    <a:lumMod val="75000"/>
                    <a:lumOff val="25000"/>
                  </a:schemeClr>
                </a:solidFill>
              </a:rPr>
              <a:t>80</a:t>
            </a:r>
            <a:r>
              <a:rPr lang="zh-CN" altLang="en-US" b="1" dirty="0">
                <a:solidFill>
                  <a:schemeClr val="tx1">
                    <a:lumMod val="75000"/>
                    <a:lumOff val="25000"/>
                  </a:schemeClr>
                </a:solidFill>
              </a:rPr>
              <a:t>万亿元；</a:t>
            </a:r>
            <a:endParaRPr lang="en-US" altLang="zh-CN" b="1"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r>
              <a:rPr lang="zh-CN" altLang="en-US" b="1" dirty="0">
                <a:solidFill>
                  <a:schemeClr val="tx1">
                    <a:lumMod val="75000"/>
                    <a:lumOff val="25000"/>
                  </a:schemeClr>
                </a:solidFill>
              </a:rPr>
              <a:t>   </a:t>
            </a:r>
            <a:r>
              <a:rPr lang="en-US" altLang="zh-CN" b="1" dirty="0">
                <a:solidFill>
                  <a:schemeClr val="tx1">
                    <a:lumMod val="75000"/>
                    <a:lumOff val="25000"/>
                  </a:schemeClr>
                </a:solidFill>
              </a:rPr>
              <a:t>2018</a:t>
            </a:r>
            <a:r>
              <a:rPr lang="zh-CN" altLang="en-US" b="1" dirty="0">
                <a:solidFill>
                  <a:schemeClr val="tx1">
                    <a:lumMod val="75000"/>
                    <a:lumOff val="25000"/>
                  </a:schemeClr>
                </a:solidFill>
              </a:rPr>
              <a:t>年，国内生产总值（</a:t>
            </a:r>
            <a:r>
              <a:rPr lang="en-US" altLang="zh-CN" b="1" dirty="0">
                <a:solidFill>
                  <a:schemeClr val="tx1">
                    <a:lumMod val="75000"/>
                    <a:lumOff val="25000"/>
                  </a:schemeClr>
                </a:solidFill>
              </a:rPr>
              <a:t>GDP</a:t>
            </a:r>
            <a:r>
              <a:rPr lang="zh-CN" altLang="en-US" b="1" dirty="0">
                <a:solidFill>
                  <a:schemeClr val="tx1">
                    <a:lumMod val="75000"/>
                    <a:lumOff val="25000"/>
                  </a:schemeClr>
                </a:solidFill>
              </a:rPr>
              <a:t>）</a:t>
            </a:r>
            <a:r>
              <a:rPr lang="en-US" altLang="zh-CN" b="1" dirty="0">
                <a:solidFill>
                  <a:schemeClr val="tx1">
                    <a:lumMod val="75000"/>
                    <a:lumOff val="25000"/>
                  </a:schemeClr>
                </a:solidFill>
              </a:rPr>
              <a:t>90</a:t>
            </a:r>
            <a:r>
              <a:rPr lang="zh-CN" altLang="en-US" b="1" dirty="0">
                <a:solidFill>
                  <a:schemeClr val="tx1">
                    <a:lumMod val="75000"/>
                    <a:lumOff val="25000"/>
                  </a:schemeClr>
                </a:solidFill>
              </a:rPr>
              <a:t>万亿元；</a:t>
            </a:r>
            <a:endParaRPr lang="en-US" altLang="zh-CN" b="1" dirty="0">
              <a:solidFill>
                <a:schemeClr val="tx1">
                  <a:lumMod val="75000"/>
                  <a:lumOff val="25000"/>
                </a:schemeClr>
              </a:solidFill>
            </a:endParaRPr>
          </a:p>
          <a:p>
            <a:pPr eaLnBrk="1" fontAlgn="auto" hangingPunct="1">
              <a:spcAft>
                <a:spcPts val="0"/>
              </a:spcAft>
              <a:defRPr/>
            </a:pPr>
            <a:r>
              <a:rPr lang="en-US" altLang="zh-CN" b="1" dirty="0">
                <a:solidFill>
                  <a:schemeClr val="tx1">
                    <a:lumMod val="75000"/>
                    <a:lumOff val="25000"/>
                  </a:schemeClr>
                </a:solidFill>
              </a:rPr>
              <a:t>40</a:t>
            </a:r>
            <a:r>
              <a:rPr lang="zh-CN" altLang="en-US" b="1" dirty="0">
                <a:solidFill>
                  <a:schemeClr val="tx1">
                    <a:lumMod val="75000"/>
                    <a:lumOff val="25000"/>
                  </a:schemeClr>
                </a:solidFill>
              </a:rPr>
              <a:t>年来，居民人均可支配收入实际增长</a:t>
            </a:r>
            <a:r>
              <a:rPr lang="en-US" altLang="zh-CN" b="1" dirty="0">
                <a:solidFill>
                  <a:schemeClr val="tx1">
                    <a:lumMod val="75000"/>
                    <a:lumOff val="25000"/>
                  </a:schemeClr>
                </a:solidFill>
              </a:rPr>
              <a:t>22.8</a:t>
            </a:r>
            <a:r>
              <a:rPr lang="zh-CN" altLang="en-US" b="1" dirty="0">
                <a:solidFill>
                  <a:schemeClr val="tx1">
                    <a:lumMod val="75000"/>
                    <a:lumOff val="25000"/>
                  </a:schemeClr>
                </a:solidFill>
              </a:rPr>
              <a:t>倍，货物进出口贸易额增长</a:t>
            </a:r>
            <a:r>
              <a:rPr lang="en-US" altLang="zh-CN" b="1" dirty="0">
                <a:solidFill>
                  <a:schemeClr val="tx1">
                    <a:lumMod val="75000"/>
                    <a:lumOff val="25000"/>
                  </a:schemeClr>
                </a:solidFill>
              </a:rPr>
              <a:t>197.9</a:t>
            </a:r>
            <a:r>
              <a:rPr lang="zh-CN" altLang="en-US" b="1" dirty="0">
                <a:solidFill>
                  <a:schemeClr val="tx1">
                    <a:lumMod val="75000"/>
                    <a:lumOff val="25000"/>
                  </a:schemeClr>
                </a:solidFill>
              </a:rPr>
              <a:t>倍</a:t>
            </a:r>
            <a:r>
              <a:rPr lang="en-US" altLang="zh-CN" b="1" dirty="0">
                <a:solidFill>
                  <a:schemeClr val="tx1">
                    <a:lumMod val="75000"/>
                    <a:lumOff val="25000"/>
                  </a:schemeClr>
                </a:solidFill>
              </a:rPr>
              <a:t>……</a:t>
            </a:r>
          </a:p>
          <a:p>
            <a:pPr marL="0" indent="0" eaLnBrk="1" fontAlgn="auto" hangingPunct="1">
              <a:spcAft>
                <a:spcPts val="0"/>
              </a:spcAft>
              <a:buFont typeface="Arial" panose="020B0604020202090204" pitchFamily="34" charset="0"/>
              <a:buNone/>
              <a:defRPr/>
            </a:pPr>
            <a:endParaRPr lang="zh-CN" altLang="en-US" b="1" dirty="0">
              <a:solidFill>
                <a:schemeClr val="tx1">
                  <a:lumMod val="75000"/>
                  <a:lumOff val="25000"/>
                </a:schemeClr>
              </a:solidFill>
            </a:endParaRPr>
          </a:p>
        </p:txBody>
      </p:sp>
    </p:spTree>
    <p:custDataLst>
      <p:tags r:id="rId1"/>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1842"/>
            <a:ext cx="12192001" cy="6094320"/>
          </a:xfrm>
          <a:prstGeom prst="rect">
            <a:avLst/>
          </a:prstGeom>
        </p:spPr>
      </p:pic>
    </p:spTree>
    <p:custDataLst>
      <p:tags r:id="rId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1842"/>
            <a:ext cx="12191999" cy="6094320"/>
          </a:xfrm>
          <a:prstGeom prst="rect">
            <a:avLst/>
          </a:prstGeom>
        </p:spPr>
      </p:pic>
    </p:spTree>
    <p:custDataLst>
      <p:tags r:id="rId1"/>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1842"/>
            <a:ext cx="12192001" cy="6094320"/>
          </a:xfrm>
          <a:prstGeom prst="rect">
            <a:avLst/>
          </a:prstGeom>
        </p:spPr>
      </p:pic>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标题 1"/>
          <p:cNvSpPr>
            <a:spLocks noGrp="1" noChangeArrowheads="1"/>
          </p:cNvSpPr>
          <p:nvPr>
            <p:ph type="title"/>
          </p:nvPr>
        </p:nvSpPr>
        <p:spPr/>
        <p:txBody>
          <a:bodyPr/>
          <a:lstStyle/>
          <a:p>
            <a:pPr eaLnBrk="1" hangingPunct="1"/>
            <a:r>
              <a:rPr lang="zh-CN" altLang="en-US">
                <a:solidFill>
                  <a:srgbClr val="FF0000"/>
                </a:solidFill>
              </a:rPr>
              <a:t>改革开放四十年</a:t>
            </a:r>
            <a:endParaRPr lang="zh-CN" altLang="en-US"/>
          </a:p>
        </p:txBody>
      </p:sp>
      <p:sp>
        <p:nvSpPr>
          <p:cNvPr id="69634" name="内容占位符 2"/>
          <p:cNvSpPr>
            <a:spLocks noGrp="1" noChangeArrowheads="1"/>
          </p:cNvSpPr>
          <p:nvPr>
            <p:ph idx="1"/>
          </p:nvPr>
        </p:nvSpPr>
        <p:spPr>
          <a:xfrm>
            <a:off x="1397000" y="1338263"/>
            <a:ext cx="9956800" cy="5389562"/>
          </a:xfrm>
        </p:spPr>
        <p:txBody>
          <a:bodyPr/>
          <a:lstStyle/>
          <a:p>
            <a:pPr marL="0" indent="0" eaLnBrk="1" hangingPunct="1">
              <a:lnSpc>
                <a:spcPct val="150000"/>
              </a:lnSpc>
              <a:buFont typeface="Arial" panose="020B0604020202090204" pitchFamily="34" charset="0"/>
              <a:buNone/>
            </a:pPr>
            <a:r>
              <a:rPr lang="zh-CN" altLang="en-US" b="1"/>
              <a:t>十八大</a:t>
            </a:r>
            <a:r>
              <a:rPr lang="en-US" altLang="zh-CN" b="1"/>
              <a:t>——</a:t>
            </a:r>
            <a:r>
              <a:rPr lang="zh-CN" altLang="en-US" b="1"/>
              <a:t>十九大期间，党中央召开</a:t>
            </a:r>
            <a:r>
              <a:rPr lang="en-US" altLang="zh-CN" b="1"/>
              <a:t>38</a:t>
            </a:r>
            <a:r>
              <a:rPr lang="zh-CN" altLang="en-US" b="1"/>
              <a:t>次中央全面深化改革领导小组会议，审议通过</a:t>
            </a:r>
            <a:r>
              <a:rPr lang="en-US" altLang="zh-CN" b="1"/>
              <a:t>365</a:t>
            </a:r>
            <a:r>
              <a:rPr lang="zh-CN" altLang="en-US" b="1"/>
              <a:t>年重要改革文件，确定</a:t>
            </a:r>
            <a:r>
              <a:rPr lang="en-US" altLang="zh-CN" b="1"/>
              <a:t>357</a:t>
            </a:r>
            <a:r>
              <a:rPr lang="zh-CN" altLang="en-US" b="1"/>
              <a:t>个重点改革任务；共推出</a:t>
            </a:r>
            <a:r>
              <a:rPr lang="en-US" altLang="zh-CN" b="1"/>
              <a:t>1600</a:t>
            </a:r>
            <a:r>
              <a:rPr lang="zh-CN" altLang="en-US" b="1"/>
              <a:t>多项改革方案！</a:t>
            </a:r>
            <a:r>
              <a:rPr lang="en-US" altLang="zh-CN" b="1"/>
              <a:t>——</a:t>
            </a:r>
            <a:r>
              <a:rPr lang="zh-CN" altLang="en-US" b="1">
                <a:solidFill>
                  <a:srgbClr val="C00000"/>
                </a:solidFill>
              </a:rPr>
              <a:t>全面改革</a:t>
            </a:r>
            <a:r>
              <a:rPr lang="en-US" altLang="zh-CN" b="1">
                <a:solidFill>
                  <a:srgbClr val="C00000"/>
                </a:solidFill>
              </a:rPr>
              <a:t>——</a:t>
            </a:r>
          </a:p>
          <a:p>
            <a:pPr marL="0" indent="0" eaLnBrk="1" hangingPunct="1">
              <a:lnSpc>
                <a:spcPct val="150000"/>
              </a:lnSpc>
              <a:buFont typeface="Arial" panose="020B0604020202090204" pitchFamily="34" charset="0"/>
              <a:buNone/>
            </a:pPr>
            <a:r>
              <a:rPr lang="en-US" altLang="zh-CN" b="1"/>
              <a:t> </a:t>
            </a:r>
            <a:r>
              <a:rPr lang="zh-CN" altLang="en-US" b="1"/>
              <a:t>经济上：使市场在资源配置中起决定性作用和更好发挥政府作用；</a:t>
            </a:r>
            <a:endParaRPr lang="en-US" altLang="zh-CN" b="1"/>
          </a:p>
          <a:p>
            <a:pPr marL="0" indent="0" eaLnBrk="1" hangingPunct="1">
              <a:lnSpc>
                <a:spcPct val="150000"/>
              </a:lnSpc>
              <a:buFont typeface="Arial" panose="020B0604020202090204" pitchFamily="34" charset="0"/>
              <a:buNone/>
            </a:pPr>
            <a:r>
              <a:rPr lang="zh-CN" altLang="en-US" b="1"/>
              <a:t> 政治上：制度建设，国家治理体系和治理能力现代化；</a:t>
            </a:r>
            <a:endParaRPr lang="en-US" altLang="zh-CN" b="1"/>
          </a:p>
          <a:p>
            <a:pPr marL="0" indent="0" eaLnBrk="1" hangingPunct="1">
              <a:lnSpc>
                <a:spcPct val="150000"/>
              </a:lnSpc>
              <a:buFont typeface="Arial" panose="020B0604020202090204" pitchFamily="34" charset="0"/>
              <a:buNone/>
            </a:pPr>
            <a:r>
              <a:rPr lang="en-US" altLang="zh-CN" b="1"/>
              <a:t> </a:t>
            </a:r>
            <a:r>
              <a:rPr lang="zh-CN" altLang="en-US" b="1"/>
              <a:t>文化上：文化自信，社会主义核心价值观；</a:t>
            </a:r>
            <a:endParaRPr lang="en-US" altLang="zh-CN" b="1"/>
          </a:p>
          <a:p>
            <a:pPr marL="0" indent="0" eaLnBrk="1" hangingPunct="1">
              <a:lnSpc>
                <a:spcPct val="150000"/>
              </a:lnSpc>
              <a:buFont typeface="Arial" panose="020B0604020202090204" pitchFamily="34" charset="0"/>
              <a:buNone/>
            </a:pPr>
            <a:r>
              <a:rPr lang="en-US" altLang="zh-CN" b="1"/>
              <a:t> </a:t>
            </a:r>
            <a:r>
              <a:rPr lang="zh-CN" altLang="en-US" b="1"/>
              <a:t>社会上：以人民为中心的发展思想；</a:t>
            </a:r>
            <a:endParaRPr lang="en-US" altLang="zh-CN" b="1"/>
          </a:p>
          <a:p>
            <a:pPr marL="0" indent="0" eaLnBrk="1" hangingPunct="1">
              <a:lnSpc>
                <a:spcPct val="150000"/>
              </a:lnSpc>
              <a:buFont typeface="Arial" panose="020B0604020202090204" pitchFamily="34" charset="0"/>
              <a:buNone/>
            </a:pPr>
            <a:r>
              <a:rPr lang="en-US" altLang="zh-CN" b="1"/>
              <a:t> </a:t>
            </a:r>
            <a:r>
              <a:rPr lang="zh-CN" altLang="en-US" b="1"/>
              <a:t>生态上：绿水青山就是金山银山！</a:t>
            </a:r>
          </a:p>
        </p:txBody>
      </p:sp>
    </p:spTree>
    <p:custDataLst>
      <p:tags r:id="rId1"/>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标题 1"/>
          <p:cNvSpPr>
            <a:spLocks noGrp="1" noChangeArrowheads="1"/>
          </p:cNvSpPr>
          <p:nvPr>
            <p:ph type="title"/>
          </p:nvPr>
        </p:nvSpPr>
        <p:spPr/>
        <p:txBody>
          <a:bodyPr/>
          <a:lstStyle/>
          <a:p>
            <a:pPr eaLnBrk="1" hangingPunct="1"/>
            <a:r>
              <a:rPr lang="zh-CN" altLang="en-US">
                <a:solidFill>
                  <a:srgbClr val="C00000"/>
                </a:solidFill>
              </a:rPr>
              <a:t>二、制度变迁方式的转换</a:t>
            </a:r>
          </a:p>
        </p:txBody>
      </p:sp>
      <p:sp>
        <p:nvSpPr>
          <p:cNvPr id="3" name="内容占位符 2"/>
          <p:cNvSpPr>
            <a:spLocks noGrp="1"/>
          </p:cNvSpPr>
          <p:nvPr>
            <p:ph idx="1"/>
          </p:nvPr>
        </p:nvSpPr>
        <p:spPr>
          <a:xfrm>
            <a:off x="1473200" y="1338263"/>
            <a:ext cx="10910888" cy="5180013"/>
          </a:xfrm>
        </p:spPr>
        <p:txBody>
          <a:bodyPr rtlCol="0">
            <a:normAutofit fontScale="90000" lnSpcReduction="10000"/>
          </a:bodyPr>
          <a:lstStyle/>
          <a:p>
            <a:pPr marL="0" indent="0" eaLnBrk="1" fontAlgn="auto" hangingPunct="1">
              <a:lnSpc>
                <a:spcPct val="70000"/>
              </a:lnSpc>
              <a:spcAft>
                <a:spcPts val="0"/>
              </a:spcAft>
              <a:buFont typeface="Arial" panose="020B0604020202090204" pitchFamily="34" charset="0"/>
              <a:buNone/>
              <a:defRPr/>
            </a:pPr>
            <a:r>
              <a:rPr lang="en-US" altLang="zh-CN" sz="2800" b="1" dirty="0">
                <a:solidFill>
                  <a:schemeClr val="tx1">
                    <a:lumMod val="75000"/>
                    <a:lumOff val="25000"/>
                  </a:schemeClr>
                </a:solidFill>
                <a:sym typeface="+mn-ea"/>
              </a:rPr>
              <a:t>1</a:t>
            </a:r>
            <a:r>
              <a:rPr lang="zh-CN" altLang="en-US" sz="2800" b="1" dirty="0">
                <a:solidFill>
                  <a:schemeClr val="tx1">
                    <a:lumMod val="75000"/>
                    <a:lumOff val="25000"/>
                  </a:schemeClr>
                </a:solidFill>
                <a:sym typeface="+mn-ea"/>
              </a:rPr>
              <a:t>、制度及其影响经济的机制</a:t>
            </a:r>
            <a:endParaRPr lang="zh-CN" altLang="en-US" dirty="0">
              <a:solidFill>
                <a:schemeClr val="tx1">
                  <a:lumMod val="75000"/>
                  <a:lumOff val="25000"/>
                </a:schemeClr>
              </a:solidFill>
              <a:sym typeface="+mn-ea"/>
            </a:endParaRPr>
          </a:p>
          <a:p>
            <a:pPr marL="0" indent="0" eaLnBrk="1" fontAlgn="auto" hangingPunct="1">
              <a:lnSpc>
                <a:spcPct val="7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p>
          <a:p>
            <a:pPr marL="0" indent="0" eaLnBrk="1" fontAlgn="auto" hangingPunct="1">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zh-CN" altLang="en-US" dirty="0">
                <a:solidFill>
                  <a:schemeClr val="tx1"/>
                </a:solidFill>
                <a:sym typeface="+mn-ea"/>
              </a:rPr>
              <a:t>制度：一个社会的游戏规则，为决定人们的相互关系而人为设定的一些制约。</a:t>
            </a:r>
          </a:p>
          <a:p>
            <a:pPr marL="0" indent="0" eaLnBrk="1" fontAlgn="auto" hangingPunct="1">
              <a:spcAft>
                <a:spcPts val="0"/>
              </a:spcAft>
              <a:buFont typeface="Arial" panose="020B0604020202090204" pitchFamily="34" charset="0"/>
              <a:buNone/>
              <a:defRPr/>
            </a:pPr>
            <a:r>
              <a:rPr lang="zh-CN" altLang="en-US" dirty="0">
                <a:solidFill>
                  <a:schemeClr val="tx1"/>
                </a:solidFill>
                <a:sym typeface="+mn-ea"/>
              </a:rPr>
              <a:t>                包括正式规则、非正式规则、实施机制。</a:t>
            </a:r>
          </a:p>
          <a:p>
            <a:pPr marL="0" indent="0" eaLnBrk="1" fontAlgn="auto" hangingPunct="1">
              <a:lnSpc>
                <a:spcPct val="90000"/>
              </a:lnSpc>
              <a:spcAft>
                <a:spcPts val="0"/>
              </a:spcAft>
              <a:buFont typeface="Arial" panose="020B0604020202090204" pitchFamily="34" charset="0"/>
              <a:buNone/>
              <a:defRPr/>
            </a:pPr>
            <a:r>
              <a:rPr lang="zh-CN" altLang="en-US" dirty="0">
                <a:solidFill>
                  <a:schemeClr val="tx1"/>
                </a:solidFill>
                <a:sym typeface="+mn-ea"/>
              </a:rPr>
              <a:t>      </a:t>
            </a:r>
            <a:r>
              <a:rPr lang="zh-CN" altLang="en-US" dirty="0">
                <a:solidFill>
                  <a:srgbClr val="FF0000"/>
                </a:solidFill>
                <a:latin typeface="+mn-ea"/>
                <a:sym typeface="+mn-ea"/>
              </a:rPr>
              <a:t>历史上的任何制度，都是当事人的利益及其选择的结果。</a:t>
            </a:r>
          </a:p>
          <a:p>
            <a:pPr marL="0" indent="0" eaLnBrk="1" fontAlgn="auto" hangingPunct="1">
              <a:lnSpc>
                <a:spcPct val="90000"/>
              </a:lnSpc>
              <a:spcAft>
                <a:spcPts val="0"/>
              </a:spcAft>
              <a:buFont typeface="Wingdings" panose="05000000000000000000" pitchFamily="2" charset="2"/>
              <a:buNone/>
              <a:defRPr/>
            </a:pPr>
            <a:endParaRPr lang="zh-CN" altLang="en-US" dirty="0">
              <a:solidFill>
                <a:schemeClr val="tx1"/>
              </a:solidFill>
              <a:latin typeface="+mn-ea"/>
              <a:sym typeface="+mn-ea"/>
            </a:endParaRPr>
          </a:p>
          <a:p>
            <a:pPr marL="0" indent="0" eaLnBrk="1" fontAlgn="auto" hangingPunct="1">
              <a:lnSpc>
                <a:spcPct val="90000"/>
              </a:lnSpc>
              <a:spcAft>
                <a:spcPts val="0"/>
              </a:spcAft>
              <a:buFont typeface="Wingdings" panose="05000000000000000000" pitchFamily="2" charset="2"/>
              <a:buNone/>
              <a:defRPr/>
            </a:pPr>
            <a:r>
              <a:rPr lang="zh-CN" altLang="en-US" dirty="0">
                <a:solidFill>
                  <a:srgbClr val="C00000"/>
                </a:solidFill>
                <a:latin typeface="+mn-ea"/>
                <a:sym typeface="+mn-ea"/>
              </a:rPr>
              <a:t>案例：</a:t>
            </a:r>
            <a:r>
              <a:rPr lang="zh-CN" altLang="en-US" dirty="0">
                <a:solidFill>
                  <a:schemeClr val="tx1"/>
                </a:solidFill>
                <a:latin typeface="+mn-ea"/>
                <a:sym typeface="+mn-ea"/>
              </a:rPr>
              <a:t>李四拥有一批香烟，聘请张三进行销售：</a:t>
            </a:r>
            <a:endParaRPr lang="zh-CN" altLang="en-US" dirty="0">
              <a:solidFill>
                <a:schemeClr val="tx1"/>
              </a:solidFill>
              <a:latin typeface="+mn-ea"/>
            </a:endParaRPr>
          </a:p>
          <a:p>
            <a:pPr marL="0" indent="0" eaLnBrk="1" fontAlgn="auto" hangingPunct="1">
              <a:lnSpc>
                <a:spcPct val="90000"/>
              </a:lnSpc>
              <a:spcAft>
                <a:spcPts val="0"/>
              </a:spcAft>
              <a:buClr>
                <a:schemeClr val="folHlink"/>
              </a:buClr>
              <a:buFont typeface="Wingdings" panose="05000000000000000000" pitchFamily="2" charset="2"/>
              <a:buChar char="Ø"/>
              <a:defRPr/>
            </a:pPr>
            <a:r>
              <a:rPr lang="zh-CN" altLang="en-US" dirty="0">
                <a:solidFill>
                  <a:schemeClr val="tx1"/>
                </a:solidFill>
                <a:latin typeface="+mn-ea"/>
                <a:sym typeface="+mn-ea"/>
              </a:rPr>
              <a:t>卖掉后给李四</a:t>
            </a:r>
            <a:r>
              <a:rPr lang="en-US" altLang="zh-CN" dirty="0">
                <a:solidFill>
                  <a:schemeClr val="tx1"/>
                </a:solidFill>
                <a:latin typeface="+mn-ea"/>
                <a:sym typeface="+mn-ea"/>
              </a:rPr>
              <a:t>8</a:t>
            </a:r>
            <a:r>
              <a:rPr lang="zh-CN" altLang="en-US" dirty="0">
                <a:solidFill>
                  <a:schemeClr val="tx1"/>
                </a:solidFill>
                <a:latin typeface="+mn-ea"/>
                <a:sym typeface="+mn-ea"/>
              </a:rPr>
              <a:t>元，剩下的归张三（承包制）</a:t>
            </a:r>
            <a:endParaRPr lang="zh-CN" altLang="en-US" dirty="0">
              <a:solidFill>
                <a:schemeClr val="tx1"/>
              </a:solidFill>
              <a:latin typeface="+mn-ea"/>
            </a:endParaRPr>
          </a:p>
          <a:p>
            <a:pPr marL="0" indent="0" eaLnBrk="1" fontAlgn="auto" hangingPunct="1">
              <a:lnSpc>
                <a:spcPct val="90000"/>
              </a:lnSpc>
              <a:spcAft>
                <a:spcPts val="0"/>
              </a:spcAft>
              <a:buClr>
                <a:schemeClr val="folHlink"/>
              </a:buClr>
              <a:buFont typeface="Wingdings" panose="05000000000000000000" pitchFamily="2" charset="2"/>
              <a:buChar char="Ø"/>
              <a:defRPr/>
            </a:pPr>
            <a:r>
              <a:rPr lang="zh-CN" altLang="en-US" dirty="0">
                <a:solidFill>
                  <a:schemeClr val="tx1"/>
                </a:solidFill>
                <a:latin typeface="+mn-ea"/>
                <a:sym typeface="+mn-ea"/>
              </a:rPr>
              <a:t>卖掉后支付张三</a:t>
            </a:r>
            <a:r>
              <a:rPr lang="en-US" altLang="zh-CN" dirty="0">
                <a:solidFill>
                  <a:schemeClr val="tx1"/>
                </a:solidFill>
                <a:latin typeface="+mn-ea"/>
                <a:sym typeface="+mn-ea"/>
              </a:rPr>
              <a:t>2</a:t>
            </a:r>
            <a:r>
              <a:rPr lang="zh-CN" altLang="en-US" dirty="0">
                <a:solidFill>
                  <a:schemeClr val="tx1"/>
                </a:solidFill>
                <a:latin typeface="+mn-ea"/>
                <a:sym typeface="+mn-ea"/>
              </a:rPr>
              <a:t>元，剩下的归李四（工资制）</a:t>
            </a:r>
            <a:endParaRPr lang="zh-CN" altLang="en-US" dirty="0">
              <a:solidFill>
                <a:schemeClr val="tx1"/>
              </a:solidFill>
              <a:latin typeface="+mn-ea"/>
            </a:endParaRPr>
          </a:p>
          <a:p>
            <a:pPr marL="0" indent="0" eaLnBrk="1" fontAlgn="auto" hangingPunct="1">
              <a:lnSpc>
                <a:spcPct val="90000"/>
              </a:lnSpc>
              <a:spcAft>
                <a:spcPts val="0"/>
              </a:spcAft>
              <a:buClr>
                <a:schemeClr val="folHlink"/>
              </a:buClr>
              <a:buFont typeface="Wingdings" panose="05000000000000000000" pitchFamily="2" charset="2"/>
              <a:buChar char="Ø"/>
              <a:defRPr/>
            </a:pPr>
            <a:r>
              <a:rPr lang="zh-CN" altLang="en-US" dirty="0">
                <a:solidFill>
                  <a:schemeClr val="tx1"/>
                </a:solidFill>
                <a:latin typeface="+mn-ea"/>
                <a:sym typeface="+mn-ea"/>
              </a:rPr>
              <a:t>卖掉后的收入由李四、张三按</a:t>
            </a:r>
            <a:r>
              <a:rPr lang="en-US" altLang="zh-CN" dirty="0">
                <a:solidFill>
                  <a:schemeClr val="tx1"/>
                </a:solidFill>
                <a:latin typeface="+mn-ea"/>
                <a:sym typeface="+mn-ea"/>
              </a:rPr>
              <a:t>8</a:t>
            </a:r>
            <a:r>
              <a:rPr lang="zh-CN" altLang="en-US" dirty="0">
                <a:solidFill>
                  <a:schemeClr val="tx1"/>
                </a:solidFill>
                <a:latin typeface="+mn-ea"/>
                <a:sym typeface="+mn-ea"/>
              </a:rPr>
              <a:t>：</a:t>
            </a:r>
            <a:r>
              <a:rPr lang="en-US" altLang="zh-CN" dirty="0">
                <a:solidFill>
                  <a:schemeClr val="tx1"/>
                </a:solidFill>
                <a:latin typeface="+mn-ea"/>
                <a:sym typeface="+mn-ea"/>
              </a:rPr>
              <a:t>2</a:t>
            </a:r>
            <a:r>
              <a:rPr lang="zh-CN" altLang="en-US" dirty="0">
                <a:solidFill>
                  <a:schemeClr val="tx1"/>
                </a:solidFill>
                <a:latin typeface="+mn-ea"/>
                <a:sym typeface="+mn-ea"/>
              </a:rPr>
              <a:t>分成（分成制）</a:t>
            </a:r>
            <a:endParaRPr lang="en-US" altLang="zh-CN" dirty="0">
              <a:solidFill>
                <a:schemeClr val="tx1"/>
              </a:solidFill>
              <a:latin typeface="+mn-ea"/>
            </a:endParaRPr>
          </a:p>
          <a:p>
            <a:pPr marL="0" indent="0" eaLnBrk="1" fontAlgn="auto" hangingPunct="1">
              <a:lnSpc>
                <a:spcPct val="90000"/>
              </a:lnSpc>
              <a:spcAft>
                <a:spcPts val="0"/>
              </a:spcAft>
              <a:buClr>
                <a:schemeClr val="folHlink"/>
              </a:buClr>
              <a:buFont typeface="Wingdings" panose="05000000000000000000" pitchFamily="2" charset="2"/>
              <a:buChar char="Ø"/>
              <a:defRPr/>
            </a:pPr>
            <a:endParaRPr lang="en-US" altLang="zh-CN" dirty="0">
              <a:solidFill>
                <a:schemeClr val="tx1"/>
              </a:solidFill>
              <a:latin typeface="+mn-ea"/>
            </a:endParaRPr>
          </a:p>
          <a:p>
            <a:pPr marL="0" indent="0" eaLnBrk="1" fontAlgn="auto" hangingPunct="1">
              <a:lnSpc>
                <a:spcPct val="90000"/>
              </a:lnSpc>
              <a:spcAft>
                <a:spcPts val="0"/>
              </a:spcAft>
              <a:buClr>
                <a:schemeClr val="folHlink"/>
              </a:buClr>
              <a:buFont typeface="Wingdings" panose="05000000000000000000" pitchFamily="2" charset="2"/>
              <a:buNone/>
              <a:defRPr/>
            </a:pPr>
            <a:r>
              <a:rPr lang="zh-CN" altLang="en-US" dirty="0">
                <a:solidFill>
                  <a:schemeClr val="tx1"/>
                </a:solidFill>
                <a:latin typeface="+mn-ea"/>
                <a:sym typeface="+mn-ea"/>
              </a:rPr>
              <a:t>  如何选择？原因？</a:t>
            </a:r>
            <a:endParaRPr lang="zh-CN" altLang="en-US" dirty="0">
              <a:solidFill>
                <a:schemeClr val="tx1"/>
              </a:solidFill>
              <a:latin typeface="+mn-ea"/>
            </a:endParaRPr>
          </a:p>
          <a:p>
            <a:pPr marL="0" indent="0" eaLnBrk="1" fontAlgn="auto" hangingPunct="1">
              <a:spcAft>
                <a:spcPts val="0"/>
              </a:spcAft>
              <a:buFont typeface="Arial" panose="020B0604020202090204" pitchFamily="34" charset="0"/>
              <a:buNone/>
              <a:defRPr/>
            </a:pPr>
            <a:endParaRPr lang="zh-CN" altLang="en-US" dirty="0">
              <a:solidFill>
                <a:schemeClr val="tx1">
                  <a:lumMod val="75000"/>
                  <a:lumOff val="25000"/>
                </a:schemeClr>
              </a:solidFill>
            </a:endParaRPr>
          </a:p>
          <a:p>
            <a:pPr marL="0" indent="0" eaLnBrk="1" fontAlgn="auto" hangingPunct="1">
              <a:spcAft>
                <a:spcPts val="0"/>
              </a:spcAft>
              <a:buFont typeface="Arial" panose="020B0604020202090204" pitchFamily="34" charset="0"/>
              <a:buNone/>
              <a:defRPr/>
            </a:pPr>
            <a:endParaRPr lang="zh-CN" altLang="en-US" dirty="0">
              <a:solidFill>
                <a:schemeClr val="tx1">
                  <a:lumMod val="75000"/>
                  <a:lumOff val="25000"/>
                </a:schemeClr>
              </a:solidFill>
              <a:sym typeface="+mn-ea"/>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785239"/>
          </a:xfrm>
          <a:prstGeom prst="rect">
            <a:avLst/>
          </a:prstGeom>
        </p:spPr>
      </p:pic>
    </p:spTree>
    <p:custDataLst>
      <p:tags r:id="rId1"/>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标题 1"/>
          <p:cNvSpPr>
            <a:spLocks noGrp="1" noChangeArrowheads="1"/>
          </p:cNvSpPr>
          <p:nvPr>
            <p:ph type="title"/>
          </p:nvPr>
        </p:nvSpPr>
        <p:spPr/>
        <p:txBody>
          <a:bodyPr/>
          <a:lstStyle/>
          <a:p>
            <a:pPr eaLnBrk="1" hangingPunct="1"/>
            <a:r>
              <a:rPr lang="zh-CN" altLang="en-US">
                <a:solidFill>
                  <a:srgbClr val="C00000"/>
                </a:solidFill>
              </a:rPr>
              <a:t>二、制度变迁方式的转换</a:t>
            </a:r>
          </a:p>
        </p:txBody>
      </p:sp>
      <p:sp>
        <p:nvSpPr>
          <p:cNvPr id="71682" name="内容占位符 2"/>
          <p:cNvSpPr>
            <a:spLocks noGrp="1" noChangeArrowheads="1"/>
          </p:cNvSpPr>
          <p:nvPr>
            <p:ph idx="1"/>
          </p:nvPr>
        </p:nvSpPr>
        <p:spPr>
          <a:xfrm>
            <a:off x="1608138" y="1647825"/>
            <a:ext cx="10775950" cy="4870450"/>
          </a:xfrm>
        </p:spPr>
        <p:txBody>
          <a:bodyPr/>
          <a:lstStyle/>
          <a:p>
            <a:pPr marL="0" indent="0" eaLnBrk="1" hangingPunct="1">
              <a:lnSpc>
                <a:spcPct val="70000"/>
              </a:lnSpc>
              <a:buFont typeface="Arial" panose="020B0604020202090204" pitchFamily="34" charset="0"/>
              <a:buNone/>
            </a:pPr>
            <a:r>
              <a:rPr lang="en-US" altLang="zh-CN" sz="2800" b="1" dirty="0">
                <a:sym typeface="+mn-ea"/>
              </a:rPr>
              <a:t>1</a:t>
            </a:r>
            <a:r>
              <a:rPr lang="zh-CN" altLang="en-US" sz="2800" b="1" dirty="0">
                <a:sym typeface="+mn-ea"/>
              </a:rPr>
              <a:t>、制度及其影响经济的机制</a:t>
            </a:r>
            <a:endParaRPr lang="zh-CN" altLang="en-US" dirty="0">
              <a:sym typeface="+mn-ea"/>
            </a:endParaRPr>
          </a:p>
          <a:p>
            <a:pPr marL="0" indent="0" eaLnBrk="1" hangingPunct="1">
              <a:lnSpc>
                <a:spcPct val="70000"/>
              </a:lnSpc>
              <a:buFont typeface="Arial" panose="020B0604020202090204" pitchFamily="34" charset="0"/>
              <a:buNone/>
            </a:pPr>
            <a:r>
              <a:rPr lang="zh-CN" altLang="en-US" dirty="0">
                <a:sym typeface="+mn-ea"/>
              </a:rPr>
              <a:t>      </a:t>
            </a:r>
          </a:p>
          <a:p>
            <a:pPr marL="0" indent="0" eaLnBrk="1" hangingPunct="1">
              <a:buFont typeface="Arial" panose="020B0604020202090204" pitchFamily="34" charset="0"/>
              <a:buNone/>
            </a:pPr>
            <a:r>
              <a:rPr lang="zh-CN" altLang="en-US" dirty="0">
                <a:sym typeface="+mn-ea"/>
              </a:rPr>
              <a:t>      制度影响经济的作用机制</a:t>
            </a:r>
            <a:r>
              <a:rPr lang="en-US" altLang="zh-CN" dirty="0">
                <a:sym typeface="+mn-ea"/>
              </a:rPr>
              <a:t>——</a:t>
            </a:r>
          </a:p>
          <a:p>
            <a:pPr marL="0" indent="0" eaLnBrk="1" hangingPunct="1">
              <a:buFont typeface="Arial" panose="020B0604020202090204" pitchFamily="34" charset="0"/>
              <a:buNone/>
            </a:pPr>
            <a:r>
              <a:rPr lang="en-US" altLang="zh-CN" dirty="0">
                <a:sym typeface="+mn-ea"/>
              </a:rPr>
              <a:t>      </a:t>
            </a:r>
            <a:r>
              <a:rPr lang="zh-CN" altLang="en-US" dirty="0">
                <a:sym typeface="+mn-ea"/>
              </a:rPr>
              <a:t>一是界定产权；（如土地产权的界定）</a:t>
            </a:r>
          </a:p>
          <a:p>
            <a:pPr marL="0" indent="0" eaLnBrk="1" hangingPunct="1">
              <a:buFont typeface="Arial" panose="020B0604020202090204" pitchFamily="34" charset="0"/>
              <a:buNone/>
            </a:pPr>
            <a:r>
              <a:rPr lang="zh-CN" altLang="en-US" dirty="0">
                <a:sym typeface="+mn-ea"/>
              </a:rPr>
              <a:t>     二是国家裁判；（如宪法及各种法律法规）</a:t>
            </a:r>
          </a:p>
          <a:p>
            <a:pPr marL="0" indent="0" eaLnBrk="1" hangingPunct="1">
              <a:buFont typeface="Arial" panose="020B0604020202090204" pitchFamily="34" charset="0"/>
              <a:buNone/>
            </a:pPr>
            <a:r>
              <a:rPr lang="zh-CN" altLang="en-US" dirty="0">
                <a:sym typeface="+mn-ea"/>
              </a:rPr>
              <a:t>     三是意识形态。（如坚持中国共产党的领导）</a:t>
            </a:r>
          </a:p>
          <a:p>
            <a:pPr marL="0" indent="0" eaLnBrk="1" hangingPunct="1">
              <a:buFont typeface="Arial" panose="020B0604020202090204" pitchFamily="34" charset="0"/>
              <a:buNone/>
            </a:pPr>
            <a:r>
              <a:rPr lang="zh-CN" altLang="en-US" dirty="0">
                <a:sym typeface="+mn-ea"/>
              </a:rPr>
              <a:t>     （</a:t>
            </a:r>
            <a:r>
              <a:rPr lang="zh-CN" altLang="en-US" dirty="0">
                <a:solidFill>
                  <a:srgbClr val="C00000"/>
                </a:solidFill>
                <a:sym typeface="+mn-ea"/>
              </a:rPr>
              <a:t>都是为了降低交易费用</a:t>
            </a:r>
            <a:r>
              <a:rPr lang="zh-CN" altLang="en-US" dirty="0">
                <a:sym typeface="+mn-ea"/>
              </a:rPr>
              <a:t>）</a:t>
            </a:r>
            <a:endParaRPr lang="zh-CN" altLang="en-US" dirty="0"/>
          </a:p>
          <a:p>
            <a:pPr marL="0" indent="0" eaLnBrk="1" hangingPunct="1">
              <a:buFont typeface="Arial" panose="020B0604020202090204" pitchFamily="34" charset="0"/>
              <a:buNone/>
            </a:pPr>
            <a:endParaRPr lang="zh-CN" altLang="en-US" dirty="0">
              <a:sym typeface="+mn-ea"/>
            </a:endParaRPr>
          </a:p>
        </p:txBody>
      </p:sp>
    </p:spTree>
    <p:custDataLst>
      <p:tags r:id="rId1"/>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标题 1"/>
          <p:cNvSpPr>
            <a:spLocks noGrp="1" noChangeArrowheads="1"/>
          </p:cNvSpPr>
          <p:nvPr>
            <p:ph type="title"/>
          </p:nvPr>
        </p:nvSpPr>
        <p:spPr/>
        <p:txBody>
          <a:bodyPr/>
          <a:lstStyle/>
          <a:p>
            <a:pPr eaLnBrk="1" hangingPunct="1"/>
            <a:r>
              <a:rPr lang="zh-CN" altLang="en-US">
                <a:solidFill>
                  <a:srgbClr val="C00000"/>
                </a:solidFill>
              </a:rPr>
              <a:t>二、制度变迁方式的转换</a:t>
            </a:r>
          </a:p>
        </p:txBody>
      </p:sp>
      <p:sp>
        <p:nvSpPr>
          <p:cNvPr id="3" name="内容占位符 2"/>
          <p:cNvSpPr>
            <a:spLocks noGrp="1"/>
          </p:cNvSpPr>
          <p:nvPr>
            <p:ph idx="1"/>
          </p:nvPr>
        </p:nvSpPr>
        <p:spPr>
          <a:xfrm>
            <a:off x="701675" y="1498600"/>
            <a:ext cx="11077575" cy="5180013"/>
          </a:xfrm>
        </p:spPr>
        <p:txBody>
          <a:bodyPr rtlCol="0">
            <a:normAutofit fontScale="92500" lnSpcReduction="10000"/>
          </a:bodyPr>
          <a:lstStyle/>
          <a:p>
            <a:pPr marL="0" indent="0" eaLnBrk="1" fontAlgn="auto" hangingPunct="1">
              <a:lnSpc>
                <a:spcPct val="150000"/>
              </a:lnSpc>
              <a:spcAft>
                <a:spcPts val="0"/>
              </a:spcAft>
              <a:buFont typeface="Arial" panose="020B0604020202090204" pitchFamily="34" charset="0"/>
              <a:buNone/>
              <a:defRPr/>
            </a:pPr>
            <a:r>
              <a:rPr lang="en-US" altLang="zh-CN" sz="2800" b="1" dirty="0">
                <a:solidFill>
                  <a:schemeClr val="tx1">
                    <a:lumMod val="75000"/>
                    <a:lumOff val="25000"/>
                  </a:schemeClr>
                </a:solidFill>
                <a:sym typeface="+mn-ea"/>
              </a:rPr>
              <a:t>2</a:t>
            </a:r>
            <a:r>
              <a:rPr lang="zh-CN" altLang="en-US" sz="2800" b="1" dirty="0">
                <a:solidFill>
                  <a:schemeClr val="tx1">
                    <a:lumMod val="75000"/>
                    <a:lumOff val="25000"/>
                  </a:schemeClr>
                </a:solidFill>
                <a:sym typeface="+mn-ea"/>
              </a:rPr>
              <a:t>、制度变迁方式</a:t>
            </a:r>
          </a:p>
          <a:p>
            <a:pPr marL="0" indent="0" eaLnBrk="1" fontAlgn="auto" hangingPunct="1">
              <a:lnSpc>
                <a:spcPct val="150000"/>
              </a:lnSpc>
              <a:spcAft>
                <a:spcPts val="0"/>
              </a:spcAft>
              <a:buFont typeface="Arial" panose="020B0604020202090204" pitchFamily="34" charset="0"/>
              <a:buNone/>
              <a:defRPr/>
            </a:pPr>
            <a:r>
              <a:rPr lang="zh-CN" altLang="en-US" sz="2800" b="1" dirty="0">
                <a:solidFill>
                  <a:schemeClr val="tx1">
                    <a:lumMod val="75000"/>
                    <a:lumOff val="25000"/>
                  </a:schemeClr>
                </a:solidFill>
                <a:sym typeface="+mn-ea"/>
              </a:rPr>
              <a:t>     </a:t>
            </a:r>
            <a:r>
              <a:rPr lang="en-US" altLang="zh-CN" sz="2800" b="1" dirty="0">
                <a:solidFill>
                  <a:schemeClr val="tx1">
                    <a:lumMod val="75000"/>
                    <a:lumOff val="25000"/>
                  </a:schemeClr>
                </a:solidFill>
                <a:sym typeface="+mn-ea"/>
              </a:rPr>
              <a:t>A</a:t>
            </a:r>
            <a:r>
              <a:rPr lang="zh-CN" altLang="en-US" sz="2800" b="1" dirty="0">
                <a:solidFill>
                  <a:schemeClr val="tx1">
                    <a:lumMod val="75000"/>
                    <a:lumOff val="25000"/>
                  </a:schemeClr>
                </a:solidFill>
                <a:sym typeface="+mn-ea"/>
              </a:rPr>
              <a:t>、供给主导型</a:t>
            </a:r>
          </a:p>
          <a:p>
            <a:pPr marL="0" indent="0" eaLnBrk="1" fontAlgn="auto" hangingPunct="1">
              <a:lnSpc>
                <a:spcPct val="150000"/>
              </a:lnSpc>
              <a:spcAft>
                <a:spcPts val="0"/>
              </a:spcAft>
              <a:buFont typeface="Arial" panose="020B0604020202090204" pitchFamily="34" charset="0"/>
              <a:buNone/>
              <a:defRPr/>
            </a:pPr>
            <a:r>
              <a:rPr lang="zh-CN" altLang="en-US" sz="2800" b="1" dirty="0">
                <a:solidFill>
                  <a:schemeClr val="tx1">
                    <a:lumMod val="75000"/>
                    <a:lumOff val="25000"/>
                  </a:schemeClr>
                </a:solidFill>
                <a:sym typeface="+mn-ea"/>
              </a:rPr>
              <a:t>           基本特征</a:t>
            </a:r>
            <a:r>
              <a:rPr lang="zh-CN" altLang="en-US" sz="2800" dirty="0">
                <a:solidFill>
                  <a:schemeClr val="tx1">
                    <a:lumMod val="75000"/>
                    <a:lumOff val="25000"/>
                  </a:schemeClr>
                </a:solidFill>
                <a:sym typeface="+mn-ea"/>
              </a:rPr>
              <a:t>：政府是主导力量；</a:t>
            </a:r>
          </a:p>
          <a:p>
            <a:pPr marL="0" indent="0" eaLnBrk="1" fontAlgn="auto" hangingPunct="1">
              <a:lnSpc>
                <a:spcPct val="120000"/>
              </a:lnSpc>
              <a:spcAft>
                <a:spcPts val="0"/>
              </a:spcAft>
              <a:buFont typeface="Arial" panose="020B0604020202090204" pitchFamily="34" charset="0"/>
              <a:buNone/>
              <a:defRPr/>
            </a:pPr>
            <a:r>
              <a:rPr lang="zh-CN" altLang="en-US" sz="2800" dirty="0">
                <a:solidFill>
                  <a:schemeClr val="tx1">
                    <a:lumMod val="75000"/>
                    <a:lumOff val="25000"/>
                  </a:schemeClr>
                </a:solidFill>
                <a:sym typeface="+mn-ea"/>
              </a:rPr>
              <a:t>                             凭借行政命令；</a:t>
            </a:r>
          </a:p>
          <a:p>
            <a:pPr marL="0" indent="0" eaLnBrk="1" fontAlgn="auto" hangingPunct="1">
              <a:lnSpc>
                <a:spcPct val="120000"/>
              </a:lnSpc>
              <a:spcAft>
                <a:spcPts val="0"/>
              </a:spcAft>
              <a:buFont typeface="Arial" panose="020B0604020202090204" pitchFamily="34" charset="0"/>
              <a:buNone/>
              <a:defRPr/>
            </a:pPr>
            <a:r>
              <a:rPr lang="zh-CN" altLang="en-US" sz="2800" dirty="0">
                <a:solidFill>
                  <a:schemeClr val="tx1">
                    <a:lumMod val="75000"/>
                    <a:lumOff val="25000"/>
                  </a:schemeClr>
                </a:solidFill>
                <a:sym typeface="+mn-ea"/>
              </a:rPr>
              <a:t>                             政府主体与微观主体存在利益摩擦；</a:t>
            </a:r>
          </a:p>
          <a:p>
            <a:pPr marL="0" indent="0" eaLnBrk="1" fontAlgn="auto" hangingPunct="1">
              <a:lnSpc>
                <a:spcPct val="120000"/>
              </a:lnSpc>
              <a:spcAft>
                <a:spcPts val="0"/>
              </a:spcAft>
              <a:buFont typeface="Arial" panose="020B0604020202090204" pitchFamily="34" charset="0"/>
              <a:buNone/>
              <a:defRPr/>
            </a:pPr>
            <a:r>
              <a:rPr lang="zh-CN" altLang="en-US" sz="2800" dirty="0">
                <a:solidFill>
                  <a:schemeClr val="tx1">
                    <a:lumMod val="75000"/>
                    <a:lumOff val="25000"/>
                  </a:schemeClr>
                </a:solidFill>
                <a:sym typeface="+mn-ea"/>
              </a:rPr>
              <a:t>                             权力中心需建立统一的</a:t>
            </a:r>
            <a:r>
              <a:rPr lang="zh-CN" altLang="en-US" sz="2800" dirty="0">
                <a:solidFill>
                  <a:srgbClr val="C00000"/>
                </a:solidFill>
                <a:sym typeface="+mn-ea"/>
              </a:rPr>
              <a:t>意识形态</a:t>
            </a:r>
            <a:r>
              <a:rPr lang="zh-CN" altLang="en-US" sz="2800" dirty="0">
                <a:solidFill>
                  <a:schemeClr val="tx1">
                    <a:lumMod val="75000"/>
                    <a:lumOff val="25000"/>
                  </a:schemeClr>
                </a:solidFill>
                <a:sym typeface="+mn-ea"/>
              </a:rPr>
              <a:t>。   </a:t>
            </a:r>
            <a:r>
              <a:rPr lang="zh-CN" altLang="en-US" sz="2800" b="1" dirty="0">
                <a:solidFill>
                  <a:schemeClr val="tx1">
                    <a:lumMod val="75000"/>
                    <a:lumOff val="25000"/>
                  </a:schemeClr>
                </a:solidFill>
                <a:sym typeface="+mn-ea"/>
              </a:rPr>
              <a:t>        </a:t>
            </a:r>
          </a:p>
          <a:p>
            <a:pPr marL="0" indent="0" eaLnBrk="1" fontAlgn="auto" hangingPunct="1">
              <a:lnSpc>
                <a:spcPct val="100000"/>
              </a:lnSpc>
              <a:spcAft>
                <a:spcPts val="0"/>
              </a:spcAft>
              <a:buFont typeface="Arial" panose="020B0604020202090204" pitchFamily="34" charset="0"/>
              <a:buNone/>
              <a:defRPr/>
            </a:pPr>
            <a:endParaRPr lang="zh-CN" altLang="en-US" sz="2800" b="1" dirty="0">
              <a:solidFill>
                <a:schemeClr val="tx1">
                  <a:lumMod val="75000"/>
                  <a:lumOff val="25000"/>
                </a:schemeClr>
              </a:solidFill>
              <a:sym typeface="+mn-ea"/>
            </a:endParaRPr>
          </a:p>
          <a:p>
            <a:pPr marL="0" indent="0" eaLnBrk="1" fontAlgn="auto" hangingPunct="1">
              <a:lnSpc>
                <a:spcPct val="100000"/>
              </a:lnSpc>
              <a:spcAft>
                <a:spcPts val="0"/>
              </a:spcAft>
              <a:buFont typeface="Arial" panose="020B0604020202090204" pitchFamily="34" charset="0"/>
              <a:buNone/>
              <a:defRPr/>
            </a:pPr>
            <a:r>
              <a:rPr lang="zh-CN" altLang="en-US" sz="2800" b="1" dirty="0">
                <a:solidFill>
                  <a:schemeClr val="tx1">
                    <a:lumMod val="75000"/>
                    <a:lumOff val="25000"/>
                  </a:schemeClr>
                </a:solidFill>
                <a:sym typeface="+mn-ea"/>
              </a:rPr>
              <a:t>（制度变迁的影响因素：宪法、</a:t>
            </a:r>
            <a:r>
              <a:rPr lang="zh-CN" altLang="en-US" sz="2800" b="1" dirty="0">
                <a:solidFill>
                  <a:srgbClr val="C00000"/>
                </a:solidFill>
                <a:sym typeface="+mn-ea"/>
              </a:rPr>
              <a:t>制度供给成本</a:t>
            </a:r>
            <a:r>
              <a:rPr lang="zh-CN" altLang="en-US" sz="2800" b="1" dirty="0">
                <a:solidFill>
                  <a:schemeClr val="tx1">
                    <a:lumMod val="75000"/>
                    <a:lumOff val="25000"/>
                  </a:schemeClr>
                </a:solidFill>
                <a:sym typeface="+mn-ea"/>
              </a:rPr>
              <a:t>、财政约束、知识约束）</a:t>
            </a:r>
          </a:p>
          <a:p>
            <a:pPr marL="0" indent="0" eaLnBrk="1" fontAlgn="auto" hangingPunct="1">
              <a:lnSpc>
                <a:spcPct val="10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zh-CN" altLang="en-US" dirty="0">
                <a:solidFill>
                  <a:srgbClr val="C00000"/>
                </a:solidFill>
                <a:sym typeface="+mn-ea"/>
              </a:rPr>
              <a:t>个人、社会、政治的成本</a:t>
            </a:r>
            <a:r>
              <a:rPr lang="en-US" altLang="zh-CN" dirty="0">
                <a:solidFill>
                  <a:srgbClr val="C00000"/>
                </a:solidFill>
                <a:sym typeface="+mn-ea"/>
              </a:rPr>
              <a:t>-</a:t>
            </a:r>
            <a:r>
              <a:rPr lang="zh-CN" altLang="en-US" dirty="0">
                <a:solidFill>
                  <a:srgbClr val="C00000"/>
                </a:solidFill>
                <a:sym typeface="+mn-ea"/>
              </a:rPr>
              <a:t>收益比较</a:t>
            </a:r>
            <a:r>
              <a:rPr lang="zh-CN" altLang="en-US" dirty="0">
                <a:solidFill>
                  <a:schemeClr val="tx1">
                    <a:lumMod val="75000"/>
                    <a:lumOff val="25000"/>
                  </a:schemeClr>
                </a:solidFill>
                <a:sym typeface="+mn-ea"/>
              </a:rPr>
              <a:t>）</a:t>
            </a:r>
          </a:p>
        </p:txBody>
      </p:sp>
    </p:spTree>
    <p:custDataLst>
      <p:tags r:id="rId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标题 1"/>
          <p:cNvSpPr>
            <a:spLocks noGrp="1" noChangeArrowheads="1"/>
          </p:cNvSpPr>
          <p:nvPr>
            <p:ph type="title"/>
          </p:nvPr>
        </p:nvSpPr>
        <p:spPr/>
        <p:txBody>
          <a:bodyPr/>
          <a:lstStyle/>
          <a:p>
            <a:pPr eaLnBrk="1" hangingPunct="1"/>
            <a:r>
              <a:rPr lang="zh-CN" altLang="en-US">
                <a:solidFill>
                  <a:srgbClr val="C00000"/>
                </a:solidFill>
              </a:rPr>
              <a:t>二、制度变迁方式的转换</a:t>
            </a:r>
          </a:p>
        </p:txBody>
      </p:sp>
      <p:sp>
        <p:nvSpPr>
          <p:cNvPr id="73730" name="内容占位符 2"/>
          <p:cNvSpPr>
            <a:spLocks noGrp="1" noChangeArrowheads="1"/>
          </p:cNvSpPr>
          <p:nvPr>
            <p:ph idx="1"/>
          </p:nvPr>
        </p:nvSpPr>
        <p:spPr>
          <a:xfrm>
            <a:off x="701675" y="1498600"/>
            <a:ext cx="11077575" cy="5180013"/>
          </a:xfrm>
        </p:spPr>
        <p:txBody>
          <a:bodyPr/>
          <a:lstStyle/>
          <a:p>
            <a:pPr marL="0" indent="0" eaLnBrk="1" hangingPunct="1">
              <a:lnSpc>
                <a:spcPct val="100000"/>
              </a:lnSpc>
              <a:buFont typeface="Arial" panose="020B0604020202090204" pitchFamily="34" charset="0"/>
              <a:buNone/>
            </a:pPr>
            <a:r>
              <a:rPr lang="en-US" altLang="zh-CN" sz="2800" b="1">
                <a:sym typeface="+mn-ea"/>
              </a:rPr>
              <a:t>2</a:t>
            </a:r>
            <a:r>
              <a:rPr lang="zh-CN" altLang="en-US" sz="2800" b="1">
                <a:sym typeface="+mn-ea"/>
              </a:rPr>
              <a:t>、制度变迁方式</a:t>
            </a:r>
          </a:p>
          <a:p>
            <a:pPr marL="0" indent="0" eaLnBrk="1" hangingPunct="1">
              <a:lnSpc>
                <a:spcPct val="170000"/>
              </a:lnSpc>
              <a:buFont typeface="Arial" panose="020B0604020202090204" pitchFamily="34" charset="0"/>
              <a:buNone/>
            </a:pPr>
            <a:r>
              <a:rPr lang="zh-CN" altLang="en-US" sz="2800" b="1">
                <a:sym typeface="+mn-ea"/>
              </a:rPr>
              <a:t>     </a:t>
            </a:r>
            <a:r>
              <a:rPr lang="en-US" altLang="zh-CN" sz="2800" b="1">
                <a:sym typeface="+mn-ea"/>
              </a:rPr>
              <a:t>A</a:t>
            </a:r>
            <a:r>
              <a:rPr lang="zh-CN" altLang="en-US" sz="2800" b="1">
                <a:sym typeface="+mn-ea"/>
              </a:rPr>
              <a:t>、供给主导型</a:t>
            </a:r>
          </a:p>
          <a:p>
            <a:pPr marL="0" indent="0" eaLnBrk="1" hangingPunct="1">
              <a:lnSpc>
                <a:spcPct val="170000"/>
              </a:lnSpc>
              <a:buFont typeface="Arial" panose="020B0604020202090204" pitchFamily="34" charset="0"/>
              <a:buNone/>
            </a:pPr>
            <a:r>
              <a:rPr lang="zh-CN" altLang="en-US" sz="2800" b="1">
                <a:sym typeface="+mn-ea"/>
              </a:rPr>
              <a:t>           局限性：</a:t>
            </a:r>
            <a:r>
              <a:rPr lang="zh-CN" altLang="en-US">
                <a:sym typeface="+mn-ea"/>
              </a:rPr>
              <a:t>（</a:t>
            </a:r>
            <a:r>
              <a:rPr lang="en-US" altLang="zh-CN">
                <a:sym typeface="+mn-ea"/>
              </a:rPr>
              <a:t>1</a:t>
            </a:r>
            <a:r>
              <a:rPr lang="zh-CN" altLang="en-US">
                <a:sym typeface="+mn-ea"/>
              </a:rPr>
              <a:t>）中央权力中心权威的扩散被削弱；</a:t>
            </a:r>
          </a:p>
          <a:p>
            <a:pPr marL="0" indent="0" eaLnBrk="1" hangingPunct="1">
              <a:lnSpc>
                <a:spcPct val="170000"/>
              </a:lnSpc>
              <a:buFont typeface="Arial" panose="020B0604020202090204" pitchFamily="34" charset="0"/>
              <a:buNone/>
            </a:pPr>
            <a:r>
              <a:rPr lang="zh-CN" altLang="en-US">
                <a:sym typeface="+mn-ea"/>
              </a:rPr>
              <a:t>                             （</a:t>
            </a:r>
            <a:r>
              <a:rPr lang="en-US" altLang="zh-CN">
                <a:sym typeface="+mn-ea"/>
              </a:rPr>
              <a:t>2</a:t>
            </a:r>
            <a:r>
              <a:rPr lang="zh-CN" altLang="en-US">
                <a:sym typeface="+mn-ea"/>
              </a:rPr>
              <a:t>）地方政府的相对独立形成博弈机制；</a:t>
            </a:r>
            <a:endParaRPr lang="zh-CN" altLang="en-US"/>
          </a:p>
          <a:p>
            <a:pPr marL="0" indent="0" eaLnBrk="1" hangingPunct="1">
              <a:lnSpc>
                <a:spcPct val="170000"/>
              </a:lnSpc>
              <a:buFont typeface="Arial" panose="020B0604020202090204" pitchFamily="34" charset="0"/>
              <a:buNone/>
            </a:pPr>
            <a:r>
              <a:rPr lang="zh-CN" altLang="en-US">
                <a:sym typeface="+mn-ea"/>
              </a:rPr>
              <a:t>                             （</a:t>
            </a:r>
            <a:r>
              <a:rPr lang="en-US" altLang="zh-CN">
                <a:sym typeface="+mn-ea"/>
              </a:rPr>
              <a:t>3</a:t>
            </a:r>
            <a:r>
              <a:rPr lang="zh-CN" altLang="en-US">
                <a:sym typeface="+mn-ea"/>
              </a:rPr>
              <a:t>）企业消极对待权力中心的制度创新；</a:t>
            </a:r>
          </a:p>
          <a:p>
            <a:pPr marL="0" indent="0" eaLnBrk="1" hangingPunct="1">
              <a:lnSpc>
                <a:spcPct val="170000"/>
              </a:lnSpc>
              <a:buFont typeface="Arial" panose="020B0604020202090204" pitchFamily="34" charset="0"/>
              <a:buNone/>
            </a:pPr>
            <a:r>
              <a:rPr lang="zh-CN" altLang="en-US">
                <a:sym typeface="+mn-ea"/>
              </a:rPr>
              <a:t>                            （</a:t>
            </a:r>
            <a:r>
              <a:rPr lang="en-US" altLang="zh-CN">
                <a:sym typeface="+mn-ea"/>
              </a:rPr>
              <a:t>4</a:t>
            </a:r>
            <a:r>
              <a:rPr lang="zh-CN" altLang="en-US">
                <a:sym typeface="+mn-ea"/>
              </a:rPr>
              <a:t>）市场机制与行政机制的冲突，有可能导致市场秩序的混乱。 </a:t>
            </a:r>
            <a:endParaRPr lang="zh-CN" altLang="en-US"/>
          </a:p>
          <a:p>
            <a:pPr marL="0" indent="0" eaLnBrk="1" hangingPunct="1">
              <a:lnSpc>
                <a:spcPct val="170000"/>
              </a:lnSpc>
              <a:buFont typeface="Arial" panose="020B0604020202090204" pitchFamily="34" charset="0"/>
              <a:buNone/>
            </a:pPr>
            <a:endParaRPr lang="zh-CN" altLang="en-US">
              <a:sym typeface="+mn-ea"/>
            </a:endParaRPr>
          </a:p>
        </p:txBody>
      </p:sp>
    </p:spTree>
    <p:custDataLst>
      <p:tags r:id="rId1"/>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标题 1"/>
          <p:cNvSpPr>
            <a:spLocks noGrp="1" noChangeArrowheads="1"/>
          </p:cNvSpPr>
          <p:nvPr>
            <p:ph type="title"/>
          </p:nvPr>
        </p:nvSpPr>
        <p:spPr/>
        <p:txBody>
          <a:bodyPr/>
          <a:lstStyle/>
          <a:p>
            <a:pPr eaLnBrk="1" hangingPunct="1"/>
            <a:r>
              <a:rPr lang="zh-CN" altLang="en-US">
                <a:solidFill>
                  <a:srgbClr val="C00000"/>
                </a:solidFill>
              </a:rPr>
              <a:t>二、制度变迁方式的转换</a:t>
            </a:r>
          </a:p>
        </p:txBody>
      </p:sp>
      <p:sp>
        <p:nvSpPr>
          <p:cNvPr id="3" name="内容占位符 2"/>
          <p:cNvSpPr>
            <a:spLocks noGrp="1"/>
          </p:cNvSpPr>
          <p:nvPr>
            <p:ph idx="1"/>
          </p:nvPr>
        </p:nvSpPr>
        <p:spPr>
          <a:xfrm>
            <a:off x="701675" y="1498600"/>
            <a:ext cx="11077575" cy="5180013"/>
          </a:xfrm>
        </p:spPr>
        <p:txBody>
          <a:bodyPr rtlCol="0">
            <a:normAutofit lnSpcReduction="10000"/>
          </a:bodyPr>
          <a:lstStyle/>
          <a:p>
            <a:pPr marL="0" indent="0" eaLnBrk="1" fontAlgn="auto" hangingPunct="1">
              <a:lnSpc>
                <a:spcPct val="140000"/>
              </a:lnSpc>
              <a:spcAft>
                <a:spcPts val="0"/>
              </a:spcAft>
              <a:buFont typeface="Arial" panose="020B0604020202090204" pitchFamily="34" charset="0"/>
              <a:buNone/>
              <a:defRPr/>
            </a:pPr>
            <a:r>
              <a:rPr lang="en-US" altLang="zh-CN" sz="2800" b="1" dirty="0">
                <a:solidFill>
                  <a:schemeClr val="tx1">
                    <a:lumMod val="75000"/>
                    <a:lumOff val="25000"/>
                  </a:schemeClr>
                </a:solidFill>
                <a:sym typeface="+mn-ea"/>
              </a:rPr>
              <a:t>2</a:t>
            </a:r>
            <a:r>
              <a:rPr lang="zh-CN" altLang="en-US" sz="2800" b="1" dirty="0">
                <a:solidFill>
                  <a:schemeClr val="tx1">
                    <a:lumMod val="75000"/>
                    <a:lumOff val="25000"/>
                  </a:schemeClr>
                </a:solidFill>
                <a:sym typeface="+mn-ea"/>
              </a:rPr>
              <a:t>、制度变迁方式</a:t>
            </a:r>
          </a:p>
          <a:p>
            <a:pPr marL="0" indent="0" eaLnBrk="1" fontAlgn="auto" hangingPunct="1">
              <a:lnSpc>
                <a:spcPct val="140000"/>
              </a:lnSpc>
              <a:spcAft>
                <a:spcPts val="0"/>
              </a:spcAft>
              <a:buFont typeface="Arial" panose="020B0604020202090204" pitchFamily="34" charset="0"/>
              <a:buNone/>
              <a:defRPr/>
            </a:pPr>
            <a:r>
              <a:rPr lang="zh-CN" altLang="en-US" sz="2800" b="1" dirty="0">
                <a:solidFill>
                  <a:schemeClr val="tx1">
                    <a:lumMod val="75000"/>
                    <a:lumOff val="25000"/>
                  </a:schemeClr>
                </a:solidFill>
                <a:sym typeface="+mn-ea"/>
              </a:rPr>
              <a:t>    </a:t>
            </a:r>
            <a:r>
              <a:rPr lang="en-US" sz="2800" b="1" dirty="0">
                <a:solidFill>
                  <a:schemeClr val="tx1">
                    <a:lumMod val="75000"/>
                    <a:lumOff val="25000"/>
                  </a:schemeClr>
                </a:solidFill>
                <a:sym typeface="+mn-ea"/>
              </a:rPr>
              <a:t>B</a:t>
            </a:r>
            <a:r>
              <a:rPr lang="zh-CN" altLang="en-US" sz="2800" b="1" dirty="0">
                <a:solidFill>
                  <a:schemeClr val="tx1">
                    <a:lumMod val="75000"/>
                    <a:lumOff val="25000"/>
                  </a:schemeClr>
                </a:solidFill>
                <a:sym typeface="+mn-ea"/>
              </a:rPr>
              <a:t>、中间扩散型</a:t>
            </a:r>
          </a:p>
          <a:p>
            <a:pPr marL="0" indent="0" eaLnBrk="1" fontAlgn="auto" hangingPunct="1">
              <a:lnSpc>
                <a:spcPct val="120000"/>
              </a:lnSpc>
              <a:spcAft>
                <a:spcPts val="0"/>
              </a:spcAft>
              <a:buFont typeface="Arial" panose="020B0604020202090204" pitchFamily="34" charset="0"/>
              <a:buNone/>
              <a:defRPr/>
            </a:pPr>
            <a:r>
              <a:rPr lang="zh-CN" altLang="en-US" sz="2800" b="1" dirty="0">
                <a:solidFill>
                  <a:schemeClr val="tx1">
                    <a:lumMod val="75000"/>
                    <a:lumOff val="25000"/>
                  </a:schemeClr>
                </a:solidFill>
                <a:sym typeface="+mn-ea"/>
              </a:rPr>
              <a:t>          定义：</a:t>
            </a:r>
            <a:r>
              <a:rPr lang="zh-CN" altLang="en-US" dirty="0">
                <a:solidFill>
                  <a:schemeClr val="tx1">
                    <a:lumMod val="75000"/>
                    <a:lumOff val="25000"/>
                  </a:schemeClr>
                </a:solidFill>
                <a:sym typeface="+mn-ea"/>
              </a:rPr>
              <a:t>（</a:t>
            </a:r>
            <a:r>
              <a:rPr lang="en-US" altLang="zh-CN" dirty="0">
                <a:solidFill>
                  <a:schemeClr val="tx1">
                    <a:lumMod val="75000"/>
                    <a:lumOff val="25000"/>
                  </a:schemeClr>
                </a:solidFill>
                <a:sym typeface="+mn-ea"/>
              </a:rPr>
              <a:t>1</a:t>
            </a:r>
            <a:r>
              <a:rPr lang="zh-CN" altLang="en-US" dirty="0">
                <a:solidFill>
                  <a:schemeClr val="tx1">
                    <a:lumMod val="75000"/>
                    <a:lumOff val="25000"/>
                  </a:schemeClr>
                </a:solidFill>
                <a:sym typeface="+mn-ea"/>
              </a:rPr>
              <a:t>）地方政府作为第一行动集团的制度变迁模式</a:t>
            </a:r>
            <a:endParaRPr lang="zh-CN" altLang="en-US" dirty="0">
              <a:solidFill>
                <a:schemeClr val="tx1">
                  <a:lumMod val="75000"/>
                  <a:lumOff val="25000"/>
                </a:schemeClr>
              </a:solidFill>
            </a:endParaRPr>
          </a:p>
          <a:p>
            <a:pPr marL="0" indent="0" eaLnBrk="1" fontAlgn="auto" hangingPunct="1">
              <a:lnSpc>
                <a:spcPct val="12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2</a:t>
            </a:r>
            <a:r>
              <a:rPr lang="zh-CN" altLang="en-US" dirty="0">
                <a:solidFill>
                  <a:schemeClr val="tx1">
                    <a:lumMod val="75000"/>
                    <a:lumOff val="25000"/>
                  </a:schemeClr>
                </a:solidFill>
                <a:sym typeface="+mn-ea"/>
              </a:rPr>
              <a:t>）财政权力的部分下放，分灶吃饭体制</a:t>
            </a:r>
            <a:endParaRPr lang="zh-CN" altLang="en-US" dirty="0">
              <a:solidFill>
                <a:schemeClr val="tx1">
                  <a:lumMod val="75000"/>
                  <a:lumOff val="25000"/>
                </a:schemeClr>
              </a:solidFill>
            </a:endParaRPr>
          </a:p>
          <a:p>
            <a:pPr marL="0" indent="0" eaLnBrk="1" fontAlgn="auto" hangingPunct="1">
              <a:lnSpc>
                <a:spcPct val="12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3</a:t>
            </a:r>
            <a:r>
              <a:rPr lang="zh-CN" altLang="en-US" dirty="0">
                <a:solidFill>
                  <a:schemeClr val="tx1">
                    <a:lumMod val="75000"/>
                    <a:lumOff val="25000"/>
                  </a:schemeClr>
                </a:solidFill>
                <a:sym typeface="+mn-ea"/>
              </a:rPr>
              <a:t>）对地方政府自发制度创新的事后追认</a:t>
            </a:r>
          </a:p>
          <a:p>
            <a:pPr marL="0" indent="0" eaLnBrk="1" fontAlgn="auto" hangingPunct="1">
              <a:lnSpc>
                <a:spcPct val="12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zh-CN" altLang="en-US" sz="2800" b="1" dirty="0">
                <a:solidFill>
                  <a:schemeClr val="tx1">
                    <a:lumMod val="75000"/>
                    <a:lumOff val="25000"/>
                  </a:schemeClr>
                </a:solidFill>
                <a:sym typeface="+mn-ea"/>
              </a:rPr>
              <a:t> 缺陷：</a:t>
            </a:r>
            <a:r>
              <a:rPr lang="zh-CN" altLang="en-US" dirty="0">
                <a:solidFill>
                  <a:schemeClr val="tx1">
                    <a:lumMod val="75000"/>
                    <a:lumOff val="25000"/>
                  </a:schemeClr>
                </a:solidFill>
                <a:sym typeface="+mn-ea"/>
              </a:rPr>
              <a:t>（</a:t>
            </a:r>
            <a:r>
              <a:rPr lang="en-US" altLang="zh-CN" dirty="0">
                <a:solidFill>
                  <a:schemeClr val="tx1">
                    <a:lumMod val="75000"/>
                    <a:lumOff val="25000"/>
                  </a:schemeClr>
                </a:solidFill>
                <a:sym typeface="+mn-ea"/>
              </a:rPr>
              <a:t>1</a:t>
            </a:r>
            <a:r>
              <a:rPr lang="zh-CN" altLang="en-US" dirty="0">
                <a:solidFill>
                  <a:schemeClr val="tx1">
                    <a:lumMod val="75000"/>
                    <a:lumOff val="25000"/>
                  </a:schemeClr>
                </a:solidFill>
                <a:sym typeface="+mn-ea"/>
              </a:rPr>
              <a:t>）地方可持续发展能力下降；</a:t>
            </a:r>
            <a:endParaRPr lang="zh-CN" altLang="en-US" dirty="0">
              <a:solidFill>
                <a:schemeClr val="tx1">
                  <a:lumMod val="75000"/>
                  <a:lumOff val="25000"/>
                </a:schemeClr>
              </a:solidFill>
            </a:endParaRPr>
          </a:p>
          <a:p>
            <a:pPr marL="0" indent="0" eaLnBrk="1" fontAlgn="auto" hangingPunct="1">
              <a:lnSpc>
                <a:spcPct val="12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2</a:t>
            </a:r>
            <a:r>
              <a:rPr lang="zh-CN" altLang="en-US" dirty="0">
                <a:solidFill>
                  <a:schemeClr val="tx1">
                    <a:lumMod val="75000"/>
                    <a:lumOff val="25000"/>
                  </a:schemeClr>
                </a:solidFill>
                <a:sym typeface="+mn-ea"/>
              </a:rPr>
              <a:t>）腐败现象日趋严重；</a:t>
            </a:r>
            <a:endParaRPr lang="zh-CN" altLang="en-US" dirty="0">
              <a:solidFill>
                <a:schemeClr val="tx1">
                  <a:lumMod val="75000"/>
                  <a:lumOff val="25000"/>
                </a:schemeClr>
              </a:solidFill>
            </a:endParaRPr>
          </a:p>
          <a:p>
            <a:pPr marL="0" indent="0" eaLnBrk="1" fontAlgn="auto" hangingPunct="1">
              <a:lnSpc>
                <a:spcPct val="12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3</a:t>
            </a:r>
            <a:r>
              <a:rPr lang="zh-CN" altLang="en-US" dirty="0">
                <a:solidFill>
                  <a:schemeClr val="tx1">
                    <a:lumMod val="75000"/>
                    <a:lumOff val="25000"/>
                  </a:schemeClr>
                </a:solidFill>
                <a:sym typeface="+mn-ea"/>
              </a:rPr>
              <a:t>）加剧地方封锁；</a:t>
            </a:r>
            <a:endParaRPr lang="zh-CN" altLang="en-US" dirty="0">
              <a:solidFill>
                <a:schemeClr val="tx1">
                  <a:lumMod val="75000"/>
                  <a:lumOff val="25000"/>
                </a:schemeClr>
              </a:solidFill>
            </a:endParaRPr>
          </a:p>
          <a:p>
            <a:pPr marL="0" indent="0" eaLnBrk="1" fontAlgn="auto" hangingPunct="1">
              <a:lnSpc>
                <a:spcPct val="120000"/>
              </a:lnSpc>
              <a:spcAft>
                <a:spcPts val="0"/>
              </a:spcAft>
              <a:buFont typeface="Arial" panose="020B0604020202090204" pitchFamily="34" charset="0"/>
              <a:buNone/>
              <a:defRPr/>
            </a:pPr>
            <a:r>
              <a:rPr lang="zh-CN" altLang="en-US" dirty="0">
                <a:solidFill>
                  <a:schemeClr val="tx1">
                    <a:lumMod val="75000"/>
                    <a:lumOff val="25000"/>
                  </a:schemeClr>
                </a:solidFill>
                <a:sym typeface="+mn-ea"/>
              </a:rPr>
              <a:t>                        （</a:t>
            </a:r>
            <a:r>
              <a:rPr lang="en-US" altLang="zh-CN" dirty="0">
                <a:solidFill>
                  <a:schemeClr val="tx1">
                    <a:lumMod val="75000"/>
                    <a:lumOff val="25000"/>
                  </a:schemeClr>
                </a:solidFill>
                <a:sym typeface="+mn-ea"/>
              </a:rPr>
              <a:t>4</a:t>
            </a:r>
            <a:r>
              <a:rPr lang="zh-CN" altLang="en-US" dirty="0">
                <a:solidFill>
                  <a:schemeClr val="tx1">
                    <a:lumMod val="75000"/>
                    <a:lumOff val="25000"/>
                  </a:schemeClr>
                </a:solidFill>
                <a:sym typeface="+mn-ea"/>
              </a:rPr>
              <a:t>）扩大了地区和部门的差别</a:t>
            </a:r>
            <a:endParaRPr lang="zh-CN" altLang="en-US" dirty="0">
              <a:solidFill>
                <a:schemeClr val="tx1">
                  <a:lumMod val="75000"/>
                  <a:lumOff val="25000"/>
                </a:schemeClr>
              </a:solidFill>
            </a:endParaRPr>
          </a:p>
          <a:p>
            <a:pPr marL="0" indent="0" eaLnBrk="1" fontAlgn="auto" hangingPunct="1">
              <a:lnSpc>
                <a:spcPct val="120000"/>
              </a:lnSpc>
              <a:spcAft>
                <a:spcPts val="0"/>
              </a:spcAft>
              <a:buFont typeface="Arial" panose="020B0604020202090204" pitchFamily="34" charset="0"/>
              <a:buNone/>
              <a:defRPr/>
            </a:pPr>
            <a:endParaRPr lang="zh-CN" altLang="en-US" dirty="0">
              <a:solidFill>
                <a:schemeClr val="tx1">
                  <a:lumMod val="75000"/>
                  <a:lumOff val="25000"/>
                </a:schemeClr>
              </a:solidFill>
            </a:endParaRPr>
          </a:p>
          <a:p>
            <a:pPr marL="0" indent="0" eaLnBrk="1" fontAlgn="auto" hangingPunct="1">
              <a:lnSpc>
                <a:spcPct val="120000"/>
              </a:lnSpc>
              <a:spcAft>
                <a:spcPts val="0"/>
              </a:spcAft>
              <a:buFont typeface="Arial" panose="020B0604020202090204" pitchFamily="34" charset="0"/>
              <a:buNone/>
              <a:defRPr/>
            </a:pPr>
            <a:endParaRPr lang="zh-CN" altLang="en-US" dirty="0">
              <a:solidFill>
                <a:schemeClr val="tx1">
                  <a:lumMod val="75000"/>
                  <a:lumOff val="25000"/>
                </a:schemeClr>
              </a:solidFill>
              <a:sym typeface="+mn-ea"/>
            </a:endParaRPr>
          </a:p>
        </p:txBody>
      </p:sp>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标题 1"/>
          <p:cNvSpPr>
            <a:spLocks noGrp="1" noChangeArrowheads="1"/>
          </p:cNvSpPr>
          <p:nvPr>
            <p:ph type="title"/>
          </p:nvPr>
        </p:nvSpPr>
        <p:spPr/>
        <p:txBody>
          <a:bodyPr/>
          <a:lstStyle/>
          <a:p>
            <a:pPr eaLnBrk="1" hangingPunct="1"/>
            <a:r>
              <a:rPr lang="zh-CN" altLang="en-US">
                <a:solidFill>
                  <a:srgbClr val="C00000"/>
                </a:solidFill>
              </a:rPr>
              <a:t>二、制度变迁方式的转换</a:t>
            </a:r>
          </a:p>
        </p:txBody>
      </p:sp>
      <p:sp>
        <p:nvSpPr>
          <p:cNvPr id="75778" name="内容占位符 2"/>
          <p:cNvSpPr>
            <a:spLocks noGrp="1" noChangeArrowheads="1"/>
          </p:cNvSpPr>
          <p:nvPr>
            <p:ph idx="1"/>
          </p:nvPr>
        </p:nvSpPr>
        <p:spPr>
          <a:xfrm>
            <a:off x="701675" y="1498600"/>
            <a:ext cx="11077575" cy="5180013"/>
          </a:xfrm>
        </p:spPr>
        <p:txBody>
          <a:bodyPr/>
          <a:lstStyle/>
          <a:p>
            <a:pPr marL="0" indent="0" eaLnBrk="1" hangingPunct="1">
              <a:lnSpc>
                <a:spcPct val="100000"/>
              </a:lnSpc>
              <a:buFont typeface="Arial" panose="020B0604020202090204" pitchFamily="34" charset="0"/>
              <a:buNone/>
            </a:pPr>
            <a:endParaRPr lang="zh-CN" altLang="en-US" sz="2800" b="1">
              <a:sym typeface="+mn-ea"/>
            </a:endParaRPr>
          </a:p>
          <a:p>
            <a:pPr marL="0" indent="0" eaLnBrk="1" hangingPunct="1">
              <a:lnSpc>
                <a:spcPct val="120000"/>
              </a:lnSpc>
              <a:buFont typeface="Arial" panose="020B0604020202090204" pitchFamily="34" charset="0"/>
              <a:buNone/>
            </a:pPr>
            <a:r>
              <a:rPr lang="zh-CN" altLang="en-US" sz="2800" b="1">
                <a:sym typeface="+mn-ea"/>
              </a:rPr>
              <a:t>     </a:t>
            </a:r>
            <a:r>
              <a:rPr lang="zh-CN" altLang="en-US" sz="2800">
                <a:sym typeface="+mn-ea"/>
              </a:rPr>
              <a:t>供给主导型与中间扩散型，都是以</a:t>
            </a:r>
            <a:r>
              <a:rPr lang="zh-CN" altLang="en-US" sz="2800">
                <a:solidFill>
                  <a:schemeClr val="tx1"/>
                </a:solidFill>
                <a:sym typeface="+mn-ea"/>
              </a:rPr>
              <a:t>政府作为制度变迁的主导力量。</a:t>
            </a:r>
          </a:p>
          <a:p>
            <a:pPr marL="0" indent="0" eaLnBrk="1" hangingPunct="1">
              <a:lnSpc>
                <a:spcPct val="120000"/>
              </a:lnSpc>
              <a:buFont typeface="Arial" panose="020B0604020202090204" pitchFamily="34" charset="0"/>
              <a:buNone/>
            </a:pPr>
            <a:r>
              <a:rPr lang="zh-CN" altLang="en-US" sz="2800">
                <a:solidFill>
                  <a:schemeClr val="tx1"/>
                </a:solidFill>
                <a:sym typeface="+mn-ea"/>
              </a:rPr>
              <a:t> </a:t>
            </a:r>
          </a:p>
          <a:p>
            <a:pPr marL="0" indent="0" eaLnBrk="1" hangingPunct="1">
              <a:lnSpc>
                <a:spcPct val="120000"/>
              </a:lnSpc>
              <a:buFont typeface="Arial" panose="020B0604020202090204" pitchFamily="34" charset="0"/>
              <a:buNone/>
            </a:pPr>
            <a:r>
              <a:rPr lang="zh-CN" altLang="en-US" sz="2800">
                <a:solidFill>
                  <a:schemeClr val="tx1"/>
                </a:solidFill>
                <a:sym typeface="+mn-ea"/>
              </a:rPr>
              <a:t>     </a:t>
            </a:r>
            <a:r>
              <a:rPr lang="zh-CN" altLang="en-US" sz="2800">
                <a:solidFill>
                  <a:srgbClr val="7030A0"/>
                </a:solidFill>
                <a:sym typeface="+mn-ea"/>
              </a:rPr>
              <a:t>思考：政府主导的制度变迁都是有效率的吗？</a:t>
            </a:r>
            <a:endParaRPr lang="zh-CN" altLang="en-US" sz="2800">
              <a:sym typeface="+mn-ea"/>
            </a:endParaRPr>
          </a:p>
          <a:p>
            <a:pPr marL="0" indent="0" eaLnBrk="1" hangingPunct="1">
              <a:lnSpc>
                <a:spcPct val="120000"/>
              </a:lnSpc>
              <a:buFont typeface="Arial" panose="020B0604020202090204" pitchFamily="34" charset="0"/>
              <a:buNone/>
            </a:pPr>
            <a:r>
              <a:rPr lang="zh-CN" altLang="en-US" sz="2800">
                <a:sym typeface="+mn-ea"/>
              </a:rPr>
              <a:t>          </a:t>
            </a:r>
          </a:p>
          <a:p>
            <a:pPr marL="0" indent="0" eaLnBrk="1" hangingPunct="1">
              <a:lnSpc>
                <a:spcPct val="120000"/>
              </a:lnSpc>
              <a:buFont typeface="Arial" panose="020B0604020202090204" pitchFamily="34" charset="0"/>
              <a:buNone/>
            </a:pPr>
            <a:r>
              <a:rPr lang="zh-CN" altLang="en-US" sz="2800">
                <a:sym typeface="+mn-ea"/>
              </a:rPr>
              <a:t>  </a:t>
            </a:r>
            <a:r>
              <a:rPr lang="zh-CN" altLang="en-US" sz="2800">
                <a:solidFill>
                  <a:srgbClr val="C00000"/>
                </a:solidFill>
                <a:sym typeface="+mn-ea"/>
              </a:rPr>
              <a:t> 补充资料：</a:t>
            </a:r>
            <a:r>
              <a:rPr lang="zh-CN" altLang="en-US" sz="2800">
                <a:sym typeface="+mn-ea"/>
              </a:rPr>
              <a:t> </a:t>
            </a:r>
            <a:r>
              <a:rPr lang="zh-CN" altLang="en-US" sz="2800">
                <a:solidFill>
                  <a:srgbClr val="C00000"/>
                </a:solidFill>
                <a:sym typeface="+mn-ea"/>
              </a:rPr>
              <a:t>诺思悖论    （国家的双重身份、三只手、本质两难）</a:t>
            </a:r>
            <a:endParaRPr lang="zh-CN" altLang="en-US">
              <a:solidFill>
                <a:srgbClr val="C00000"/>
              </a:solidFill>
            </a:endParaRPr>
          </a:p>
          <a:p>
            <a:pPr marL="0" indent="0" eaLnBrk="1" hangingPunct="1">
              <a:lnSpc>
                <a:spcPct val="120000"/>
              </a:lnSpc>
              <a:buFont typeface="Arial" panose="020B0604020202090204" pitchFamily="34" charset="0"/>
              <a:buNone/>
            </a:pPr>
            <a:endParaRPr lang="zh-CN" altLang="en-US">
              <a:solidFill>
                <a:srgbClr val="C00000"/>
              </a:solidFill>
              <a:sym typeface="+mn-ea"/>
            </a:endParaRPr>
          </a:p>
        </p:txBody>
      </p:sp>
    </p:spTree>
    <p:custDataLst>
      <p:tags r:id="rId1"/>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727075" y="1147763"/>
            <a:ext cx="8229600" cy="5345112"/>
          </a:xfrm>
        </p:spPr>
        <p:txBody>
          <a:bodyPr rtlCol="0">
            <a:normAutofit fontScale="97500"/>
          </a:bodyPr>
          <a:lstStyle/>
          <a:p>
            <a:pPr eaLnBrk="1" fontAlgn="auto" hangingPunct="1">
              <a:spcAft>
                <a:spcPts val="0"/>
              </a:spcAft>
              <a:buFont typeface="Arial" panose="020B0604020202090204" pitchFamily="34" charset="0"/>
              <a:buNone/>
              <a:defRPr/>
            </a:pPr>
            <a:endParaRPr lang="zh-CN" altLang="en-US" sz="2800" b="1" dirty="0">
              <a:solidFill>
                <a:srgbClr val="FF0000"/>
              </a:solidFill>
            </a:endParaRPr>
          </a:p>
          <a:p>
            <a:pPr marL="0" indent="0" eaLnBrk="1" fontAlgn="auto" hangingPunct="1">
              <a:lnSpc>
                <a:spcPct val="150000"/>
              </a:lnSpc>
              <a:spcAft>
                <a:spcPts val="0"/>
              </a:spcAft>
              <a:buFont typeface="Arial" panose="020B0604020202090204" pitchFamily="34" charset="0"/>
              <a:buNone/>
              <a:defRPr/>
            </a:pPr>
            <a:r>
              <a:rPr lang="zh-CN" altLang="en-US" b="1" dirty="0">
                <a:solidFill>
                  <a:schemeClr val="tx1">
                    <a:lumMod val="75000"/>
                    <a:lumOff val="25000"/>
                  </a:schemeClr>
                </a:solidFill>
              </a:rPr>
              <a:t>    首先，国家是一个强制性机构（确立产权制度，使统治者租金最大化）；</a:t>
            </a:r>
            <a:endParaRPr lang="en-US" altLang="zh-CN" b="1" dirty="0">
              <a:solidFill>
                <a:schemeClr val="tx1">
                  <a:lumMod val="75000"/>
                  <a:lumOff val="25000"/>
                </a:schemeClr>
              </a:solidFill>
            </a:endParaRPr>
          </a:p>
          <a:p>
            <a:pPr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     </a:t>
            </a:r>
            <a:r>
              <a:rPr lang="zh-CN" altLang="en-US" b="1" dirty="0">
                <a:solidFill>
                  <a:schemeClr val="tx1">
                    <a:lumMod val="75000"/>
                    <a:lumOff val="25000"/>
                  </a:schemeClr>
                </a:solidFill>
              </a:rPr>
              <a:t>其次，国家是一个经济主体（降低交易费用，增进社会经济福利）；</a:t>
            </a:r>
            <a:endParaRPr lang="en-US" altLang="zh-CN" b="1" dirty="0">
              <a:solidFill>
                <a:schemeClr val="tx1">
                  <a:lumMod val="75000"/>
                  <a:lumOff val="25000"/>
                </a:schemeClr>
              </a:solidFill>
            </a:endParaRPr>
          </a:p>
          <a:p>
            <a:pPr eaLnBrk="1" fontAlgn="auto" hangingPunct="1">
              <a:lnSpc>
                <a:spcPct val="150000"/>
              </a:lnSpc>
              <a:spcAft>
                <a:spcPts val="0"/>
              </a:spcAft>
              <a:buFont typeface="Arial" panose="020B0604020202090204" pitchFamily="34" charset="0"/>
              <a:buNone/>
              <a:defRPr/>
            </a:pPr>
            <a:r>
              <a:rPr lang="zh-CN" altLang="en-US" b="1" dirty="0">
                <a:solidFill>
                  <a:schemeClr val="tx1">
                    <a:lumMod val="75000"/>
                    <a:lumOff val="25000"/>
                  </a:schemeClr>
                </a:solidFill>
              </a:rPr>
              <a:t>     </a:t>
            </a:r>
            <a:r>
              <a:rPr lang="en-US" altLang="zh-CN" b="1" dirty="0">
                <a:solidFill>
                  <a:schemeClr val="tx1">
                    <a:lumMod val="75000"/>
                    <a:lumOff val="25000"/>
                  </a:schemeClr>
                </a:solidFill>
              </a:rPr>
              <a:t>——</a:t>
            </a:r>
            <a:r>
              <a:rPr lang="zh-CN" altLang="en-US" b="1" dirty="0">
                <a:solidFill>
                  <a:schemeClr val="tx1">
                    <a:lumMod val="75000"/>
                    <a:lumOff val="25000"/>
                  </a:schemeClr>
                </a:solidFill>
              </a:rPr>
              <a:t>国家既是暴力的合法垄断者，又是公共服务的供给者；</a:t>
            </a:r>
            <a:endParaRPr lang="en-US" altLang="zh-CN" b="1" dirty="0">
              <a:solidFill>
                <a:schemeClr val="tx1">
                  <a:lumMod val="75000"/>
                  <a:lumOff val="25000"/>
                </a:schemeClr>
              </a:solidFill>
            </a:endParaRPr>
          </a:p>
          <a:p>
            <a:pPr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     ——</a:t>
            </a:r>
            <a:r>
              <a:rPr lang="zh-CN" altLang="en-US" b="1" dirty="0">
                <a:solidFill>
                  <a:schemeClr val="tx1">
                    <a:lumMod val="75000"/>
                    <a:lumOff val="25000"/>
                  </a:schemeClr>
                </a:solidFill>
              </a:rPr>
              <a:t>国家既具有生产性，又具有再分配或掠夺性；</a:t>
            </a:r>
          </a:p>
          <a:p>
            <a:pPr algn="ctr" eaLnBrk="1" fontAlgn="auto" hangingPunct="1">
              <a:lnSpc>
                <a:spcPct val="150000"/>
              </a:lnSpc>
              <a:spcAft>
                <a:spcPts val="0"/>
              </a:spcAft>
              <a:buFont typeface="Arial" panose="020B0604020202090204" pitchFamily="34" charset="0"/>
              <a:buNone/>
              <a:defRPr/>
            </a:pPr>
            <a:endParaRPr lang="en-US" altLang="zh-CN" b="1" dirty="0">
              <a:solidFill>
                <a:srgbClr val="FF0000"/>
              </a:solidFill>
            </a:endParaRPr>
          </a:p>
        </p:txBody>
      </p:sp>
      <p:sp>
        <p:nvSpPr>
          <p:cNvPr id="819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zh-CN" altLang="en-US" dirty="0">
                <a:solidFill>
                  <a:srgbClr val="FF0000"/>
                </a:solidFill>
              </a:rPr>
              <a:t>国家的“双重身份”</a:t>
            </a:r>
            <a:br>
              <a:rPr lang="en-US" altLang="zh-CN" dirty="0"/>
            </a:br>
            <a:endParaRPr lang="zh-CN" altLang="zh-CN" dirty="0"/>
          </a:p>
        </p:txBody>
      </p:sp>
    </p:spTree>
    <p:custDataLst>
      <p:tags r:id="rId1"/>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p:cNvSpPr>
            <a:spLocks noGrp="1" noChangeArrowheads="1"/>
          </p:cNvSpPr>
          <p:nvPr>
            <p:ph idx="1"/>
          </p:nvPr>
        </p:nvSpPr>
        <p:spPr>
          <a:xfrm>
            <a:off x="1608138" y="1998663"/>
            <a:ext cx="9745662" cy="4178300"/>
          </a:xfrm>
        </p:spPr>
        <p:txBody>
          <a:bodyPr/>
          <a:lstStyle/>
          <a:p>
            <a:pPr eaLnBrk="1" hangingPunct="1"/>
            <a:endParaRPr lang="zh-CN" altLang="en-US" dirty="0"/>
          </a:p>
          <a:p>
            <a:pPr algn="ctr" eaLnBrk="1" hangingPunct="1">
              <a:buFont typeface="Symbol" panose="05050102010706020507" pitchFamily="2" charset="2"/>
              <a:buNone/>
            </a:pPr>
            <a:r>
              <a:rPr lang="zh-CN" altLang="en-US" sz="2800" b="1" dirty="0"/>
              <a:t>无为之手</a:t>
            </a:r>
            <a:r>
              <a:rPr lang="en-US" altLang="zh-CN" sz="2800" b="1" dirty="0"/>
              <a:t>——</a:t>
            </a:r>
            <a:r>
              <a:rPr lang="zh-CN" altLang="en-US" sz="2800" b="1" dirty="0"/>
              <a:t>小政府就是好政府；</a:t>
            </a:r>
          </a:p>
          <a:p>
            <a:pPr algn="ctr" eaLnBrk="1" hangingPunct="1">
              <a:buFont typeface="Symbol" panose="05050102010706020507" pitchFamily="2" charset="2"/>
              <a:buNone/>
            </a:pPr>
            <a:r>
              <a:rPr lang="zh-CN" altLang="en-US" sz="2800" b="1" dirty="0"/>
              <a:t>扶持之手</a:t>
            </a:r>
            <a:r>
              <a:rPr lang="en-US" altLang="zh-CN" sz="2800" b="1" dirty="0"/>
              <a:t>——</a:t>
            </a:r>
            <a:r>
              <a:rPr lang="zh-CN" altLang="en-US" sz="2800" b="1" dirty="0"/>
              <a:t>国家是市场的补充；</a:t>
            </a:r>
            <a:endParaRPr lang="en-US" altLang="zh-CN" sz="2800" b="1" dirty="0"/>
          </a:p>
          <a:p>
            <a:pPr algn="ctr" eaLnBrk="1" hangingPunct="1">
              <a:buFont typeface="Symbol" panose="05050102010706020507" pitchFamily="2" charset="2"/>
              <a:buNone/>
            </a:pPr>
            <a:r>
              <a:rPr lang="zh-CN" altLang="en-US" sz="2800" b="1" dirty="0">
                <a:solidFill>
                  <a:srgbClr val="7030A0"/>
                </a:solidFill>
              </a:rPr>
              <a:t>掠夺之手</a:t>
            </a:r>
            <a:r>
              <a:rPr lang="en-US" altLang="zh-CN" sz="2800" b="1" dirty="0"/>
              <a:t>——</a:t>
            </a:r>
            <a:r>
              <a:rPr lang="zh-CN" altLang="en-US" sz="2800" b="1" dirty="0"/>
              <a:t>国家追求自身利益。</a:t>
            </a:r>
          </a:p>
        </p:txBody>
      </p:sp>
      <p:sp>
        <p:nvSpPr>
          <p:cNvPr id="921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zh-CN" altLang="en-US" dirty="0">
                <a:solidFill>
                  <a:srgbClr val="FF0000"/>
                </a:solidFill>
              </a:rPr>
              <a:t>国家的“三只手”</a:t>
            </a:r>
            <a:br>
              <a:rPr lang="zh-CN" altLang="en-US" dirty="0">
                <a:solidFill>
                  <a:srgbClr val="FF0000"/>
                </a:solidFill>
              </a:rPr>
            </a:br>
            <a:endParaRPr lang="zh-CN" altLang="en-US" dirty="0"/>
          </a:p>
        </p:txBody>
      </p:sp>
    </p:spTree>
    <p:custDataLst>
      <p:tags r:id="rId1"/>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a:xfrm>
            <a:off x="1608138" y="1998663"/>
            <a:ext cx="9745662" cy="4178300"/>
          </a:xfrm>
        </p:spPr>
        <p:txBody>
          <a:bodyPr rtlCol="0">
            <a:normAutofit/>
          </a:bodyPr>
          <a:lstStyle/>
          <a:p>
            <a:pPr eaLnBrk="1" fontAlgn="auto" hangingPunct="1">
              <a:lnSpc>
                <a:spcPct val="150000"/>
              </a:lnSpc>
              <a:spcAft>
                <a:spcPts val="0"/>
              </a:spcAft>
              <a:buFont typeface="Arial" panose="020B0604020202090204" pitchFamily="34" charset="0"/>
              <a:buNone/>
              <a:defRPr/>
            </a:pPr>
            <a:endParaRPr lang="zh-CN" altLang="en-US" b="1" dirty="0">
              <a:solidFill>
                <a:schemeClr val="tx1">
                  <a:lumMod val="75000"/>
                  <a:lumOff val="25000"/>
                </a:schemeClr>
              </a:solidFill>
            </a:endParaRPr>
          </a:p>
          <a:p>
            <a:pPr marL="0" indent="0" eaLnBrk="1" fontAlgn="auto" hangingPunct="1">
              <a:lnSpc>
                <a:spcPct val="150000"/>
              </a:lnSpc>
              <a:spcAft>
                <a:spcPts val="0"/>
              </a:spcAft>
              <a:buFont typeface="Arial" panose="020B0604020202090204" pitchFamily="34" charset="0"/>
              <a:buNone/>
              <a:defRPr/>
            </a:pPr>
            <a:r>
              <a:rPr lang="zh-CN" altLang="en-US" b="1" dirty="0">
                <a:solidFill>
                  <a:schemeClr val="tx1">
                    <a:lumMod val="75000"/>
                    <a:lumOff val="25000"/>
                  </a:schemeClr>
                </a:solidFill>
              </a:rPr>
              <a:t>   </a:t>
            </a:r>
            <a:r>
              <a:rPr lang="en-US" altLang="zh-CN" b="1" dirty="0">
                <a:solidFill>
                  <a:schemeClr val="tx1">
                    <a:lumMod val="75000"/>
                    <a:lumOff val="25000"/>
                  </a:schemeClr>
                </a:solidFill>
              </a:rPr>
              <a:t>——</a:t>
            </a:r>
            <a:r>
              <a:rPr lang="zh-CN" altLang="en-US" b="1" dirty="0">
                <a:solidFill>
                  <a:schemeClr val="tx1">
                    <a:lumMod val="75000"/>
                    <a:lumOff val="25000"/>
                  </a:schemeClr>
                </a:solidFill>
              </a:rPr>
              <a:t>国家需要足够强大，才能具有足够的强制力执行合同；</a:t>
            </a:r>
            <a:endParaRPr lang="en-US" altLang="zh-CN" b="1" dirty="0">
              <a:solidFill>
                <a:schemeClr val="tx1">
                  <a:lumMod val="75000"/>
                  <a:lumOff val="25000"/>
                </a:schemeClr>
              </a:solidFill>
            </a:endParaRPr>
          </a:p>
          <a:p>
            <a:pPr eaLnBrk="1" fontAlgn="auto" hangingPunct="1">
              <a:lnSpc>
                <a:spcPct val="150000"/>
              </a:lnSpc>
              <a:spcAft>
                <a:spcPts val="0"/>
              </a:spcAft>
              <a:buFont typeface="Arial" panose="020B0604020202090204" pitchFamily="34" charset="0"/>
              <a:buNone/>
              <a:defRPr/>
            </a:pPr>
            <a:r>
              <a:rPr lang="en-US" altLang="zh-CN" b="1" dirty="0">
                <a:solidFill>
                  <a:schemeClr val="tx1">
                    <a:lumMod val="75000"/>
                    <a:lumOff val="25000"/>
                  </a:schemeClr>
                </a:solidFill>
              </a:rPr>
              <a:t>    ——</a:t>
            </a:r>
            <a:r>
              <a:rPr lang="zh-CN" altLang="en-US" b="1" dirty="0">
                <a:solidFill>
                  <a:schemeClr val="tx1">
                    <a:lumMod val="75000"/>
                    <a:lumOff val="25000"/>
                  </a:schemeClr>
                </a:solidFill>
              </a:rPr>
              <a:t>但是，国家又不能过于强大，以至于它可以不受约束，滥用自己的强制力，任意侵犯公民的财产和权利。</a:t>
            </a:r>
          </a:p>
          <a:p>
            <a:pPr algn="ctr" eaLnBrk="1" fontAlgn="auto" hangingPunct="1">
              <a:lnSpc>
                <a:spcPct val="150000"/>
              </a:lnSpc>
              <a:spcAft>
                <a:spcPts val="0"/>
              </a:spcAft>
              <a:buFont typeface="Arial" panose="020B0604020202090204" pitchFamily="34" charset="0"/>
              <a:buNone/>
              <a:defRPr/>
            </a:pPr>
            <a:r>
              <a:rPr lang="zh-CN" altLang="en-US" b="1" dirty="0">
                <a:solidFill>
                  <a:schemeClr val="tx1">
                    <a:lumMod val="75000"/>
                    <a:lumOff val="25000"/>
                  </a:schemeClr>
                </a:solidFill>
              </a:rPr>
              <a:t>  </a:t>
            </a:r>
            <a:r>
              <a:rPr lang="zh-CN" altLang="en-US" sz="3600" b="1" dirty="0">
                <a:solidFill>
                  <a:srgbClr val="FF0000"/>
                </a:solidFill>
              </a:rPr>
              <a:t>（外强内弱</a:t>
            </a:r>
            <a:r>
              <a:rPr lang="en-US" altLang="zh-CN" sz="3600" b="1" dirty="0">
                <a:solidFill>
                  <a:srgbClr val="FF0000"/>
                </a:solidFill>
              </a:rPr>
              <a:t>?</a:t>
            </a:r>
            <a:r>
              <a:rPr lang="zh-CN" altLang="en-US" sz="3600" b="1" dirty="0">
                <a:solidFill>
                  <a:srgbClr val="FF0000"/>
                </a:solidFill>
              </a:rPr>
              <a:t>）</a:t>
            </a:r>
          </a:p>
        </p:txBody>
      </p:sp>
      <p:sp>
        <p:nvSpPr>
          <p:cNvPr id="11266" name="Rectangle 2"/>
          <p:cNvSpPr>
            <a:spLocks noGrp="1" noChangeArrowheads="1"/>
          </p:cNvSpPr>
          <p:nvPr>
            <p:ph type="title"/>
          </p:nvPr>
        </p:nvSpPr>
        <p:spPr>
          <a:xfrm>
            <a:off x="838200" y="681038"/>
            <a:ext cx="10515600" cy="973137"/>
          </a:xfrm>
        </p:spPr>
        <p:txBody>
          <a:bodyPr rtlCol="0">
            <a:normAutofit fontScale="90000"/>
          </a:bodyPr>
          <a:lstStyle/>
          <a:p>
            <a:pPr eaLnBrk="1" fontAlgn="auto" hangingPunct="1">
              <a:spcAft>
                <a:spcPts val="0"/>
              </a:spcAft>
              <a:defRPr/>
            </a:pPr>
            <a:r>
              <a:rPr lang="zh-CN" altLang="en-US" dirty="0">
                <a:solidFill>
                  <a:srgbClr val="FF0000"/>
                </a:solidFill>
              </a:rPr>
              <a:t>国家本质两难</a:t>
            </a:r>
            <a:br>
              <a:rPr lang="en-US" altLang="zh-CN" dirty="0"/>
            </a:br>
            <a:endParaRPr lang="zh-CN" altLang="zh-CN" dirty="0"/>
          </a:p>
        </p:txBody>
      </p:sp>
    </p:spTree>
    <p:custDataLst>
      <p:tags r:id="rId1"/>
    </p:custData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a:off x="1608138" y="1998663"/>
            <a:ext cx="9745662" cy="4178300"/>
          </a:xfrm>
        </p:spPr>
        <p:txBody>
          <a:bodyPr rtlCol="0">
            <a:normAutofit/>
          </a:bodyPr>
          <a:lstStyle/>
          <a:p>
            <a:pPr eaLnBrk="1" fontAlgn="auto" hangingPunct="1">
              <a:lnSpc>
                <a:spcPct val="190000"/>
              </a:lnSpc>
              <a:spcAft>
                <a:spcPts val="0"/>
              </a:spcAft>
              <a:defRPr/>
            </a:pPr>
            <a:r>
              <a:rPr lang="zh-CN" altLang="en-US" b="1" dirty="0">
                <a:solidFill>
                  <a:schemeClr val="tx1">
                    <a:lumMod val="75000"/>
                    <a:lumOff val="25000"/>
                  </a:schemeClr>
                </a:solidFill>
              </a:rPr>
              <a:t>指由国家来界定保护产权可以产生规模效益，而国家在界定和保护产权时又不是中立的，在竞争约束和交易费用约束的双重约束下，往往会导致非效益的产权结构 。</a:t>
            </a:r>
            <a:endParaRPr lang="en-US" altLang="zh-CN" b="1" dirty="0">
              <a:solidFill>
                <a:schemeClr val="tx1">
                  <a:lumMod val="75000"/>
                  <a:lumOff val="25000"/>
                </a:schemeClr>
              </a:solidFill>
            </a:endParaRPr>
          </a:p>
          <a:p>
            <a:pPr eaLnBrk="1" fontAlgn="auto" hangingPunct="1">
              <a:lnSpc>
                <a:spcPct val="190000"/>
              </a:lnSpc>
              <a:spcAft>
                <a:spcPts val="0"/>
              </a:spcAft>
              <a:defRPr/>
            </a:pPr>
            <a:r>
              <a:rPr lang="zh-CN" altLang="en-US" b="1" dirty="0">
                <a:solidFill>
                  <a:schemeClr val="tx1">
                    <a:lumMod val="75000"/>
                    <a:lumOff val="25000"/>
                  </a:schemeClr>
                </a:solidFill>
              </a:rPr>
              <a:t>国家要对造成经济增长、停滞和衰退的产权结构的效率负责。</a:t>
            </a:r>
          </a:p>
          <a:p>
            <a:pPr marL="0" indent="0" eaLnBrk="1" fontAlgn="auto" hangingPunct="1">
              <a:lnSpc>
                <a:spcPct val="150000"/>
              </a:lnSpc>
              <a:spcAft>
                <a:spcPts val="0"/>
              </a:spcAft>
              <a:buFont typeface="Arial" panose="020B0604020202090204" pitchFamily="34" charset="0"/>
              <a:buNone/>
              <a:defRPr/>
            </a:pPr>
            <a:r>
              <a:rPr lang="zh-CN" altLang="en-US" b="1" dirty="0">
                <a:solidFill>
                  <a:srgbClr val="FF0000"/>
                </a:solidFill>
              </a:rPr>
              <a:t>“国家的存在是经济增长的关键，然而国家又是人为经济衰退的根源”</a:t>
            </a:r>
          </a:p>
          <a:p>
            <a:pPr eaLnBrk="1" fontAlgn="auto" hangingPunct="1">
              <a:lnSpc>
                <a:spcPct val="150000"/>
              </a:lnSpc>
              <a:spcAft>
                <a:spcPts val="0"/>
              </a:spcAft>
              <a:defRPr/>
            </a:pPr>
            <a:endParaRPr lang="zh-CN" altLang="en-US" b="1" dirty="0">
              <a:solidFill>
                <a:srgbClr val="FF0000"/>
              </a:solidFill>
            </a:endParaRPr>
          </a:p>
        </p:txBody>
      </p:sp>
      <p:sp>
        <p:nvSpPr>
          <p:cNvPr id="79874" name="Rectangle 2"/>
          <p:cNvSpPr>
            <a:spLocks noGrp="1" noChangeArrowheads="1"/>
          </p:cNvSpPr>
          <p:nvPr>
            <p:ph type="title"/>
          </p:nvPr>
        </p:nvSpPr>
        <p:spPr/>
        <p:txBody>
          <a:bodyPr/>
          <a:lstStyle/>
          <a:p>
            <a:pPr eaLnBrk="1" hangingPunct="1"/>
            <a:r>
              <a:rPr lang="zh-CN" altLang="en-US">
                <a:solidFill>
                  <a:srgbClr val="FF0000"/>
                </a:solidFill>
              </a:rPr>
              <a:t>“诺思悖论”</a:t>
            </a:r>
            <a:endParaRPr lang="zh-CN" altLang="en-US"/>
          </a:p>
        </p:txBody>
      </p:sp>
    </p:spTree>
    <p:custDataLst>
      <p:tags r:id="rId1"/>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标题 1"/>
          <p:cNvSpPr>
            <a:spLocks noGrp="1" noChangeArrowheads="1"/>
          </p:cNvSpPr>
          <p:nvPr>
            <p:ph type="title"/>
          </p:nvPr>
        </p:nvSpPr>
        <p:spPr/>
        <p:txBody>
          <a:bodyPr/>
          <a:lstStyle/>
          <a:p>
            <a:pPr eaLnBrk="1" hangingPunct="1"/>
            <a:r>
              <a:rPr lang="zh-CN" altLang="en-US">
                <a:solidFill>
                  <a:srgbClr val="C00000"/>
                </a:solidFill>
              </a:rPr>
              <a:t>二、制度变迁方式的转换</a:t>
            </a:r>
          </a:p>
        </p:txBody>
      </p:sp>
      <p:sp>
        <p:nvSpPr>
          <p:cNvPr id="80898" name="内容占位符 2"/>
          <p:cNvSpPr>
            <a:spLocks noGrp="1" noChangeArrowheads="1"/>
          </p:cNvSpPr>
          <p:nvPr>
            <p:ph idx="1"/>
          </p:nvPr>
        </p:nvSpPr>
        <p:spPr>
          <a:xfrm>
            <a:off x="701675" y="1498600"/>
            <a:ext cx="11077575" cy="5180013"/>
          </a:xfrm>
        </p:spPr>
        <p:txBody>
          <a:bodyPr/>
          <a:lstStyle/>
          <a:p>
            <a:pPr marL="0" indent="0" eaLnBrk="1" hangingPunct="1">
              <a:lnSpc>
                <a:spcPct val="140000"/>
              </a:lnSpc>
              <a:buFont typeface="Arial" panose="020B0604020202090204" pitchFamily="34" charset="0"/>
              <a:buNone/>
            </a:pPr>
            <a:r>
              <a:rPr lang="en-US" altLang="zh-CN" sz="2800" b="1">
                <a:sym typeface="+mn-ea"/>
              </a:rPr>
              <a:t>2</a:t>
            </a:r>
            <a:r>
              <a:rPr lang="zh-CN" altLang="en-US" sz="2800" b="1">
                <a:sym typeface="+mn-ea"/>
              </a:rPr>
              <a:t>、制度变迁方式</a:t>
            </a:r>
          </a:p>
          <a:p>
            <a:pPr marL="0" indent="0" eaLnBrk="1" hangingPunct="1">
              <a:lnSpc>
                <a:spcPct val="140000"/>
              </a:lnSpc>
              <a:buFont typeface="Arial" panose="020B0604020202090204" pitchFamily="34" charset="0"/>
              <a:buNone/>
            </a:pPr>
            <a:r>
              <a:rPr lang="zh-CN" altLang="en-US" sz="2800" b="1">
                <a:sym typeface="+mn-ea"/>
              </a:rPr>
              <a:t>    </a:t>
            </a:r>
            <a:r>
              <a:rPr lang="en-US" altLang="zh-CN" sz="2800" b="1">
                <a:sym typeface="+mn-ea"/>
              </a:rPr>
              <a:t>C</a:t>
            </a:r>
            <a:r>
              <a:rPr lang="zh-CN" altLang="en-US" sz="2800" b="1">
                <a:sym typeface="+mn-ea"/>
              </a:rPr>
              <a:t>、需求诱致型</a:t>
            </a:r>
          </a:p>
          <a:p>
            <a:pPr marL="0" indent="0" eaLnBrk="1" hangingPunct="1">
              <a:lnSpc>
                <a:spcPct val="150000"/>
              </a:lnSpc>
              <a:buFont typeface="Arial" panose="020B0604020202090204" pitchFamily="34" charset="0"/>
              <a:buNone/>
            </a:pPr>
            <a:r>
              <a:rPr lang="zh-CN" altLang="en-US" sz="2800" b="1">
                <a:sym typeface="+mn-ea"/>
              </a:rPr>
              <a:t>          定义：</a:t>
            </a:r>
            <a:r>
              <a:rPr lang="zh-CN" altLang="en-US">
                <a:sym typeface="+mn-ea"/>
              </a:rPr>
              <a:t> 即个体或一群人在给定的约束条件下，为确立预期能导致自身利益最大化的制度安排和权力界定而自发组织实施的制度创新。（小岗村经验）</a:t>
            </a:r>
            <a:endParaRPr lang="zh-CN" altLang="en-US"/>
          </a:p>
          <a:p>
            <a:pPr marL="0" indent="0" eaLnBrk="1" hangingPunct="1">
              <a:buFont typeface="Arial" panose="020B0604020202090204" pitchFamily="34" charset="0"/>
              <a:buNone/>
            </a:pPr>
            <a:r>
              <a:rPr lang="zh-CN" altLang="en-US">
                <a:sym typeface="+mn-ea"/>
              </a:rPr>
              <a:t>     </a:t>
            </a:r>
          </a:p>
          <a:p>
            <a:pPr marL="0" indent="0" eaLnBrk="1" hangingPunct="1">
              <a:buFont typeface="Arial" panose="020B0604020202090204" pitchFamily="34" charset="0"/>
              <a:buNone/>
            </a:pPr>
            <a:r>
              <a:rPr lang="zh-CN" altLang="en-US">
                <a:sym typeface="+mn-ea"/>
              </a:rPr>
              <a:t>          </a:t>
            </a:r>
            <a:r>
              <a:rPr lang="zh-CN" altLang="en-US">
                <a:solidFill>
                  <a:srgbClr val="C00000"/>
                </a:solidFill>
                <a:sym typeface="+mn-ea"/>
              </a:rPr>
              <a:t>从“要我改”到“我要改”的转变</a:t>
            </a:r>
            <a:endParaRPr lang="zh-CN" altLang="en-US">
              <a:solidFill>
                <a:srgbClr val="C00000"/>
              </a:solidFill>
            </a:endParaRPr>
          </a:p>
          <a:p>
            <a:pPr marL="0" indent="0" eaLnBrk="1" hangingPunct="1">
              <a:lnSpc>
                <a:spcPct val="120000"/>
              </a:lnSpc>
              <a:buFont typeface="Arial" panose="020B0604020202090204" pitchFamily="34" charset="0"/>
              <a:buNone/>
            </a:pPr>
            <a:endParaRPr lang="zh-CN" altLang="en-US">
              <a:sym typeface="+mn-ea"/>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502"/>
</p:tagLst>
</file>

<file path=ppt/tags/tag1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0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0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0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02"/>
  <p:tag name="KSO_WM_TAG_VERSION" val="1.0"/>
  <p:tag name="KSO_WM_SLIDE_ID" val="custom160502_16"/>
  <p:tag name="KSO_WM_SLIDE_INDEX" val="16"/>
  <p:tag name="KSO_WM_SLIDE_ITEM_CNT" val="4"/>
  <p:tag name="KSO_WM_SLIDE_LAYOUT" val="a_l"/>
  <p:tag name="KSO_WM_SLIDE_LAYOUT_CNT" val="1_1"/>
  <p:tag name="KSO_WM_SLIDE_TYPE" val="text"/>
  <p:tag name="KSO_WM_BEAUTIFY_FLAG" val="#wm#"/>
  <p:tag name="KSO_WM_SLIDE_POSITION" val="66*192"/>
  <p:tag name="KSO_WM_SLIDE_SIZE" val="829*217"/>
  <p:tag name="KSO_WM_DIAGRAM_GROUP_CODE" val="l1-2"/>
  <p:tag name="KSO_WM_SPECIAL_SOURCE" val="bdnull"/>
</p:tagLst>
</file>

<file path=ppt/tags/tag1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1_1"/>
  <p:tag name="KSO_WM_UNIT_ID" val="custom160502_16*l_h_f*1_1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1"/>
  <p:tag name="KSO_WM_UNIT_ID" val="custom160502_16*l_i*1_1"/>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2"/>
  <p:tag name="KSO_WM_UNIT_ID" val="custom160502_16*l_i*1_2"/>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1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2_1"/>
  <p:tag name="KSO_WM_UNIT_ID" val="custom160502_16*l_h_f*1_2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3"/>
  <p:tag name="KSO_WM_UNIT_ID" val="custom160502_16*l_i*1_3"/>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4"/>
  <p:tag name="KSO_WM_UNIT_ID" val="custom160502_16*l_i*1_4"/>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1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16*a*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1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1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1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1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1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1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1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1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1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1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1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2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2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2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2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2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2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2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2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2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2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02"/>
  <p:tag name="KSO_WM_TAG_VERSION" val="1.0"/>
  <p:tag name="KSO_WM_SLIDE_ID" val="custom160502_9"/>
  <p:tag name="KSO_WM_SLIDE_INDEX" val="9"/>
  <p:tag name="KSO_WM_SLIDE_ITEM_CNT" val="4"/>
  <p:tag name="KSO_WM_SLIDE_LAYOUT" val="a_b_l"/>
  <p:tag name="KSO_WM_SLIDE_LAYOUT_CNT" val="1_1_1"/>
  <p:tag name="KSO_WM_SLIDE_TYPE" val="contents"/>
  <p:tag name="KSO_WM_BEAUTIFY_FLAG" val="#wm#"/>
  <p:tag name="KSO_WM_DIAGRAM_GROUP_CODE" val="l1-1"/>
  <p:tag name="KSO_WM_SPECIAL_SOURCE" val="bdnull"/>
</p:tagLst>
</file>

<file path=ppt/tags/tag13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3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3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3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3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02"/>
  <p:tag name="KSO_WM_TAG_VERSION" val="1.0"/>
  <p:tag name="KSO_WM_SLIDE_ID" val="custom160502_16"/>
  <p:tag name="KSO_WM_SLIDE_INDEX" val="16"/>
  <p:tag name="KSO_WM_SLIDE_ITEM_CNT" val="4"/>
  <p:tag name="KSO_WM_SLIDE_LAYOUT" val="a_l"/>
  <p:tag name="KSO_WM_SLIDE_LAYOUT_CNT" val="1_1"/>
  <p:tag name="KSO_WM_SLIDE_TYPE" val="text"/>
  <p:tag name="KSO_WM_BEAUTIFY_FLAG" val="#wm#"/>
  <p:tag name="KSO_WM_SLIDE_POSITION" val="66*192"/>
  <p:tag name="KSO_WM_SLIDE_SIZE" val="829*217"/>
  <p:tag name="KSO_WM_DIAGRAM_GROUP_CODE" val="l1-2"/>
  <p:tag name="KSO_WM_SPECIAL_SOURCE" val="bdnull"/>
</p:tagLst>
</file>

<file path=ppt/tags/tag1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1_1"/>
  <p:tag name="KSO_WM_UNIT_ID" val="custom160502_16*l_h_f*1_1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1"/>
  <p:tag name="KSO_WM_UNIT_ID" val="custom160502_16*l_i*1_1"/>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2"/>
  <p:tag name="KSO_WM_UNIT_ID" val="custom160502_16*l_i*1_2"/>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1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2_1"/>
  <p:tag name="KSO_WM_UNIT_ID" val="custom160502_16*l_h_f*1_2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3"/>
  <p:tag name="KSO_WM_UNIT_ID" val="custom160502_16*l_i*1_3"/>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9*a*1"/>
  <p:tag name="KSO_WM_UNIT_CLEAR" val="1"/>
  <p:tag name="KSO_WM_UNIT_LAYERLEVEL" val="1"/>
  <p:tag name="KSO_WM_UNIT_ISCONTENTSTITLE" val="1"/>
  <p:tag name="KSO_WM_UNIT_VALUE" val="0"/>
  <p:tag name="KSO_WM_UNIT_HIGHLIGHT" val="0"/>
  <p:tag name="KSO_WM_UNIT_COMPATIBLE" val="0"/>
  <p:tag name="KSO_WM_UNIT_PRESET_TEXT" val="目&#10;录"/>
</p:tagLst>
</file>

<file path=ppt/tags/tag1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4"/>
  <p:tag name="KSO_WM_UNIT_ID" val="custom160502_16*l_i*1_4"/>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1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3_1"/>
  <p:tag name="KSO_WM_UNIT_ID" val="custom160502_16*l_h_f*1_3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5"/>
  <p:tag name="KSO_WM_UNIT_ID" val="custom160502_16*l_i*1_5"/>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6"/>
  <p:tag name="KSO_WM_UNIT_ID" val="custom160502_16*l_i*1_6"/>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1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16*a*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1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4_1"/>
  <p:tag name="KSO_WM_UNIT_ID" val="custom160502_16*l_h_f*1_4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7"/>
  <p:tag name="KSO_WM_UNIT_ID" val="custom160502_16*l_i*1_7"/>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8"/>
  <p:tag name="KSO_WM_UNIT_ID" val="custom160502_16*l_i*1_8"/>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1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4_1"/>
  <p:tag name="KSO_WM_UNIT_ID" val="custom160502_16*l_h_f*1_4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7"/>
  <p:tag name="KSO_WM_UNIT_ID" val="custom160502_16*l_i*1_7"/>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b"/>
  <p:tag name="KSO_WM_UNIT_INDEX" val="1"/>
  <p:tag name="KSO_WM_UNIT_ID" val="custom160502_9*b*1"/>
  <p:tag name="KSO_WM_UNIT_CLEAR" val="1"/>
  <p:tag name="KSO_WM_UNIT_LAYERLEVEL" val="1"/>
  <p:tag name="KSO_WM_UNIT_VALUE" val="8"/>
  <p:tag name="KSO_WM_UNIT_ISCONTENTSTITLE" val="0"/>
  <p:tag name="KSO_WM_UNIT_HIGHLIGHT" val="0"/>
  <p:tag name="KSO_WM_UNIT_COMPATIBLE" val="0"/>
  <p:tag name="KSO_WM_UNIT_PRESET_TEXT" val="CONTENTS"/>
</p:tagLst>
</file>

<file path=ppt/tags/tag1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8"/>
  <p:tag name="KSO_WM_UNIT_ID" val="custom160502_16*l_i*1_8"/>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1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4_1"/>
  <p:tag name="KSO_WM_UNIT_ID" val="custom160502_16*l_h_f*1_4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7"/>
  <p:tag name="KSO_WM_UNIT_ID" val="custom160502_16*l_i*1_7"/>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1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8"/>
  <p:tag name="KSO_WM_UNIT_ID" val="custom160502_16*l_i*1_8"/>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15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5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5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5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5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5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4"/>
  <p:tag name="KSO_WM_UNIT_ID" val="custom160502_9*l_i*1_4"/>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6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6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6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6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6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6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6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6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6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6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4_1"/>
  <p:tag name="KSO_WM_UNIT_ID" val="custom160502_9*l_h_f*1_4_1"/>
  <p:tag name="KSO_WM_UNIT_CLEAR" val="1"/>
  <p:tag name="KSO_WM_UNIT_LAYERLEVEL" val="1_1_1"/>
  <p:tag name="KSO_WM_UNIT_VALUE" val="12"/>
  <p:tag name="KSO_WM_UNIT_HIGHLIGHT" val="0"/>
  <p:tag name="KSO_WM_UNIT_COMPATIBLE" val="0"/>
  <p:tag name="KSO_WM_UNIT_PRESET_TEXT_INDEX" val="3"/>
  <p:tag name="KSO_WM_UNIT_PRESET_TEXT_LEN" val="17"/>
  <p:tag name="KSO_WM_DIAGRAM_GROUP_CODE" val="l1-1"/>
  <p:tag name="KSO_WM_UNIT_TEXT_FILL_FORE_SCHEMECOLOR_INDEX" val="5"/>
  <p:tag name="KSO_WM_UNIT_TEXT_FILL_TYPE" val="1"/>
  <p:tag name="KSO_WM_UNIT_USESOURCEFORMAT_APPLY" val="1"/>
</p:tagLst>
</file>

<file path=ppt/tags/tag17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7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7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7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7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7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7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7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7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7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4"/>
  <p:tag name="KSO_WM_UNIT_ID" val="custom160502_9*l_i*1_4"/>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8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8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8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8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8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8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8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8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8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8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4_1"/>
  <p:tag name="KSO_WM_UNIT_ID" val="custom160502_9*l_h_f*1_4_1"/>
  <p:tag name="KSO_WM_UNIT_CLEAR" val="1"/>
  <p:tag name="KSO_WM_UNIT_LAYERLEVEL" val="1_1_1"/>
  <p:tag name="KSO_WM_UNIT_VALUE" val="12"/>
  <p:tag name="KSO_WM_UNIT_HIGHLIGHT" val="0"/>
  <p:tag name="KSO_WM_UNIT_COMPATIBLE" val="0"/>
  <p:tag name="KSO_WM_UNIT_PRESET_TEXT_INDEX" val="3"/>
  <p:tag name="KSO_WM_UNIT_PRESET_TEXT_LEN" val="17"/>
  <p:tag name="KSO_WM_DIAGRAM_GROUP_CODE" val="l1-1"/>
  <p:tag name="KSO_WM_UNIT_TEXT_FILL_FORE_SCHEMECOLOR_INDEX" val="5"/>
  <p:tag name="KSO_WM_UNIT_TEXT_FILL_TYPE" val="1"/>
  <p:tag name="KSO_WM_UNIT_USESOURCEFORMAT_APPLY" val="1"/>
</p:tagLst>
</file>

<file path=ppt/tags/tag19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9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9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9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9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9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9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9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9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9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502"/>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4"/>
  <p:tag name="KSO_WM_UNIT_ID" val="custom160502_9*l_i*1_4"/>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20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0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0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0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0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0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0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0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0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0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4_1"/>
  <p:tag name="KSO_WM_UNIT_ID" val="custom160502_9*l_h_f*1_4_1"/>
  <p:tag name="KSO_WM_UNIT_CLEAR" val="1"/>
  <p:tag name="KSO_WM_UNIT_LAYERLEVEL" val="1_1_1"/>
  <p:tag name="KSO_WM_UNIT_VALUE" val="12"/>
  <p:tag name="KSO_WM_UNIT_HIGHLIGHT" val="0"/>
  <p:tag name="KSO_WM_UNIT_COMPATIBLE" val="0"/>
  <p:tag name="KSO_WM_UNIT_PRESET_TEXT_INDEX" val="3"/>
  <p:tag name="KSO_WM_UNIT_PRESET_TEXT_LEN" val="17"/>
  <p:tag name="KSO_WM_DIAGRAM_GROUP_CODE" val="l1-1"/>
  <p:tag name="KSO_WM_UNIT_TEXT_FILL_FORE_SCHEMECOLOR_INDEX" val="5"/>
  <p:tag name="KSO_WM_UNIT_TEXT_FILL_TYPE" val="1"/>
  <p:tag name="KSO_WM_UNIT_USESOURCEFORMAT_APPLY" val="1"/>
</p:tagLst>
</file>

<file path=ppt/tags/tag21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1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1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1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1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1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1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1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1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1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3"/>
  <p:tag name="KSO_WM_UNIT_ID" val="custom160502_9*l_i*1_3"/>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22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02"/>
  <p:tag name="KSO_WM_TAG_VERSION" val="1.0"/>
  <p:tag name="KSO_WM_SLIDE_ID" val="custom160502_16"/>
  <p:tag name="KSO_WM_SLIDE_INDEX" val="16"/>
  <p:tag name="KSO_WM_SLIDE_ITEM_CNT" val="4"/>
  <p:tag name="KSO_WM_SLIDE_LAYOUT" val="a_l"/>
  <p:tag name="KSO_WM_SLIDE_LAYOUT_CNT" val="1_1"/>
  <p:tag name="KSO_WM_SLIDE_TYPE" val="text"/>
  <p:tag name="KSO_WM_BEAUTIFY_FLAG" val="#wm#"/>
  <p:tag name="KSO_WM_SLIDE_POSITION" val="66*192"/>
  <p:tag name="KSO_WM_SLIDE_SIZE" val="829*217"/>
  <p:tag name="KSO_WM_DIAGRAM_GROUP_CODE" val="l1-2"/>
  <p:tag name="KSO_WM_SPECIAL_SOURCE" val="bdnull"/>
</p:tagLst>
</file>

<file path=ppt/tags/tag2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1_1"/>
  <p:tag name="KSO_WM_UNIT_ID" val="custom160502_16*l_h_f*1_1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1"/>
  <p:tag name="KSO_WM_UNIT_ID" val="custom160502_16*l_i*1_1"/>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2"/>
  <p:tag name="KSO_WM_UNIT_ID" val="custom160502_16*l_i*1_2"/>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2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2_1"/>
  <p:tag name="KSO_WM_UNIT_ID" val="custom160502_16*l_h_f*1_2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3"/>
  <p:tag name="KSO_WM_UNIT_ID" val="custom160502_16*l_i*1_3"/>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4"/>
  <p:tag name="KSO_WM_UNIT_ID" val="custom160502_16*l_i*1_4"/>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2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3_1"/>
  <p:tag name="KSO_WM_UNIT_ID" val="custom160502_16*l_h_f*1_3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5"/>
  <p:tag name="KSO_WM_UNIT_ID" val="custom160502_16*l_i*1_5"/>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6"/>
  <p:tag name="KSO_WM_UNIT_ID" val="custom160502_16*l_i*1_6"/>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3_1"/>
  <p:tag name="KSO_WM_UNIT_ID" val="custom160502_9*l_h_f*1_3_1"/>
  <p:tag name="KSO_WM_UNIT_CLEAR" val="1"/>
  <p:tag name="KSO_WM_UNIT_LAYERLEVEL" val="1_1_1"/>
  <p:tag name="KSO_WM_UNIT_VALUE" val="12"/>
  <p:tag name="KSO_WM_UNIT_HIGHLIGHT" val="0"/>
  <p:tag name="KSO_WM_UNIT_COMPATIBLE" val="0"/>
  <p:tag name="KSO_WM_UNIT_PRESET_TEXT_INDEX" val="3"/>
  <p:tag name="KSO_WM_UNIT_PRESET_TEXT_LEN" val="17"/>
  <p:tag name="KSO_WM_DIAGRAM_GROUP_CODE" val="l1-1"/>
  <p:tag name="KSO_WM_UNIT_TEXT_FILL_FORE_SCHEMECOLOR_INDEX" val="5"/>
  <p:tag name="KSO_WM_UNIT_TEXT_FILL_TYPE" val="1"/>
  <p:tag name="KSO_WM_UNIT_USESOURCEFORMAT_APPLY" val="1"/>
</p:tagLst>
</file>

<file path=ppt/tags/tag2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16*a*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2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4_1"/>
  <p:tag name="KSO_WM_UNIT_ID" val="custom160502_16*l_h_f*1_4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7"/>
  <p:tag name="KSO_WM_UNIT_ID" val="custom160502_16*l_i*1_7"/>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8"/>
  <p:tag name="KSO_WM_UNIT_ID" val="custom160502_16*l_i*1_8"/>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23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3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3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3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3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3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2"/>
  <p:tag name="KSO_WM_UNIT_ID" val="custom160502_9*l_i*1_2"/>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24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4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4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4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02"/>
  <p:tag name="KSO_WM_TAG_VERSION" val="1.0"/>
  <p:tag name="KSO_WM_SLIDE_ID" val="custom160502_16"/>
  <p:tag name="KSO_WM_SLIDE_INDEX" val="16"/>
  <p:tag name="KSO_WM_SLIDE_ITEM_CNT" val="4"/>
  <p:tag name="KSO_WM_SLIDE_LAYOUT" val="a_l"/>
  <p:tag name="KSO_WM_SLIDE_LAYOUT_CNT" val="1_1"/>
  <p:tag name="KSO_WM_SLIDE_TYPE" val="text"/>
  <p:tag name="KSO_WM_BEAUTIFY_FLAG" val="#wm#"/>
  <p:tag name="KSO_WM_SLIDE_POSITION" val="66*192"/>
  <p:tag name="KSO_WM_SLIDE_SIZE" val="829*217"/>
  <p:tag name="KSO_WM_DIAGRAM_GROUP_CODE" val="l1-2"/>
  <p:tag name="KSO_WM_SPECIAL_SOURCE" val="bdnull"/>
</p:tagLst>
</file>

<file path=ppt/tags/tag2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1_1"/>
  <p:tag name="KSO_WM_UNIT_ID" val="custom160502_16*l_h_f*1_1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1"/>
  <p:tag name="KSO_WM_UNIT_ID" val="custom160502_16*l_i*1_1"/>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2"/>
  <p:tag name="KSO_WM_UNIT_ID" val="custom160502_16*l_i*1_2"/>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2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2_1"/>
  <p:tag name="KSO_WM_UNIT_ID" val="custom160502_16*l_h_f*1_2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3"/>
  <p:tag name="KSO_WM_UNIT_ID" val="custom160502_16*l_i*1_3"/>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4"/>
  <p:tag name="KSO_WM_UNIT_ID" val="custom160502_16*l_i*1_4"/>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2_1"/>
  <p:tag name="KSO_WM_UNIT_ID" val="custom160502_9*l_h_f*1_2_1"/>
  <p:tag name="KSO_WM_UNIT_CLEAR" val="1"/>
  <p:tag name="KSO_WM_UNIT_LAYERLEVEL" val="1_1_1"/>
  <p:tag name="KSO_WM_UNIT_VALUE" val="12"/>
  <p:tag name="KSO_WM_UNIT_HIGHLIGHT" val="0"/>
  <p:tag name="KSO_WM_UNIT_COMPATIBLE" val="0"/>
  <p:tag name="KSO_WM_UNIT_PRESET_TEXT_INDEX" val="3"/>
  <p:tag name="KSO_WM_UNIT_PRESET_TEXT_LEN" val="17"/>
  <p:tag name="KSO_WM_DIAGRAM_GROUP_CODE" val="l1-1"/>
  <p:tag name="KSO_WM_UNIT_TEXT_FILL_FORE_SCHEMECOLOR_INDEX" val="5"/>
  <p:tag name="KSO_WM_UNIT_TEXT_FILL_TYPE" val="1"/>
  <p:tag name="KSO_WM_UNIT_USESOURCEFORMAT_APPLY" val="1"/>
</p:tagLst>
</file>

<file path=ppt/tags/tag2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3_1"/>
  <p:tag name="KSO_WM_UNIT_ID" val="custom160502_16*l_h_f*1_3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5"/>
  <p:tag name="KSO_WM_UNIT_ID" val="custom160502_16*l_i*1_5"/>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6"/>
  <p:tag name="KSO_WM_UNIT_ID" val="custom160502_16*l_i*1_6"/>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2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16*a*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2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4_1"/>
  <p:tag name="KSO_WM_UNIT_ID" val="custom160502_16*l_h_f*1_4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7"/>
  <p:tag name="KSO_WM_UNIT_ID" val="custom160502_16*l_i*1_7"/>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8"/>
  <p:tag name="KSO_WM_UNIT_ID" val="custom160502_16*l_i*1_8"/>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25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5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5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1"/>
  <p:tag name="KSO_WM_UNIT_ID" val="custom160502_9*l_i*1_1"/>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26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6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6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6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6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6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6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6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6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6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1_1"/>
  <p:tag name="KSO_WM_UNIT_ID" val="custom160502_9*l_h_f*1_1_1"/>
  <p:tag name="KSO_WM_UNIT_CLEAR" val="1"/>
  <p:tag name="KSO_WM_UNIT_LAYERLEVEL" val="1_1_1"/>
  <p:tag name="KSO_WM_UNIT_VALUE" val="12"/>
  <p:tag name="KSO_WM_UNIT_HIGHLIGHT" val="0"/>
  <p:tag name="KSO_WM_UNIT_COMPATIBLE" val="0"/>
  <p:tag name="KSO_WM_UNIT_PRESET_TEXT_INDEX" val="3"/>
  <p:tag name="KSO_WM_UNIT_PRESET_TEXT_LEN" val="17"/>
  <p:tag name="KSO_WM_DIAGRAM_GROUP_CODE" val="l1-1"/>
  <p:tag name="KSO_WM_UNIT_TEXT_FILL_FORE_SCHEMECOLOR_INDEX" val="5"/>
  <p:tag name="KSO_WM_UNIT_TEXT_FILL_TYPE" val="1"/>
  <p:tag name="KSO_WM_UNIT_USESOURCEFORMAT_APPLY" val="1"/>
</p:tagLst>
</file>

<file path=ppt/tags/tag27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7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7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7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7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7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7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7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7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7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02"/>
  <p:tag name="KSO_WM_TAG_VERSION" val="1.0"/>
  <p:tag name="KSO_WM_SLIDE_ID" val="custom160502_16"/>
  <p:tag name="KSO_WM_SLIDE_INDEX" val="16"/>
  <p:tag name="KSO_WM_SLIDE_ITEM_CNT" val="4"/>
  <p:tag name="KSO_WM_SLIDE_LAYOUT" val="a_l"/>
  <p:tag name="KSO_WM_SLIDE_LAYOUT_CNT" val="1_1"/>
  <p:tag name="KSO_WM_SLIDE_TYPE" val="text"/>
  <p:tag name="KSO_WM_BEAUTIFY_FLAG" val="#wm#"/>
  <p:tag name="KSO_WM_SLIDE_POSITION" val="66*192"/>
  <p:tag name="KSO_WM_SLIDE_SIZE" val="829*217"/>
  <p:tag name="KSO_WM_DIAGRAM_GROUP_CODE" val="l1-2"/>
  <p:tag name="KSO_WM_SPECIAL_SOURCE" val="bdnull"/>
</p:tagLst>
</file>

<file path=ppt/tags/tag28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8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8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8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8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8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502"/>
  <p:tag name="KSO_WM_SPECIAL_SOURCE" val="bdnull"/>
</p:tagLst>
</file>

<file path=ppt/tags/tag28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8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02"/>
  <p:tag name="KSO_WM_TAG_VERSION" val="1.0"/>
  <p:tag name="KSO_WM_SLIDE_ID" val="custom160502_16"/>
  <p:tag name="KSO_WM_SLIDE_INDEX" val="16"/>
  <p:tag name="KSO_WM_SLIDE_ITEM_CNT" val="4"/>
  <p:tag name="KSO_WM_SLIDE_LAYOUT" val="a_l"/>
  <p:tag name="KSO_WM_SLIDE_LAYOUT_CNT" val="1_1"/>
  <p:tag name="KSO_WM_SLIDE_TYPE" val="text"/>
  <p:tag name="KSO_WM_BEAUTIFY_FLAG" val="#wm#"/>
  <p:tag name="KSO_WM_SLIDE_POSITION" val="66*192"/>
  <p:tag name="KSO_WM_SLIDE_SIZE" val="829*217"/>
  <p:tag name="KSO_WM_DIAGRAM_GROUP_CODE" val="l1-2"/>
  <p:tag name="KSO_WM_SPECIAL_SOURCE" val="bdnull"/>
</p:tagLst>
</file>

<file path=ppt/tags/tag2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1_1"/>
  <p:tag name="KSO_WM_UNIT_ID" val="custom160502_16*l_h_f*1_1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1_1"/>
  <p:tag name="KSO_WM_UNIT_ID" val="custom160502_16*l_h_f*1_1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1"/>
  <p:tag name="KSO_WM_UNIT_ID" val="custom160502_16*l_i*1_1"/>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2"/>
  <p:tag name="KSO_WM_UNIT_ID" val="custom160502_16*l_i*1_2"/>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2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2_1"/>
  <p:tag name="KSO_WM_UNIT_ID" val="custom160502_16*l_h_f*1_2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3"/>
  <p:tag name="KSO_WM_UNIT_ID" val="custom160502_16*l_i*1_3"/>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4"/>
  <p:tag name="KSO_WM_UNIT_ID" val="custom160502_16*l_i*1_4"/>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2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3_1"/>
  <p:tag name="KSO_WM_UNIT_ID" val="custom160502_16*l_h_f*1_3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5"/>
  <p:tag name="KSO_WM_UNIT_ID" val="custom160502_16*l_i*1_5"/>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2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6"/>
  <p:tag name="KSO_WM_UNIT_ID" val="custom160502_16*l_i*1_6"/>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2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16*a*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2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4_1"/>
  <p:tag name="KSO_WM_UNIT_ID" val="custom160502_16*l_h_f*1_4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02"/>
  <p:tag name="KSO_WM_TAG_VERSION" val="1.0"/>
  <p:tag name="KSO_WM_SLIDE_ID" val="custom160502_1"/>
  <p:tag name="KSO_WM_SLIDE_INDEX" val="1"/>
  <p:tag name="KSO_WM_SLIDE_ITEM_CNT" val="2"/>
  <p:tag name="KSO_WM_SLIDE_LAYOUT" val="a_b"/>
  <p:tag name="KSO_WM_SLIDE_LAYOUT_CNT" val="1_1"/>
  <p:tag name="KSO_WM_SLIDE_TYPE" val="title"/>
  <p:tag name="KSO_WM_TEMPLATE_THUMBS_INDEX" val="1、9、12、16、23、25、26、27"/>
  <p:tag name="KSO_WM_BEAUTIFY_FLAG" val="#wm#"/>
  <p:tag name="KSO_WM_SPECIAL_SOURCE" val="bdnull"/>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1"/>
  <p:tag name="KSO_WM_UNIT_ID" val="custom160502_16*l_i*1_1"/>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7"/>
  <p:tag name="KSO_WM_UNIT_ID" val="custom160502_16*l_i*1_7"/>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8"/>
  <p:tag name="KSO_WM_UNIT_ID" val="custom160502_16*l_i*1_8"/>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30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0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0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0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0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0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0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0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2"/>
  <p:tag name="KSO_WM_UNIT_ID" val="custom160502_16*l_i*1_2"/>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31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1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1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1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1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1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1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1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1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1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2_1"/>
  <p:tag name="KSO_WM_UNIT_ID" val="custom160502_16*l_h_f*1_2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2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2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2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2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2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2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02"/>
  <p:tag name="KSO_WM_TAG_VERSION" val="1.0"/>
  <p:tag name="KSO_WM_SLIDE_ID" val="custom160502_16"/>
  <p:tag name="KSO_WM_SLIDE_INDEX" val="16"/>
  <p:tag name="KSO_WM_SLIDE_ITEM_CNT" val="4"/>
  <p:tag name="KSO_WM_SLIDE_LAYOUT" val="a_l"/>
  <p:tag name="KSO_WM_SLIDE_LAYOUT_CNT" val="1_1"/>
  <p:tag name="KSO_WM_SLIDE_TYPE" val="text"/>
  <p:tag name="KSO_WM_BEAUTIFY_FLAG" val="#wm#"/>
  <p:tag name="KSO_WM_SLIDE_POSITION" val="66*192"/>
  <p:tag name="KSO_WM_SLIDE_SIZE" val="829*217"/>
  <p:tag name="KSO_WM_DIAGRAM_GROUP_CODE" val="l1-2"/>
  <p:tag name="KSO_WM_SPECIAL_SOURCE" val="bdnull"/>
</p:tagLst>
</file>

<file path=ppt/tags/tag3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1_1"/>
  <p:tag name="KSO_WM_UNIT_ID" val="custom160502_16*l_h_f*1_1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1"/>
  <p:tag name="KSO_WM_UNIT_ID" val="custom160502_16*l_i*1_1"/>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2"/>
  <p:tag name="KSO_WM_UNIT_ID" val="custom160502_16*l_i*1_2"/>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3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2_1"/>
  <p:tag name="KSO_WM_UNIT_ID" val="custom160502_16*l_h_f*1_2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3"/>
  <p:tag name="KSO_WM_UNIT_ID" val="custom160502_16*l_i*1_3"/>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3"/>
  <p:tag name="KSO_WM_UNIT_ID" val="custom160502_16*l_i*1_3"/>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4"/>
  <p:tag name="KSO_WM_UNIT_ID" val="custom160502_16*l_i*1_4"/>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3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3_1"/>
  <p:tag name="KSO_WM_UNIT_ID" val="custom160502_16*l_h_f*1_3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5"/>
  <p:tag name="KSO_WM_UNIT_ID" val="custom160502_16*l_i*1_5"/>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6"/>
  <p:tag name="KSO_WM_UNIT_ID" val="custom160502_16*l_i*1_6"/>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3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16*a*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3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4_1"/>
  <p:tag name="KSO_WM_UNIT_ID" val="custom160502_16*l_h_f*1_4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7"/>
  <p:tag name="KSO_WM_UNIT_ID" val="custom160502_16*l_i*1_7"/>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8"/>
  <p:tag name="KSO_WM_UNIT_ID" val="custom160502_16*l_i*1_8"/>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33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4"/>
  <p:tag name="KSO_WM_UNIT_ID" val="custom160502_16*l_i*1_4"/>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34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4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4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4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4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4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4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4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4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4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3_1"/>
  <p:tag name="KSO_WM_UNIT_ID" val="custom160502_16*l_h_f*1_3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5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5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5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5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5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5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5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5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5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5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5"/>
  <p:tag name="KSO_WM_UNIT_ID" val="custom160502_16*l_i*1_5"/>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6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6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6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6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6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6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6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6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6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6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6"/>
  <p:tag name="KSO_WM_UNIT_ID" val="custom160502_16*l_i*1_6"/>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37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7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7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7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7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7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7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02"/>
  <p:tag name="KSO_WM_TAG_VERSION" val="1.0"/>
  <p:tag name="KSO_WM_SLIDE_ID" val="custom160502_16"/>
  <p:tag name="KSO_WM_SLIDE_INDEX" val="16"/>
  <p:tag name="KSO_WM_SLIDE_ITEM_CNT" val="4"/>
  <p:tag name="KSO_WM_SLIDE_LAYOUT" val="a_l"/>
  <p:tag name="KSO_WM_SLIDE_LAYOUT_CNT" val="1_1"/>
  <p:tag name="KSO_WM_SLIDE_TYPE" val="text"/>
  <p:tag name="KSO_WM_BEAUTIFY_FLAG" val="#wm#"/>
  <p:tag name="KSO_WM_SLIDE_POSITION" val="66*192"/>
  <p:tag name="KSO_WM_SLIDE_SIZE" val="829*217"/>
  <p:tag name="KSO_WM_DIAGRAM_GROUP_CODE" val="l1-2"/>
  <p:tag name="KSO_WM_SPECIAL_SOURCE" val="bdnull"/>
</p:tagLst>
</file>

<file path=ppt/tags/tag3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1_1"/>
  <p:tag name="KSO_WM_UNIT_ID" val="custom160502_16*l_h_f*1_1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1"/>
  <p:tag name="KSO_WM_UNIT_ID" val="custom160502_16*l_i*1_1"/>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2"/>
  <p:tag name="KSO_WM_UNIT_ID" val="custom160502_16*l_i*1_2"/>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4_1"/>
  <p:tag name="KSO_WM_UNIT_ID" val="custom160502_16*l_h_f*1_4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2_1"/>
  <p:tag name="KSO_WM_UNIT_ID" val="custom160502_16*l_h_f*1_2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3"/>
  <p:tag name="KSO_WM_UNIT_ID" val="custom160502_16*l_i*1_3"/>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4"/>
  <p:tag name="KSO_WM_UNIT_ID" val="custom160502_16*l_i*1_4"/>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3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3_1"/>
  <p:tag name="KSO_WM_UNIT_ID" val="custom160502_16*l_h_f*1_3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5"/>
  <p:tag name="KSO_WM_UNIT_ID" val="custom160502_16*l_i*1_5"/>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6"/>
  <p:tag name="KSO_WM_UNIT_ID" val="custom160502_16*l_i*1_6"/>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3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16*a*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3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4_1"/>
  <p:tag name="KSO_WM_UNIT_ID" val="custom160502_16*l_h_f*1_4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7"/>
  <p:tag name="KSO_WM_UNIT_ID" val="custom160502_16*l_i*1_7"/>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8"/>
  <p:tag name="KSO_WM_UNIT_ID" val="custom160502_16*l_i*1_8"/>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7"/>
  <p:tag name="KSO_WM_UNIT_ID" val="custom160502_16*l_i*1_7"/>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39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9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9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9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9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9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9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9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9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9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1*a*1"/>
  <p:tag name="KSO_WM_UNIT_CLEAR" val="1"/>
  <p:tag name="KSO_WM_UNIT_LAYERLEVEL" val="1"/>
  <p:tag name="KSO_WM_UNIT_VALUE" val="26"/>
  <p:tag name="KSO_WM_UNIT_ISCONTENTSTITLE" val="0"/>
  <p:tag name="KSO_WM_UNIT_HIGHLIGHT" val="0"/>
  <p:tag name="KSO_WM_UNIT_COMPATIBLE" val="0"/>
  <p:tag name="KSO_WM_UNIT_PRESET_TEXT_INDEX" val="3"/>
  <p:tag name="KSO_WM_UNIT_PRESET_TEXT_LEN" val="17"/>
</p:tagLst>
</file>

<file path=ppt/tags/tag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8"/>
  <p:tag name="KSO_WM_UNIT_ID" val="custom160502_16*l_i*1_8"/>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40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0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0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0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0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0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0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0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0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0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16*a*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41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1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1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1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14.xml><?xml version="1.0" encoding="utf-8"?>
<p:tagLst xmlns:a="http://schemas.openxmlformats.org/drawingml/2006/main" xmlns:r="http://schemas.openxmlformats.org/officeDocument/2006/relationships" xmlns:p="http://schemas.openxmlformats.org/presentationml/2006/main">
  <p:tag name="KSO_WM_UNIT_TABLE_BEAUTIFY" val="smartTable{7c18b36b-8fe3-485e-b646-6822198a480a}"/>
</p:tagLst>
</file>

<file path=ppt/tags/tag41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1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1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1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1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02"/>
  <p:tag name="KSO_WM_TAG_VERSION" val="1.0"/>
  <p:tag name="KSO_WM_SLIDE_ID" val="custom160502_16"/>
  <p:tag name="KSO_WM_SLIDE_INDEX" val="16"/>
  <p:tag name="KSO_WM_SLIDE_ITEM_CNT" val="4"/>
  <p:tag name="KSO_WM_SLIDE_LAYOUT" val="a_l"/>
  <p:tag name="KSO_WM_SLIDE_LAYOUT_CNT" val="1_1"/>
  <p:tag name="KSO_WM_SLIDE_TYPE" val="text"/>
  <p:tag name="KSO_WM_BEAUTIFY_FLAG" val="#wm#"/>
  <p:tag name="KSO_WM_SLIDE_POSITION" val="66*192"/>
  <p:tag name="KSO_WM_SLIDE_SIZE" val="829*217"/>
  <p:tag name="KSO_WM_DIAGRAM_GROUP_CODE" val="l1-2"/>
  <p:tag name="KSO_WM_SPECIAL_SOURCE" val="bdnull"/>
</p:tagLst>
</file>

<file path=ppt/tags/tag4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1_1"/>
  <p:tag name="KSO_WM_UNIT_ID" val="custom160502_16*l_h_f*1_1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4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1"/>
  <p:tag name="KSO_WM_UNIT_ID" val="custom160502_16*l_i*1_1"/>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4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2"/>
  <p:tag name="KSO_WM_UNIT_ID" val="custom160502_16*l_i*1_2"/>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4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2_1"/>
  <p:tag name="KSO_WM_UNIT_ID" val="custom160502_16*l_h_f*1_2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4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3"/>
  <p:tag name="KSO_WM_UNIT_ID" val="custom160502_16*l_i*1_3"/>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4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4"/>
  <p:tag name="KSO_WM_UNIT_ID" val="custom160502_16*l_i*1_4"/>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4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3_1"/>
  <p:tag name="KSO_WM_UNIT_ID" val="custom160502_16*l_h_f*1_3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4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5"/>
  <p:tag name="KSO_WM_UNIT_ID" val="custom160502_16*l_i*1_5"/>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4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6"/>
  <p:tag name="KSO_WM_UNIT_ID" val="custom160502_16*l_i*1_6"/>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4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16*a*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4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h_f"/>
  <p:tag name="KSO_WM_UNIT_INDEX" val="1_4_1"/>
  <p:tag name="KSO_WM_UNIT_ID" val="custom160502_16*l_h_f*1_4_1"/>
  <p:tag name="KSO_WM_UNIT_CLEAR" val="1"/>
  <p:tag name="KSO_WM_UNIT_LAYERLEVEL" val="1_1_1"/>
  <p:tag name="KSO_WM_UNIT_VALUE" val="42"/>
  <p:tag name="KSO_WM_UNIT_HIGHLIGHT" val="0"/>
  <p:tag name="KSO_WM_UNIT_COMPATIBLE" val="0"/>
  <p:tag name="KSO_WM_UNIT_PRESET_TEXT_INDEX" val="4"/>
  <p:tag name="KSO_WM_UNIT_PRESET_TEXT_LEN" val="36"/>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4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7"/>
  <p:tag name="KSO_WM_UNIT_ID" val="custom160502_16*l_i*1_7"/>
  <p:tag name="KSO_WM_UNIT_CLEAR" val="1"/>
  <p:tag name="KSO_WM_UNIT_LAYERLEVEL" val="1_1"/>
  <p:tag name="KSO_WM_DIAGRAM_GROUP_CODE" val="l1-2"/>
  <p:tag name="KSO_WM_UNIT_FILL_FORE_SCHEMECOLOR_INDEX" val="5"/>
  <p:tag name="KSO_WM_UNIT_FILL_TYPE" val="1"/>
  <p:tag name="KSO_WM_UNIT_TEXT_FILL_FORE_SCHEMECOLOR_INDEX" val="14"/>
  <p:tag name="KSO_WM_UNIT_TEXT_FILL_TYPE" val="1"/>
  <p:tag name="KSO_WM_UNIT_USESOURCEFORMAT_APPLY" val="1"/>
</p:tagLst>
</file>

<file path=ppt/tags/tag4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l_i"/>
  <p:tag name="KSO_WM_UNIT_INDEX" val="1_8"/>
  <p:tag name="KSO_WM_UNIT_ID" val="custom160502_16*l_i*1_8"/>
  <p:tag name="KSO_WM_UNIT_CLEAR" val="1"/>
  <p:tag name="KSO_WM_UNIT_LAYERLEVEL" val="1_1"/>
  <p:tag name="KSO_WM_DIAGRAM_GROUP_CODE" val="l1-2"/>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 name="KSO_WM_UNIT_USESOURCEFORMAT_APPLY" val="1"/>
</p:tagLst>
</file>

<file path=ppt/tags/tag43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3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3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3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3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3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3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4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4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4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4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4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4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4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4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4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4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5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5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5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5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5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5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5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5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5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5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6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02"/>
  <p:tag name="KSO_WM_TAG_VERSION" val="1.0"/>
  <p:tag name="KSO_WM_SLIDE_ID" val="custom160502_27"/>
  <p:tag name="KSO_WM_SLIDE_INDEX" val="27"/>
  <p:tag name="KSO_WM_SLIDE_ITEM_CNT" val="1"/>
  <p:tag name="KSO_WM_SLIDE_LAYOUT" val="a"/>
  <p:tag name="KSO_WM_SLIDE_LAYOUT_CNT" val="1"/>
  <p:tag name="KSO_WM_SLIDE_TYPE" val="endPage"/>
  <p:tag name="KSO_WM_BEAUTIFY_FLAG" val="#wm#"/>
  <p:tag name="KSO_WM_SPECIAL_SOURCE" val="bdnull"/>
</p:tagLst>
</file>

<file path=ppt/tags/tag4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27*a*1"/>
  <p:tag name="KSO_WM_UNIT_CLEAR" val="1"/>
  <p:tag name="KSO_WM_UNIT_LAYERLEVEL" val="1"/>
  <p:tag name="KSO_WM_UNIT_VALUE" val="10"/>
  <p:tag name="KSO_WM_UNIT_ISCONTENTSTITLE" val="0"/>
  <p:tag name="KSO_WM_UNIT_HIGHLIGHT" val="0"/>
  <p:tag name="KSO_WM_UNIT_COMPATIBLE" val="0"/>
  <p:tag name="KSO_WM_UNIT_PRESET_TEXT" val="THANKS"/>
</p:tagLst>
</file>

<file path=ppt/tags/tag4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02"/>
  <p:tag name="KSO_WM_UNIT_TYPE" val="b"/>
  <p:tag name="KSO_WM_UNIT_INDEX" val="1"/>
  <p:tag name="KSO_WM_UNIT_ID" val="custom160502_1*b*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5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5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5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5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5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5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5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5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5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5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9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91.xml><?xml version="1.0" encoding="utf-8"?>
<p:tagLst xmlns:a="http://schemas.openxmlformats.org/drawingml/2006/main" xmlns:r="http://schemas.openxmlformats.org/officeDocument/2006/relationships" xmlns:p="http://schemas.openxmlformats.org/presentationml/2006/main">
  <p:tag name="KSO_WM_SLIDE_MODEL_TYPE" val="timeline"/>
  <p:tag name="KSO_WM_SPECIAL_SOURCE" val="bdnull"/>
</p:tagLst>
</file>

<file path=ppt/tags/tag9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9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9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9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9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9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9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9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heme/theme1.xml><?xml version="1.0" encoding="utf-8"?>
<a:theme xmlns:a="http://schemas.openxmlformats.org/drawingml/2006/main" name="Office 主题">
  <a:themeElements>
    <a:clrScheme name="自定义 234">
      <a:dk1>
        <a:sysClr val="windowText" lastClr="000000"/>
      </a:dk1>
      <a:lt1>
        <a:sysClr val="window" lastClr="FFFFFF"/>
      </a:lt1>
      <a:dk2>
        <a:srgbClr val="44546A"/>
      </a:dk2>
      <a:lt2>
        <a:srgbClr val="E7E6E6"/>
      </a:lt2>
      <a:accent1>
        <a:srgbClr val="625A76"/>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63500" cap="flat" cmpd="sng">
          <a:solidFill>
            <a:schemeClr val="accent1"/>
          </a:solidFill>
          <a:miter lim="800000"/>
        </a:ln>
      </a:spPr>
      <a:bodyPr anchor="ctr"/>
      <a:lstStyle>
        <a:defPPr algn="ctr">
          <a:defRPr>
            <a:solidFill>
              <a:schemeClr val="tx1"/>
            </a:solidFill>
            <a:latin typeface="Arail" charset="0"/>
            <a:ea typeface="Arail" charset="0"/>
            <a:cs typeface="Arail"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1417</TotalTime>
  <Words>18388</Words>
  <Application>Microsoft Macintosh PowerPoint</Application>
  <PresentationFormat>宽屏</PresentationFormat>
  <Paragraphs>2074</Paragraphs>
  <Slides>333</Slides>
  <Notes>12</Notes>
  <HiddenSlides>0</HiddenSlides>
  <MMClips>0</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1</vt:i4>
      </vt:variant>
      <vt:variant>
        <vt:lpstr>幻灯片标题</vt:lpstr>
      </vt:variant>
      <vt:variant>
        <vt:i4>333</vt:i4>
      </vt:variant>
    </vt:vector>
  </HeadingPairs>
  <TitlesOfParts>
    <vt:vector size="355" baseType="lpstr">
      <vt:lpstr>等线</vt:lpstr>
      <vt:lpstr>等线</vt:lpstr>
      <vt:lpstr>黑体</vt:lpstr>
      <vt:lpstr>华文琥珀</vt:lpstr>
      <vt:lpstr>华文新魏</vt:lpstr>
      <vt:lpstr>华文行楷</vt:lpstr>
      <vt:lpstr>楷体</vt:lpstr>
      <vt:lpstr>楷体_GB2312</vt:lpstr>
      <vt:lpstr>隶书</vt:lpstr>
      <vt:lpstr>宋体</vt:lpstr>
      <vt:lpstr>Arail</vt:lpstr>
      <vt:lpstr>Arial Bold</vt:lpstr>
      <vt:lpstr>Kaiti SC</vt:lpstr>
      <vt:lpstr>Arial</vt:lpstr>
      <vt:lpstr>Calibri</vt:lpstr>
      <vt:lpstr>Garamond</vt:lpstr>
      <vt:lpstr>Symbol</vt:lpstr>
      <vt:lpstr>Times New Roman</vt:lpstr>
      <vt:lpstr>Wingdings</vt:lpstr>
      <vt:lpstr>Wingdings 2</vt:lpstr>
      <vt:lpstr>Office 主题</vt:lpstr>
      <vt:lpstr>Word.Document.8</vt:lpstr>
      <vt:lpstr>主讲人：张 霞</vt:lpstr>
      <vt:lpstr>PowerPoint 演示文稿</vt:lpstr>
      <vt:lpstr>      古共讨论新宪法：承认私营经济  2018年</vt:lpstr>
      <vt:lpstr>PowerPoint 演示文稿</vt:lpstr>
      <vt:lpstr>PowerPoint 演示文稿</vt:lpstr>
      <vt:lpstr>PowerPoint 演示文稿</vt:lpstr>
      <vt:lpstr>PowerPoint 演示文稿</vt:lpstr>
      <vt:lpstr>PowerPoint 演示文稿</vt:lpstr>
      <vt:lpstr>PowerPoint 演示文稿</vt:lpstr>
      <vt:lpstr>朝鲜经济的困境</vt:lpstr>
      <vt:lpstr>PowerPoint 演示文稿</vt:lpstr>
      <vt:lpstr>PowerPoint 演示文稿</vt:lpstr>
      <vt:lpstr>PowerPoint 演示文稿</vt:lpstr>
      <vt:lpstr>PowerPoint 演示文稿</vt:lpstr>
      <vt:lpstr>PowerPoint 演示文稿</vt:lpstr>
      <vt:lpstr>一、社会主义从空想到科学</vt:lpstr>
      <vt:lpstr>PowerPoint 演示文稿</vt:lpstr>
      <vt:lpstr>传统“乌托邦”思想</vt:lpstr>
      <vt:lpstr>PowerPoint 演示文稿</vt:lpstr>
      <vt:lpstr>视频：从空想到科学</vt:lpstr>
      <vt:lpstr>马克思对资本主义制度的批判</vt:lpstr>
      <vt:lpstr>二、马恩设计的未来社会特征</vt:lpstr>
      <vt:lpstr>补充：如何正确认识马恩对社会主义的设计？</vt:lpstr>
      <vt:lpstr>PowerPoint 演示文稿</vt:lpstr>
      <vt:lpstr>PowerPoint 演示文稿</vt:lpstr>
      <vt:lpstr>2019-nCoV 背景下两种制度的对比</vt:lpstr>
      <vt:lpstr>8月底9月初，欧洲多国民众游行抗议限制、追求自由</vt:lpstr>
      <vt:lpstr>制度对比</vt:lpstr>
      <vt:lpstr>PowerPoint 演示文稿</vt:lpstr>
      <vt:lpstr>三、社会主义的实践</vt:lpstr>
      <vt:lpstr>普列汉诺夫的“政治遗嘱”（1918年、1999年）</vt:lpstr>
      <vt:lpstr>PowerPoint 演示文稿</vt:lpstr>
      <vt:lpstr>PowerPoint 演示文稿</vt:lpstr>
      <vt:lpstr>PowerPoint 演示文稿</vt:lpstr>
      <vt:lpstr>实践发展</vt:lpstr>
      <vt:lpstr>PowerPoint 演示文稿</vt:lpstr>
      <vt:lpstr>PowerPoint 演示文稿</vt:lpstr>
      <vt:lpstr>七大理论——中国特色社会主义经济理论</vt:lpstr>
      <vt:lpstr>社会主义初级阶段的例证——人均GDP</vt:lpstr>
      <vt:lpstr>PowerPoint 演示文稿</vt:lpstr>
      <vt:lpstr>PowerPoint 演示文稿</vt:lpstr>
      <vt:lpstr>PowerPoint 演示文稿</vt:lpstr>
      <vt:lpstr>剥削</vt:lpstr>
      <vt:lpstr>共同富裕：不是平均主义，不搞杀富济贫</vt:lpstr>
      <vt:lpstr>七大理论——中国特色社会主义经济理论</vt:lpstr>
      <vt:lpstr>七大理论——中国特色社会主义经济理论</vt:lpstr>
      <vt:lpstr>七大理论——中国特色社会主义经济理论</vt:lpstr>
      <vt:lpstr>PowerPoint 演示文稿</vt:lpstr>
      <vt:lpstr>PowerPoint 演示文稿</vt:lpstr>
      <vt:lpstr>习近平新时代中国特色社会主义思想</vt:lpstr>
      <vt:lpstr>习近平新时代中国特色社会主义思想</vt:lpstr>
      <vt:lpstr>习近平新时代中国特色社会主义思想</vt:lpstr>
      <vt:lpstr>习近平新时代中国特色社会主义思想</vt:lpstr>
      <vt:lpstr>PowerPoint 演示文稿</vt:lpstr>
      <vt:lpstr>PowerPoint 演示文稿</vt:lpstr>
      <vt:lpstr>PowerPoint 演示文稿</vt:lpstr>
      <vt:lpstr>PowerPoint 演示文稿</vt:lpstr>
      <vt:lpstr>具体挑战</vt:lpstr>
      <vt:lpstr>832个国家级贫困县脱贫</vt:lpstr>
      <vt:lpstr>PowerPoint 演示文稿</vt:lpstr>
      <vt:lpstr>PowerPoint 演示文稿</vt:lpstr>
      <vt:lpstr>PowerPoint 演示文稿</vt:lpstr>
      <vt:lpstr>PowerPoint 演示文稿</vt:lpstr>
      <vt:lpstr>PowerPoint 演示文稿</vt:lpstr>
      <vt:lpstr>四、中国特色社会主义市场经济</vt:lpstr>
      <vt:lpstr>商品经济与市场经济</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美、日、欧拒绝承认 中国市场经济主体地位（2017)</vt:lpstr>
      <vt:lpstr>PowerPoint 演示文稿</vt:lpstr>
      <vt:lpstr>PowerPoint 演示文稿</vt:lpstr>
      <vt:lpstr>一、方式与路径比较（发展中国家如何发展？）</vt:lpstr>
      <vt:lpstr>相关思考：后发国家</vt:lpstr>
      <vt:lpstr>PowerPoint 演示文稿</vt:lpstr>
      <vt:lpstr>一、方式与路径比较</vt:lpstr>
      <vt:lpstr>一、方式与路径比较</vt:lpstr>
      <vt:lpstr>苏东改革与中国改革之比较</vt:lpstr>
      <vt:lpstr>改革开放四十年</vt:lpstr>
      <vt:lpstr>改革开放四十年</vt:lpstr>
      <vt:lpstr>PowerPoint 演示文稿</vt:lpstr>
      <vt:lpstr>PowerPoint 演示文稿</vt:lpstr>
      <vt:lpstr>PowerPoint 演示文稿</vt:lpstr>
      <vt:lpstr>改革开放四十年</vt:lpstr>
      <vt:lpstr>二、制度变迁方式的转换</vt:lpstr>
      <vt:lpstr>二、制度变迁方式的转换</vt:lpstr>
      <vt:lpstr>二、制度变迁方式的转换</vt:lpstr>
      <vt:lpstr>二、制度变迁方式的转换</vt:lpstr>
      <vt:lpstr>二、制度变迁方式的转换</vt:lpstr>
      <vt:lpstr>二、制度变迁方式的转换</vt:lpstr>
      <vt:lpstr>国家的“双重身份” </vt:lpstr>
      <vt:lpstr>国家的“三只手” </vt:lpstr>
      <vt:lpstr>国家本质两难 </vt:lpstr>
      <vt:lpstr>“诺思悖论”</vt:lpstr>
      <vt:lpstr>二、制度变迁方式的转换</vt:lpstr>
      <vt:lpstr>二、制度变迁方式的转换</vt:lpstr>
      <vt:lpstr>PowerPoint 演示文稿</vt:lpstr>
      <vt:lpstr>一、马克思的所有制理论及产权理论</vt:lpstr>
      <vt:lpstr>2、产权的内涵  ——产权是一种通过社会强制而实现的对某种经济物品多种用途进行选择的权利。</vt:lpstr>
      <vt:lpstr>3、产权的基本构成</vt:lpstr>
      <vt:lpstr>4、产权的功能</vt:lpstr>
      <vt:lpstr>《中国国际移民报告（2014）》</vt:lpstr>
      <vt:lpstr>《2019年全球财富迁移报告》</vt:lpstr>
      <vt:lpstr>5、产权的特征</vt:lpstr>
      <vt:lpstr>6、所有权各项权能的分离与组合 </vt:lpstr>
      <vt:lpstr>知识链接：名人话产权</vt:lpstr>
      <vt:lpstr>PowerPoint 演示文稿</vt:lpstr>
      <vt:lpstr>案例：产权的重要性</vt:lpstr>
      <vt:lpstr>PowerPoint 演示文稿</vt:lpstr>
      <vt:lpstr>如何保护产权</vt:lpstr>
      <vt:lpstr>PowerPoint 演示文稿</vt:lpstr>
      <vt:lpstr>链接：中国城市企业数量（经济结构）的变化</vt:lpstr>
      <vt:lpstr>二、国有企业产权制度改革</vt:lpstr>
      <vt:lpstr>PowerPoint 演示文稿</vt:lpstr>
      <vt:lpstr>PowerPoint 演示文稿</vt:lpstr>
      <vt:lpstr>2020年央企名单（97家）</vt:lpstr>
      <vt:lpstr>PowerPoint 演示文稿</vt:lpstr>
      <vt:lpstr>PowerPoint 演示文稿</vt:lpstr>
      <vt:lpstr>PowerPoint 演示文稿</vt:lpstr>
      <vt:lpstr>PowerPoint 演示文稿</vt:lpstr>
      <vt:lpstr>二、国有企业产权制度改革</vt:lpstr>
      <vt:lpstr>产权界定的相对性 </vt:lpstr>
      <vt:lpstr>产权清晰性的判断标准</vt:lpstr>
      <vt:lpstr>二、国有企业产权制度改革</vt:lpstr>
      <vt:lpstr>PowerPoint 演示文稿</vt:lpstr>
      <vt:lpstr>PowerPoint 演示文稿</vt:lpstr>
      <vt:lpstr>二、国有企业产权制度改革</vt:lpstr>
      <vt:lpstr>二、国有企业产权制度改革</vt:lpstr>
      <vt:lpstr>二、国有企业产权制度改革</vt:lpstr>
      <vt:lpstr>三、国有企业走向市场的两难</vt:lpstr>
      <vt:lpstr>国企治理中存在的问题</vt:lpstr>
      <vt:lpstr>国企治理中存在的问题</vt:lpstr>
      <vt:lpstr>国企治理中存在的问题</vt:lpstr>
      <vt:lpstr>国企治理中存在的问题</vt:lpstr>
      <vt:lpstr>PowerPoint 演示文稿</vt:lpstr>
      <vt:lpstr>国企高管“限薪令”——2009年6月</vt:lpstr>
      <vt:lpstr>国企改革中存在的问题</vt:lpstr>
      <vt:lpstr>国企改革中存在的问题</vt:lpstr>
      <vt:lpstr>国企改革中存在的问题</vt:lpstr>
      <vt:lpstr>国企改革中存在的问题</vt:lpstr>
      <vt:lpstr>小结：国企改革两大难点</vt:lpstr>
      <vt:lpstr>PowerPoint 演示文稿</vt:lpstr>
      <vt:lpstr>国企改革之经验</vt:lpstr>
      <vt:lpstr>PowerPoint 演示文稿</vt:lpstr>
      <vt:lpstr>四、国有企业的分类改革战略</vt:lpstr>
      <vt:lpstr>PowerPoint 演示文稿</vt:lpstr>
      <vt:lpstr>（一）国有国营模式 </vt:lpstr>
      <vt:lpstr>PowerPoint 演示文稿</vt:lpstr>
      <vt:lpstr>（二）国家控股模式</vt:lpstr>
      <vt:lpstr>通讯、能源、重要交通行业等等</vt:lpstr>
      <vt:lpstr>（三）国家参股模式 </vt:lpstr>
      <vt:lpstr>（四）完全放开模式 </vt:lpstr>
      <vt:lpstr>五、分类推进国企混合所有制改革</vt:lpstr>
      <vt:lpstr>补充：混合所有制改革中存在的问题</vt:lpstr>
      <vt:lpstr>补充：混合所有制改革应该注意的问题</vt:lpstr>
      <vt:lpstr>案例1：联通混改案</vt:lpstr>
      <vt:lpstr>案例2：北大方正混改案（“出来混，终究是要还的”）</vt:lpstr>
      <vt:lpstr>PowerPoint 演示文稿</vt:lpstr>
      <vt:lpstr>六、分类改革战略下国有资产管理体制</vt:lpstr>
      <vt:lpstr>PowerPoint 演示文稿</vt:lpstr>
      <vt:lpstr>补充：对国有经济全面认识</vt:lpstr>
      <vt:lpstr>PowerPoint 演示文稿</vt:lpstr>
      <vt:lpstr>PowerPoint 演示文稿</vt:lpstr>
      <vt:lpstr>PowerPoint 演示文稿</vt:lpstr>
      <vt:lpstr>一、  国有企业治理结构创新的原则        （一）委托-代理关系及其道德风险</vt:lpstr>
      <vt:lpstr>（二） 对代理人的激励与约束</vt:lpstr>
      <vt:lpstr>二、国有企业的共同治理机制</vt:lpstr>
      <vt:lpstr>二、国有企业的共同治理机制</vt:lpstr>
      <vt:lpstr>PowerPoint 演示文稿</vt:lpstr>
      <vt:lpstr>PowerPoint 演示文稿</vt:lpstr>
      <vt:lpstr>三、国有企业相机治理机制</vt:lpstr>
      <vt:lpstr>（二）相机治理机制的程序设计</vt:lpstr>
      <vt:lpstr>四、党组织在国有企业中的地位和作用</vt:lpstr>
      <vt:lpstr>PowerPoint 演示文稿</vt:lpstr>
      <vt:lpstr>相关链接：分配现实</vt:lpstr>
      <vt:lpstr>PowerPoint 演示文稿</vt:lpstr>
      <vt:lpstr>相关链接：收入差距</vt:lpstr>
      <vt:lpstr>PowerPoint 演示文稿</vt:lpstr>
      <vt:lpstr>PowerPoint 演示文稿</vt:lpstr>
      <vt:lpstr> 一、按劳分配</vt:lpstr>
      <vt:lpstr> 一、按劳分配</vt:lpstr>
      <vt:lpstr> 一、按劳分配</vt:lpstr>
      <vt:lpstr>PowerPoint 演示文稿</vt:lpstr>
      <vt:lpstr>PowerPoint 演示文稿</vt:lpstr>
      <vt:lpstr>PowerPoint 演示文稿</vt:lpstr>
      <vt:lpstr>PowerPoint 演示文稿</vt:lpstr>
      <vt:lpstr> 二、多种分配方式并存</vt:lpstr>
      <vt:lpstr> 二、多种分配方式并存</vt:lpstr>
      <vt:lpstr> 二、多种分配方式并存</vt:lpstr>
      <vt:lpstr> 二、多种分配方式并存</vt:lpstr>
      <vt:lpstr>PowerPoint 演示文稿</vt:lpstr>
      <vt:lpstr>PowerPoint 演示文稿</vt:lpstr>
      <vt:lpstr>PowerPoint 演示文稿</vt:lpstr>
      <vt:lpstr>讨论：华为的所有制与分配方式</vt:lpstr>
      <vt:lpstr>华为现象——核心技术</vt:lpstr>
      <vt:lpstr>PowerPoint 演示文稿</vt:lpstr>
      <vt:lpstr>PowerPoint 演示文稿</vt:lpstr>
      <vt:lpstr>PowerPoint 演示文稿</vt:lpstr>
      <vt:lpstr>唯一一家没有上市的世界500强企业</vt:lpstr>
      <vt:lpstr>三、微观分配与宏观调节</vt:lpstr>
      <vt:lpstr>PowerPoint 演示文稿</vt:lpstr>
      <vt:lpstr>三、微观分配与宏观调节</vt:lpstr>
      <vt:lpstr>四、收入分配中的公平与效率</vt:lpstr>
      <vt:lpstr>补充：企业、政府之外的第三种分配——社会</vt:lpstr>
      <vt:lpstr>案例与数据</vt:lpstr>
      <vt:lpstr>五、收入分配制度改革</vt:lpstr>
      <vt:lpstr>中国收入分配制度改革四十年——李实</vt:lpstr>
      <vt:lpstr>PowerPoint 演示文稿</vt:lpstr>
      <vt:lpstr>PowerPoint 演示文稿</vt:lpstr>
      <vt:lpstr>PowerPoint 演示文稿</vt:lpstr>
      <vt:lpstr>一、经济增长与经济发展的含义 </vt:lpstr>
      <vt:lpstr>党的十九大提出的增长方式转变</vt:lpstr>
      <vt:lpstr>经济发展有三层含义</vt:lpstr>
      <vt:lpstr>PowerPoint 演示文稿</vt:lpstr>
      <vt:lpstr>老龄化                                              少子化</vt:lpstr>
      <vt:lpstr>平衡增长与非平衡增长 </vt:lpstr>
      <vt:lpstr>链接：贫困恶性循环论</vt:lpstr>
      <vt:lpstr>二、制度创新与经济增长方式的转变</vt:lpstr>
      <vt:lpstr>二、制度创新与经济增长方式的转变</vt:lpstr>
      <vt:lpstr>PowerPoint 演示文稿</vt:lpstr>
      <vt:lpstr>PowerPoint 演示文稿</vt:lpstr>
      <vt:lpstr>二、制度创新与经济增长方式的转变</vt:lpstr>
      <vt:lpstr>PowerPoint 演示文稿</vt:lpstr>
      <vt:lpstr>PowerPoint 演示文稿</vt:lpstr>
      <vt:lpstr>三、中国特色社会主义的经济发展战略</vt:lpstr>
      <vt:lpstr>三、中国特色社会主义的经济发展战略</vt:lpstr>
      <vt:lpstr>三、中国特色社会主义的经济发展战略</vt:lpstr>
      <vt:lpstr>三、中国特色社会主义的经济发展战略</vt:lpstr>
      <vt:lpstr>经济增长率</vt:lpstr>
      <vt:lpstr>四、中国经济增长新动能</vt:lpstr>
      <vt:lpstr>PowerPoint 演示文稿</vt:lpstr>
      <vt:lpstr>PowerPoint 演示文稿</vt:lpstr>
      <vt:lpstr>四、中国经济增长新动能</vt:lpstr>
      <vt:lpstr>PowerPoint 演示文稿</vt:lpstr>
      <vt:lpstr>一、二元经济结构与农村剩余劳动力的转移                        （人口结构）</vt:lpstr>
      <vt:lpstr>PowerPoint 演示文稿</vt:lpstr>
      <vt:lpstr>一、二元经济结构与农村剩余劳动力的转移</vt:lpstr>
      <vt:lpstr>一、二元经济结构与农村剩余劳动力的转移</vt:lpstr>
      <vt:lpstr>PowerPoint 演示文稿</vt:lpstr>
      <vt:lpstr>中国城乡居民差距的表现</vt:lpstr>
      <vt:lpstr>城乡消费水平差距</vt:lpstr>
      <vt:lpstr>中国城乡收入差距扩大的原因</vt:lpstr>
      <vt:lpstr>中国城乡收入差距扩大的原因</vt:lpstr>
      <vt:lpstr>一、二元经济结构与农村剩余劳动力的转移</vt:lpstr>
      <vt:lpstr>一、二元经济结构与农村剩余劳动力的转移</vt:lpstr>
      <vt:lpstr>一、二元经济结构与农村剩余劳动力的转移</vt:lpstr>
      <vt:lpstr>拉美陷阱：过度城市化</vt:lpstr>
      <vt:lpstr>二、产业结构高级化的进程                    （产业结构）</vt:lpstr>
      <vt:lpstr>PowerPoint 演示文稿</vt:lpstr>
      <vt:lpstr>（三）中国产业结构调整的目标及对策</vt:lpstr>
      <vt:lpstr>PowerPoint 演示文稿</vt:lpstr>
      <vt:lpstr>PowerPoint 演示文稿</vt:lpstr>
      <vt:lpstr>三、供给侧结构性改革</vt:lpstr>
      <vt:lpstr>PowerPoint 演示文稿</vt:lpstr>
      <vt:lpstr>三、供给侧结构性改革</vt:lpstr>
      <vt:lpstr>PowerPoint 演示文稿</vt:lpstr>
      <vt:lpstr>PowerPoint 演示文稿</vt:lpstr>
      <vt:lpstr> 去库存</vt:lpstr>
      <vt:lpstr>PowerPoint 演示文稿</vt:lpstr>
      <vt:lpstr>最新举措</vt:lpstr>
      <vt:lpstr>       房地产经济的两难</vt:lpstr>
      <vt:lpstr>PowerPoint 演示文稿</vt:lpstr>
      <vt:lpstr>去杠杆</vt:lpstr>
      <vt:lpstr>PowerPoint 演示文稿</vt:lpstr>
      <vt:lpstr>相关数据——国际金融协会</vt:lpstr>
      <vt:lpstr>一降：降成本</vt:lpstr>
      <vt:lpstr>PowerPoint 演示文稿</vt:lpstr>
      <vt:lpstr>降成本（交易成本）</vt:lpstr>
      <vt:lpstr>降成本（交易成本）</vt:lpstr>
      <vt:lpstr>尤其是降低制度性交易成本</vt:lpstr>
      <vt:lpstr>一补：补短板</vt:lpstr>
      <vt:lpstr>PowerPoint 演示文稿</vt:lpstr>
      <vt:lpstr>PowerPoint 演示文稿</vt:lpstr>
      <vt:lpstr>PowerPoint 演示文稿</vt:lpstr>
      <vt:lpstr>PowerPoint 演示文稿</vt:lpstr>
      <vt:lpstr>一、对外开放的理论基础</vt:lpstr>
      <vt:lpstr>（二）坚持对外开放的意义 </vt:lpstr>
      <vt:lpstr>PowerPoint 演示文稿</vt:lpstr>
      <vt:lpstr>疫情下的中澳关系</vt:lpstr>
      <vt:lpstr>二、经济全球化下的对外开放实践</vt:lpstr>
      <vt:lpstr>二、经济全球化下的对外开放实践</vt:lpstr>
      <vt:lpstr>成因</vt:lpstr>
      <vt:lpstr>内容</vt:lpstr>
      <vt:lpstr>PowerPoint 演示文稿</vt:lpstr>
      <vt:lpstr>全球化对资源的重新配置</vt:lpstr>
      <vt:lpstr>全球化更有利于发达国家</vt:lpstr>
      <vt:lpstr>全球化的实质和后果</vt:lpstr>
      <vt:lpstr>“反全球化”</vt:lpstr>
      <vt:lpstr>链接：RCEP的签订</vt:lpstr>
      <vt:lpstr>    “新型全球化”</vt:lpstr>
      <vt:lpstr>二、经济全球化下的对外开放实践</vt:lpstr>
      <vt:lpstr>二、经济全球化下的对外开放实践</vt:lpstr>
      <vt:lpstr>二、经济全球化下的对外开放实践</vt:lpstr>
      <vt:lpstr>PowerPoint 演示文稿</vt:lpstr>
      <vt:lpstr>PowerPoint 演示文稿</vt:lpstr>
      <vt:lpstr>China's total foreign trade in 1981-2017 (USD 100M) </vt:lpstr>
      <vt:lpstr>PowerPoint 演示文稿</vt:lpstr>
      <vt:lpstr>三、对外贸易与经济增长</vt:lpstr>
      <vt:lpstr>PowerPoint 演示文稿</vt:lpstr>
      <vt:lpstr>PowerPoint 演示文稿</vt:lpstr>
      <vt:lpstr>PowerPoint 演示文稿</vt:lpstr>
      <vt:lpstr>PowerPoint 演示文稿</vt:lpstr>
      <vt:lpstr>林毅夫《新结构经济学》</vt:lpstr>
      <vt:lpstr>一、市场基础与政府调节</vt:lpstr>
      <vt:lpstr> （二）“政府失灵”问题</vt:lpstr>
      <vt:lpstr>PowerPoint 演示文稿</vt:lpstr>
      <vt:lpstr>PowerPoint 演示文稿</vt:lpstr>
      <vt:lpstr>PowerPoint 演示文稿</vt:lpstr>
      <vt:lpstr>官场竞争与市场竞争的组合</vt:lpstr>
      <vt:lpstr> （三）政府干预与市场调节的合理界定 </vt:lpstr>
      <vt:lpstr>亚当斯密的“三只手”</vt:lpstr>
      <vt:lpstr>二、更好地发挥政府作用</vt:lpstr>
      <vt:lpstr>PowerPoint 演示文稿</vt:lpstr>
      <vt:lpstr>三、政府干预经济的政策目标选择</vt:lpstr>
      <vt:lpstr>   （二）经济政策的中间性目标</vt:lpstr>
      <vt:lpstr>    （三）经济政策的具体目标</vt:lpstr>
      <vt:lpstr>（四）宏观政策目标的可能冲突</vt:lpstr>
      <vt:lpstr>四、政府干预经济的政策手段选择 </vt:lpstr>
      <vt:lpstr>（二）经济政策手段的效率及其选择原则</vt:lpstr>
      <vt:lpstr>（三）政府干预经济的效率标准</vt:lpstr>
      <vt:lpstr>五、新常态下的宏观经济政策</vt:lpstr>
      <vt:lpstr>政府与市场的平衡——社会主义体制改革</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主讲人：张 霞</dc:title>
  <dc:creator>zx</dc:creator>
  <cp:lastModifiedBy>68708919@qq.com</cp:lastModifiedBy>
  <cp:revision>590</cp:revision>
  <dcterms:created xsi:type="dcterms:W3CDTF">2021-10-29T14:13:47Z</dcterms:created>
  <dcterms:modified xsi:type="dcterms:W3CDTF">2022-02-18T10:24:10Z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2052-3.7.0.5929</vt:lpwstr>
  </property>
</Properties>
</file>